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7" r:id="rId2"/>
  </p:sldMasterIdLst>
  <p:sldIdLst>
    <p:sldId id="256" r:id="rId3"/>
    <p:sldId id="257" r:id="rId4"/>
    <p:sldId id="258" r:id="rId5"/>
    <p:sldId id="312" r:id="rId6"/>
    <p:sldId id="313" r:id="rId7"/>
    <p:sldId id="314" r:id="rId8"/>
    <p:sldId id="415" r:id="rId9"/>
    <p:sldId id="416" r:id="rId10"/>
    <p:sldId id="417" r:id="rId11"/>
    <p:sldId id="418" r:id="rId12"/>
    <p:sldId id="419" r:id="rId13"/>
    <p:sldId id="420" r:id="rId14"/>
    <p:sldId id="421" r:id="rId15"/>
    <p:sldId id="422" r:id="rId16"/>
    <p:sldId id="423" r:id="rId17"/>
    <p:sldId id="424" r:id="rId18"/>
    <p:sldId id="425" r:id="rId19"/>
    <p:sldId id="426" r:id="rId20"/>
    <p:sldId id="322" r:id="rId21"/>
    <p:sldId id="323" r:id="rId22"/>
    <p:sldId id="324" r:id="rId23"/>
    <p:sldId id="325" r:id="rId24"/>
    <p:sldId id="326" r:id="rId25"/>
    <p:sldId id="264" r:id="rId26"/>
    <p:sldId id="265" r:id="rId27"/>
    <p:sldId id="266" r:id="rId28"/>
    <p:sldId id="309" r:id="rId29"/>
    <p:sldId id="310" r:id="rId30"/>
    <p:sldId id="311" r:id="rId31"/>
    <p:sldId id="267" r:id="rId32"/>
    <p:sldId id="369" r:id="rId33"/>
    <p:sldId id="370" r:id="rId34"/>
    <p:sldId id="346" r:id="rId35"/>
    <p:sldId id="456" r:id="rId36"/>
    <p:sldId id="457" r:id="rId37"/>
    <p:sldId id="458"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15" r:id="rId54"/>
    <p:sldId id="316" r:id="rId55"/>
    <p:sldId id="317" r:id="rId56"/>
    <p:sldId id="318" r:id="rId57"/>
    <p:sldId id="268" r:id="rId58"/>
    <p:sldId id="319" r:id="rId59"/>
    <p:sldId id="320" r:id="rId60"/>
    <p:sldId id="321" r:id="rId61"/>
    <p:sldId id="269" r:id="rId62"/>
    <p:sldId id="270" r:id="rId63"/>
    <p:sldId id="327" r:id="rId64"/>
    <p:sldId id="328" r:id="rId65"/>
    <p:sldId id="329" r:id="rId66"/>
    <p:sldId id="272" r:id="rId67"/>
    <p:sldId id="275" r:id="rId68"/>
    <p:sldId id="363" r:id="rId69"/>
    <p:sldId id="364" r:id="rId70"/>
    <p:sldId id="365" r:id="rId71"/>
    <p:sldId id="366" r:id="rId72"/>
    <p:sldId id="367" r:id="rId73"/>
    <p:sldId id="368" r:id="rId74"/>
    <p:sldId id="470" r:id="rId75"/>
    <p:sldId id="471" r:id="rId76"/>
    <p:sldId id="472" r:id="rId77"/>
    <p:sldId id="473" r:id="rId78"/>
    <p:sldId id="452" r:id="rId79"/>
    <p:sldId id="271" r:id="rId80"/>
    <p:sldId id="273" r:id="rId81"/>
    <p:sldId id="276" r:id="rId82"/>
    <p:sldId id="333" r:id="rId83"/>
    <p:sldId id="332" r:id="rId84"/>
    <p:sldId id="274" r:id="rId85"/>
    <p:sldId id="277" r:id="rId86"/>
    <p:sldId id="336" r:id="rId87"/>
    <p:sldId id="337" r:id="rId88"/>
    <p:sldId id="338" r:id="rId89"/>
    <p:sldId id="339" r:id="rId90"/>
    <p:sldId id="340" r:id="rId91"/>
    <p:sldId id="334" r:id="rId92"/>
    <p:sldId id="335" r:id="rId93"/>
    <p:sldId id="341" r:id="rId94"/>
    <p:sldId id="342" r:id="rId95"/>
    <p:sldId id="278" r:id="rId96"/>
    <p:sldId id="343" r:id="rId97"/>
    <p:sldId id="345" r:id="rId98"/>
    <p:sldId id="459" r:id="rId99"/>
    <p:sldId id="279" r:id="rId100"/>
    <p:sldId id="453" r:id="rId101"/>
    <p:sldId id="377" r:id="rId102"/>
    <p:sldId id="280" r:id="rId103"/>
    <p:sldId id="371" r:id="rId104"/>
    <p:sldId id="372" r:id="rId105"/>
    <p:sldId id="373" r:id="rId106"/>
    <p:sldId id="388" r:id="rId107"/>
    <p:sldId id="374" r:id="rId108"/>
    <p:sldId id="389" r:id="rId109"/>
    <p:sldId id="378" r:id="rId110"/>
    <p:sldId id="379" r:id="rId111"/>
    <p:sldId id="380" r:id="rId112"/>
    <p:sldId id="381" r:id="rId113"/>
    <p:sldId id="382" r:id="rId114"/>
    <p:sldId id="383" r:id="rId115"/>
    <p:sldId id="386" r:id="rId116"/>
    <p:sldId id="454" r:id="rId117"/>
    <p:sldId id="455" r:id="rId118"/>
    <p:sldId id="387" r:id="rId119"/>
    <p:sldId id="490" r:id="rId120"/>
    <p:sldId id="284" r:id="rId121"/>
    <p:sldId id="375" r:id="rId122"/>
    <p:sldId id="376" r:id="rId123"/>
    <p:sldId id="390" r:id="rId124"/>
    <p:sldId id="391" r:id="rId125"/>
    <p:sldId id="392" r:id="rId126"/>
    <p:sldId id="393" r:id="rId127"/>
    <p:sldId id="283" r:id="rId128"/>
    <p:sldId id="285" r:id="rId129"/>
    <p:sldId id="282" r:id="rId130"/>
    <p:sldId id="288" r:id="rId131"/>
    <p:sldId id="287" r:id="rId132"/>
    <p:sldId id="289" r:id="rId133"/>
    <p:sldId id="286"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3" r:id="rId153"/>
    <p:sldId id="412" r:id="rId154"/>
    <p:sldId id="290" r:id="rId155"/>
    <p:sldId id="292" r:id="rId156"/>
    <p:sldId id="291" r:id="rId157"/>
    <p:sldId id="431" r:id="rId158"/>
    <p:sldId id="432" r:id="rId159"/>
    <p:sldId id="433" r:id="rId160"/>
    <p:sldId id="434" r:id="rId161"/>
    <p:sldId id="435" r:id="rId162"/>
    <p:sldId id="436" r:id="rId163"/>
    <p:sldId id="437" r:id="rId164"/>
    <p:sldId id="293" r:id="rId165"/>
    <p:sldId id="294" r:id="rId166"/>
    <p:sldId id="295" r:id="rId167"/>
    <p:sldId id="296" r:id="rId168"/>
    <p:sldId id="297" r:id="rId169"/>
    <p:sldId id="438" r:id="rId170"/>
    <p:sldId id="439" r:id="rId171"/>
    <p:sldId id="440" r:id="rId172"/>
    <p:sldId id="441" r:id="rId173"/>
    <p:sldId id="300" r:id="rId174"/>
    <p:sldId id="427" r:id="rId175"/>
    <p:sldId id="298" r:id="rId176"/>
    <p:sldId id="460" r:id="rId177"/>
    <p:sldId id="299" r:id="rId178"/>
    <p:sldId id="429" r:id="rId179"/>
    <p:sldId id="461" r:id="rId180"/>
    <p:sldId id="442" r:id="rId181"/>
    <p:sldId id="443" r:id="rId182"/>
    <p:sldId id="444" r:id="rId183"/>
    <p:sldId id="445" r:id="rId184"/>
    <p:sldId id="446" r:id="rId185"/>
    <p:sldId id="447" r:id="rId186"/>
    <p:sldId id="464" r:id="rId187"/>
    <p:sldId id="448" r:id="rId188"/>
    <p:sldId id="451" r:id="rId189"/>
    <p:sldId id="449" r:id="rId190"/>
    <p:sldId id="450" r:id="rId191"/>
    <p:sldId id="308" r:id="rId192"/>
    <p:sldId id="488" r:id="rId193"/>
    <p:sldId id="489" r:id="rId194"/>
    <p:sldId id="301" r:id="rId195"/>
    <p:sldId id="465" r:id="rId196"/>
    <p:sldId id="466" r:id="rId197"/>
    <p:sldId id="467" r:id="rId198"/>
    <p:sldId id="468" r:id="rId199"/>
    <p:sldId id="469" r:id="rId200"/>
    <p:sldId id="474" r:id="rId201"/>
    <p:sldId id="475" r:id="rId202"/>
    <p:sldId id="305" r:id="rId203"/>
    <p:sldId id="476" r:id="rId204"/>
    <p:sldId id="477" r:id="rId205"/>
    <p:sldId id="478" r:id="rId206"/>
    <p:sldId id="479" r:id="rId207"/>
    <p:sldId id="480" r:id="rId208"/>
    <p:sldId id="481" r:id="rId209"/>
    <p:sldId id="482" r:id="rId210"/>
    <p:sldId id="483" r:id="rId211"/>
    <p:sldId id="484" r:id="rId212"/>
    <p:sldId id="485" r:id="rId213"/>
    <p:sldId id="486" r:id="rId214"/>
    <p:sldId id="487" r:id="rId215"/>
    <p:sldId id="304" r:id="rId216"/>
    <p:sldId id="463" r:id="rId217"/>
    <p:sldId id="306" r:id="rId2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6" autoAdjust="0"/>
    <p:restoredTop sz="90929"/>
  </p:normalViewPr>
  <p:slideViewPr>
    <p:cSldViewPr>
      <p:cViewPr varScale="1">
        <p:scale>
          <a:sx n="91" d="100"/>
          <a:sy n="91" d="100"/>
        </p:scale>
        <p:origin x="-169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404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220" Type="http://schemas.openxmlformats.org/officeDocument/2006/relationships/presProps" Target="presProps.xml"/><Relationship Id="rId221" Type="http://schemas.openxmlformats.org/officeDocument/2006/relationships/viewProps" Target="viewProps.xml"/><Relationship Id="rId222" Type="http://schemas.openxmlformats.org/officeDocument/2006/relationships/theme" Target="theme/theme1.xml"/><Relationship Id="rId223" Type="http://schemas.openxmlformats.org/officeDocument/2006/relationships/tableStyles" Target="tableStyle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xml"/><Relationship Id="rId3"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2.xml"/><Relationship Id="rId3"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E6FEBAF-53DC-4642-8397-83AB833094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25C073-700B-4D49-BC4E-7B9C7CD24A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CDBD27-341C-4D55-85CD-8F625D4A8A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9958C46-3C01-47D4-9A54-410879B3F693}" type="datetimeFigureOut">
              <a:rPr lang="en-US"/>
              <a:pPr>
                <a:defRPr/>
              </a:pPr>
              <a:t>9/15/15</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17807FF-F504-4FD9-A6FC-B37666F53DD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58A280C-0251-4CAC-B000-56F27361289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5A1F137-E374-4CEB-819A-6834BB3AA12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DE5BA387-BF40-41A0-8169-6D9DD4CDDB8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23E798E-D790-48C9-B627-2B736026B3BB}" type="datetimeFigureOut">
              <a:rPr lang="en-US">
                <a:solidFill>
                  <a:prstClr val="white">
                    <a:tint val="95000"/>
                  </a:prstClr>
                </a:solidFill>
              </a:rPr>
              <a:pPr>
                <a:defRPr/>
              </a:pPr>
              <a:t>9/15/15</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382204E0-C854-4FFB-81B7-796A694BE702}" type="slidenum">
              <a:rPr lang="en-US">
                <a:solidFill>
                  <a:prstClr val="white">
                    <a:tint val="95000"/>
                  </a:prstClr>
                </a:solidFill>
              </a:rPr>
              <a:pPr>
                <a:defRPr/>
              </a:pPr>
              <a:t>‹#›</a:t>
            </a:fld>
            <a:endParaRPr lang="en-US">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2CE7A6-25F1-4BC7-86DE-A9B82DCCB18E}" type="datetimeFigureOut">
              <a:rPr lang="en-US">
                <a:solidFill>
                  <a:prstClr val="black">
                    <a:tint val="95000"/>
                  </a:prstClr>
                </a:solidFill>
              </a:rPr>
              <a:pPr>
                <a:defRPr/>
              </a:pPr>
              <a:t>9/15/15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3855F5-C127-4275-BE4A-4F9F88B8AB82}"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C8474FBC-1361-442F-A4E5-A763E3D9F436}" type="datetimeFigureOut">
              <a:rPr lang="en-US">
                <a:solidFill>
                  <a:prstClr val="white">
                    <a:tint val="95000"/>
                  </a:prstClr>
                </a:solidFill>
              </a:rPr>
              <a:pPr>
                <a:defRPr/>
              </a:pPr>
              <a:t>9/15/15</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493C9E4C-C927-4692-9B6C-0E03D967BB87}" type="slidenum">
              <a:rPr lang="en-US">
                <a:solidFill>
                  <a:prstClr val="white">
                    <a:tint val="95000"/>
                  </a:prstClr>
                </a:solidFill>
              </a:rPr>
              <a:pPr>
                <a:defRPr/>
              </a:pPr>
              <a:t>‹#›</a:t>
            </a:fld>
            <a:endParaRPr lang="en-US">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924025A-8914-413B-ACA1-8B33D31E0902}" type="datetimeFigureOut">
              <a:rPr lang="en-US">
                <a:solidFill>
                  <a:prstClr val="black">
                    <a:tint val="95000"/>
                  </a:prstClr>
                </a:solidFill>
              </a:rPr>
              <a:pPr>
                <a:defRPr/>
              </a:pPr>
              <a:t>9/15/15</a:t>
            </a:fld>
            <a:endParaRPr lang="en-US">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E7DDAC-E131-4F84-B173-0FD03AFC533D}"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A0FC9D1-74DD-4C3D-B6EC-5ED39C2B1F28}"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9A8FC0-0D6D-4B51-9C0F-EFDAFE911578}" type="datetimeFigureOut">
              <a:rPr lang="en-US">
                <a:solidFill>
                  <a:prstClr val="black">
                    <a:tint val="95000"/>
                  </a:prstClr>
                </a:solidFill>
              </a:rPr>
              <a:pPr>
                <a:defRPr/>
              </a:pPr>
              <a:t>9/15/15</a:t>
            </a:fld>
            <a:endParaRPr lang="en-US">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D3E6FBD-B180-45E0-BCC8-B749208510CD}"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0A2BEE8-4A3B-4BCB-A6D1-0FB928963504}" type="datetimeFigureOut">
              <a:rPr lang="en-US">
                <a:solidFill>
                  <a:prstClr val="black">
                    <a:tint val="95000"/>
                  </a:prstClr>
                </a:solidFill>
              </a:rPr>
              <a:pPr>
                <a:defRPr/>
              </a:pPr>
              <a:t>9/15/15</a:t>
            </a:fld>
            <a:endParaRPr lang="en-US">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AFCEAE9-9395-47BC-BD0A-1AD2912E6871}"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A777525-0456-4BD1-A321-B502C9C65DFF}" type="datetimeFigureOut">
              <a:rPr lang="en-US">
                <a:solidFill>
                  <a:prstClr val="black">
                    <a:tint val="95000"/>
                  </a:prstClr>
                </a:solidFill>
              </a:rPr>
              <a:pPr>
                <a:defRPr/>
              </a:pPr>
              <a:t>9/15/15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34F9B135-23E5-4E24-85A2-3FAAFA4A7BAE}"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F358D20C-CCCC-440E-8932-04C2714F66A6}" type="datetimeFigureOut">
              <a:rPr lang="en-US">
                <a:solidFill>
                  <a:prstClr val="black">
                    <a:tint val="95000"/>
                  </a:prstClr>
                </a:solidFill>
              </a:rPr>
              <a:pPr>
                <a:defRPr/>
              </a:pPr>
              <a:t>9/15/15</a:t>
            </a:fld>
            <a:endParaRPr lang="en-US">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01C2194F-3BF6-4AE7-903F-020A58A024DA}"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FFACBFFD-7A13-4902-9F0D-70B5761DEF8F}" type="datetimeFigureOut">
              <a:rPr lang="en-US">
                <a:solidFill>
                  <a:prstClr val="black">
                    <a:tint val="95000"/>
                  </a:prstClr>
                </a:solidFill>
              </a:rPr>
              <a:pPr>
                <a:defRPr/>
              </a:pPr>
              <a:t>9/15/15</a:t>
            </a:fld>
            <a:endParaRPr lang="en-US">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E1944871-5DA8-4497-8C10-317EA2D58088}" type="slidenum">
              <a:rPr lang="en-US">
                <a:solidFill>
                  <a:prstClr val="black">
                    <a:tint val="95000"/>
                  </a:prstClr>
                </a:solidFill>
              </a:rPr>
              <a:pPr>
                <a:defRPr/>
              </a:pPr>
              <a:t>‹#›</a:t>
            </a:fld>
            <a:endParaRPr lang="en-US">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86414C-390A-462E-BA04-B769419DF62D}" type="datetimeFigureOut">
              <a:rPr lang="en-US">
                <a:solidFill>
                  <a:prstClr val="black">
                    <a:tint val="95000"/>
                  </a:prstClr>
                </a:solidFill>
              </a:rPr>
              <a:pPr>
                <a:defRPr/>
              </a:pPr>
              <a:t>9/15/15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AADF64-6E2A-40FC-94D3-15DDBB7FC5C4}"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2FC2DAFA-259F-4770-9329-DE0D079ACB46}" type="datetimeFigureOut">
              <a:rPr lang="en-US">
                <a:solidFill>
                  <a:prstClr val="black">
                    <a:tint val="95000"/>
                  </a:prstClr>
                </a:solidFill>
              </a:rPr>
              <a:pPr>
                <a:defRPr/>
              </a:pPr>
              <a:t>9/15/15</a:t>
            </a:fld>
            <a:endParaRPr lang="en-US">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696599E5-94CE-402A-8708-EE2FCE6BA7E8}"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E928FD-5067-43B9-9B64-D06E8B9417F6}" type="datetimeFigureOut">
              <a:rPr lang="en-US">
                <a:solidFill>
                  <a:prstClr val="black">
                    <a:tint val="95000"/>
                  </a:prstClr>
                </a:solidFill>
              </a:rPr>
              <a:pPr>
                <a:defRPr/>
              </a:pPr>
              <a:t>9/15/15</a:t>
            </a:fld>
            <a:endParaRPr lang="en-US">
              <a:solidFill>
                <a:prstClr val="black">
                  <a:tint val="9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A38834-CABA-42AA-9098-251901303B0A}" type="slidenum">
              <a:rPr lang="en-US">
                <a:solidFill>
                  <a:prstClr val="black">
                    <a:tint val="95000"/>
                  </a:prstClr>
                </a:solidFill>
              </a:rPr>
              <a:pPr>
                <a:defRPr/>
              </a:pPr>
              <a:t>‹#›</a:t>
            </a:fld>
            <a:endParaRPr lang="en-US">
              <a:solidFill>
                <a:prstClr val="black">
                  <a:tint val="9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A328FC-C894-48E5-B43A-A3B0F0083D7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3A0CEFD-3DC0-4400-A830-663A72DB4DC4}"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C08FC40-36CE-4F8F-AE84-8C42684986A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3DF8577C-3CF4-4EC8-A771-B96E49BD4282}"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6E92BEA-0691-4D17-9183-C9196008EE9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963995C-60ED-4E7E-B154-A2169FEE9BC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82A10B2-5190-40C6-B122-C396CE621C7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5C40E58-689B-4ED4-A85B-034896EAB1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1722733A-5417-4489-88FC-0EF83031392F}" type="datetimeFigureOut">
              <a:rPr lang="en-US">
                <a:solidFill>
                  <a:prstClr val="black">
                    <a:tint val="95000"/>
                  </a:prstClr>
                </a:solidFill>
              </a:rPr>
              <a:pPr>
                <a:defRPr/>
              </a:pPr>
              <a:t>9/15/15</a:t>
            </a:fld>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08AB46F0-756B-43C3-8751-7540FDCD6737}" type="slidenum">
              <a:rPr lang="en-US">
                <a:solidFill>
                  <a:prstClr val="black">
                    <a:tint val="95000"/>
                  </a:prstClr>
                </a:solidFill>
              </a:rPr>
              <a:pPr>
                <a:defRPr/>
              </a:pPr>
              <a:t>‹#›</a:t>
            </a:fld>
            <a:endParaRPr lang="en-US">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png"/><Relationship Id="rId3" Type="http://schemas.openxmlformats.org/officeDocument/2006/relationships/image" Target="../media/image8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 Id="rId3" Type="http://schemas.openxmlformats.org/officeDocument/2006/relationships/image" Target="../media/image8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4.png"/><Relationship Id="rId3" Type="http://schemas.openxmlformats.org/officeDocument/2006/relationships/image" Target="../media/image8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png"/><Relationship Id="rId3" Type="http://schemas.openxmlformats.org/officeDocument/2006/relationships/image" Target="../media/image8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png"/><Relationship Id="rId3" Type="http://schemas.openxmlformats.org/officeDocument/2006/relationships/image" Target="../media/image8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png"/><Relationship Id="rId3" Type="http://schemas.openxmlformats.org/officeDocument/2006/relationships/image" Target="../media/image91.png"/></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image" Target="../media/image9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elephantessays.com/William_Jennings_Bryan/William_Jennings_Bryan.jpg&amp;imgrefurl=http://www.elephantessays.com/William_Jennings_Bryan/&amp;usg=__bFFtxiAisuWdgbIhth7RYnTWOAY=&amp;h=490&amp;w=400&amp;sz=44&amp;hl=en&amp;start=1&amp;tbnid=5ECHxdf-DzC6SM:&amp;tbnh=130&amp;tbnw=106&amp;prev=/images?q=william+jennings+bryan&amp;hl=en&amp;rls=com.microsoft:en-us:IE-SearchBox&amp;rlz=1I7HPIA" TargetMode="External"/><Relationship Id="rId3" Type="http://schemas.openxmlformats.org/officeDocument/2006/relationships/image" Target="../media/image9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historyplace.com/specials/calendar/docs-pix/mckinley.jpg&amp;imgrefurl=http://www.historyplace.com/specials/calendar/july.htm&amp;usg=__ufvDzU8aYZG9L0mYLQJa_Xfixns=&amp;h=475&amp;w=400&amp;sz=21&amp;hl=en&amp;start=4&amp;tbnid=kIqR9QDRFhEWvM:&amp;tbnh=129&amp;tbnw=109&amp;prev=/images?q=william+mckinley&amp;hl=en&amp;rls=com.microsoft:en-us:IE-SearchBox&amp;rlz=1I7HPIA" TargetMode="External"/><Relationship Id="rId3" Type="http://schemas.openxmlformats.org/officeDocument/2006/relationships/image" Target="../media/image9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hyperlink" Target="http://explorepahistory.com/kora/files/1/2/1-2-1B48-25-ExplorePAHistory-a0m4y1-a_349.jpg" TargetMode="External"/><Relationship Id="rId4" Type="http://schemas.openxmlformats.org/officeDocument/2006/relationships/image" Target="../media/image99.jpeg"/><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 Id="rId3" Type="http://schemas.openxmlformats.org/officeDocument/2006/relationships/image" Target="../media/image10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 Id="rId3" Type="http://schemas.openxmlformats.org/officeDocument/2006/relationships/image" Target="../media/image10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4.jpeg"/><Relationship Id="rId3" Type="http://schemas.openxmlformats.org/officeDocument/2006/relationships/image" Target="../media/image10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hyperlink" Target="http://www.google.com/imgres?imgurl=http://www.brooklineconnection.com/history/Facts/images/CarnegieSteel1.JPG&amp;imgrefurl=http://www.brooklineconnection.com/history/Facts/Steel.html&amp;usg=__fwe4_ZXF9uhvVt8NnvTWB5N3fnc=&amp;h=344&amp;w=506&amp;sz=37&amp;hl=en&amp;start=2&amp;zoom=1&amp;itbs=1&amp;tbnid=GqU-NBlOmAOk3M:&amp;tbnh=89&amp;tbnw=131&amp;prev=/images?q=andrew+carnegie+steel&amp;hl=en&amp;gbv=2&amp;biw=1003&amp;bih=599&amp;tbm=isch&amp;ei=dB_pTfHPMsfe0QGE25WLAQ" TargetMode="External"/><Relationship Id="rId5" Type="http://schemas.openxmlformats.org/officeDocument/2006/relationships/image" Target="../media/image107.jpeg"/><Relationship Id="rId1" Type="http://schemas.openxmlformats.org/officeDocument/2006/relationships/slideLayout" Target="../slideLayouts/slideLayout6.xml"/><Relationship Id="rId2" Type="http://schemas.openxmlformats.org/officeDocument/2006/relationships/hyperlink" Target="http://www.google.com/imgres?imgurl=http://wa8.wikispaces.com/file/view/Copy%20of%20ANDREW.jpg/158469611/Copy%20of%20ANDREW.jpg&amp;imgrefurl=http://wa8.wikispaces.com/Andrew+Carnegie&amp;usg=__6G50jC90gbEYORHLhD_VhfV9sEQ=&amp;h=919&amp;w=669&amp;sz=186&amp;hl=en&amp;start=3&amp;zoom=1&amp;itbs=1&amp;tbnid=7npeAUeBb-aZHM:&amp;tbnh=147&amp;tbnw=107&amp;prev=/images?q=andrew+carnegie+steel&amp;hl=en&amp;gbv=2&amp;biw=1003&amp;bih=599&amp;tbm=isch&amp;ei=dB_pTfHPMsfe0QGE25WLAQ"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 Id="rId3" Type="http://schemas.openxmlformats.org/officeDocument/2006/relationships/image" Target="../media/image10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 Id="rId3" Type="http://schemas.openxmlformats.org/officeDocument/2006/relationships/image" Target="../media/image111.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hyperlink" Target="http://upload.wikimedia.org/wikipedia/commons/0/03/Edison_and_phonograph_edit1.jpg" TargetMode="External"/><Relationship Id="rId5"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hyperlink" Target="http://upload.wikimedia.org/wikipedia/commons/0/04/Thomas_Edison.jpg"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en/1/12/100_0577.JPG" TargetMode="External"/><Relationship Id="rId3" Type="http://schemas.openxmlformats.org/officeDocument/2006/relationships/image" Target="../media/image114.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hyperlink" Target="http://en.wikipedia.org/wiki/Image:George_Westinghouse.jpg" TargetMode="External"/><Relationship Id="rId5" Type="http://schemas.openxmlformats.org/officeDocument/2006/relationships/image" Target="../media/image116.jpeg"/><Relationship Id="rId1" Type="http://schemas.openxmlformats.org/officeDocument/2006/relationships/slideLayout" Target="../slideLayouts/slideLayout4.xml"/><Relationship Id="rId2" Type="http://schemas.openxmlformats.org/officeDocument/2006/relationships/hyperlink" Target="http://en.wikipedia.org/wiki/Image:Alexander_Graham_Bell.jpg"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9/9a/New_York_City_Brooklyn_Bridge_-_Currier_&amp;_Ives_1877.jpg" TargetMode="External"/><Relationship Id="rId3" Type="http://schemas.openxmlformats.org/officeDocument/2006/relationships/image" Target="../media/image117.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Image:ET&amp;NWC_Locomotive_No_4_circa_1914.gif" TargetMode="External"/><Relationship Id="rId3" Type="http://schemas.openxmlformats.org/officeDocument/2006/relationships/image" Target="../media/image11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hyperlink" Target="http://en.wikipedia.org/wiki/Image:John_D._Rockefeller_1885.jpg" TargetMode="External"/><Relationship Id="rId5" Type="http://schemas.openxmlformats.org/officeDocument/2006/relationships/image" Target="../media/image121.jpeg"/><Relationship Id="rId6" Type="http://schemas.openxmlformats.org/officeDocument/2006/relationships/hyperlink" Target="http://upload.wikimedia.org/wikipedia/commons/b/b5/Andrew_Carnegie,_three-quarter_length_portrait,_seated,_facing_slightly_left,_1913.jpg" TargetMode="External"/><Relationship Id="rId7" Type="http://schemas.openxmlformats.org/officeDocument/2006/relationships/image" Target="../media/image122.jpeg"/><Relationship Id="rId1" Type="http://schemas.openxmlformats.org/officeDocument/2006/relationships/slideLayout" Target="../slideLayouts/slideLayout13.xml"/><Relationship Id="rId2" Type="http://schemas.openxmlformats.org/officeDocument/2006/relationships/hyperlink" Target="http://en.wikipedia.org/wiki/Image:GeorgeWVanderbiltII.jpg"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4.brown.edu/utp/images/Original/1880_Population_Distribution.pdf" TargetMode="External"/><Relationship Id="rId3" Type="http://schemas.openxmlformats.org/officeDocument/2006/relationships/image" Target="../media/image124.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n.wikipedia.org/wiki/Image:1840sGreeley.jpg" TargetMode="External"/><Relationship Id="rId3" Type="http://schemas.openxmlformats.org/officeDocument/2006/relationships/image" Target="../media/image12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hyperlink" Target="http://www.masters-of-photography.com/R/riis/riis_morgue_full.html" TargetMode="External"/><Relationship Id="rId5" Type="http://schemas.openxmlformats.org/officeDocument/2006/relationships/image" Target="../media/image127.jpeg"/><Relationship Id="rId1" Type="http://schemas.openxmlformats.org/officeDocument/2006/relationships/slideLayout" Target="../slideLayouts/slideLayout15.xml"/><Relationship Id="rId2" Type="http://schemas.openxmlformats.org/officeDocument/2006/relationships/hyperlink" Target="http://www.masters-of-photography.com/R/riis/riis_plank_for_bed_full.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hyperlink" Target="http://www.masters-of-photography.com/R/riis/riis_black_and_tan_full.html" TargetMode="External"/><Relationship Id="rId5" Type="http://schemas.openxmlformats.org/officeDocument/2006/relationships/image" Target="../media/image129.jpeg"/><Relationship Id="rId1" Type="http://schemas.openxmlformats.org/officeDocument/2006/relationships/slideLayout" Target="../slideLayouts/slideLayout4.xml"/><Relationship Id="rId2" Type="http://schemas.openxmlformats.org/officeDocument/2006/relationships/hyperlink" Target="http://www.masters-of-photography.com/R/riis/riis_italian_ragpicker_full.html"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3.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hyperlink" Target="http://cache.daylife.com/imageserve/0bdc7Xf8rN1HT/610x.jpg" TargetMode="External"/><Relationship Id="rId5" Type="http://schemas.openxmlformats.org/officeDocument/2006/relationships/image" Target="../media/image135.jpeg"/><Relationship Id="rId1" Type="http://schemas.openxmlformats.org/officeDocument/2006/relationships/slideLayout" Target="../slideLayouts/slideLayout2.xml"/><Relationship Id="rId2" Type="http://schemas.openxmlformats.org/officeDocument/2006/relationships/hyperlink" Target="http://www.biojobblog.com/jobs.jpg"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hyperlink" Target="http://images.google.com/imgres?imgurl=http://www.visitingdc.com/images/ellis-island-picture.jpg&amp;imgrefurl=http://www.visitingdc.com/new-york/ellis-island-picture.asp&amp;usg=__PeXvbCtQYfOaLY3etDnV-ja4Ujw=&amp;h=366&amp;w=625&amp;sz=137&amp;hl=en&amp;start=8&amp;um=1&amp;tbnid=DbJ7bNO5yCRsQM:&amp;tbnh=80&amp;tbnw=136&amp;prev=/images?q=ellis+island&amp;um=1&amp;hl=en&amp;safe=active&amp;rls=com.microsoft:en-us:IE-SearchBox&amp;rlz=1I7HPIA" TargetMode="External"/><Relationship Id="rId5"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hyperlink" Target="http://images.google.com/imgres?imgurl=http://www.pacificcitizen.org/content/2006/national/photos/sept1-angelisland1.jpg&amp;imgrefurl=http://www.pacificcitizen.org/content/2006/national/sept1-stom-angelisland.htm&amp;usg=__cwNtNETDOfMvjq1Oip-6mvxlI64=&amp;h=305&amp;w=500&amp;sz=47&amp;hl=en&amp;start=17&amp;um=1&amp;tbnid=hv0yOicKwERSiM:&amp;tbnh=79&amp;tbnw=130&amp;prev=/images?q=angel+island&amp;um=1&amp;hl=en&amp;safe=active&amp;rls=com.microsoft:en-us:IE-SearchBox&amp;rlz=1I7HPIA"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9.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0.jpeg"/><Relationship Id="rId3" Type="http://schemas.openxmlformats.org/officeDocument/2006/relationships/image" Target="../media/image141.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hyperlink" Target="http://images.google.com/imgres?imgurl=http://bp1.blogger.com/_TLHJwNjij2k/Rfi2nsLJI9I/AAAAAAAAABw/oyZnzHLMHqY/s320/try-stop-us-transparant.gif&amp;imgrefurl=http://zaxblogging.blogspot.com/2007/03/difference-between-globalization-and.html&amp;usg=__7gwx5XCa2KaLKlW0uBcj17Y9lPY=&amp;h=289&amp;w=320&amp;sz=124&amp;hl=en&amp;start=6&amp;um=1&amp;tbnid=DpXq8WLLm6AcDM:&amp;tbnh=107&amp;tbnw=118&amp;prev=/images?q=americanization&amp;um=1&amp;hl=en&amp;safe=active&amp;rls=com.microsoft:en-us:IE-SearchBox&amp;rlz=1I7HPIA" TargetMode="External"/><Relationship Id="rId5" Type="http://schemas.openxmlformats.org/officeDocument/2006/relationships/image" Target="../media/image143.jpeg"/><Relationship Id="rId1" Type="http://schemas.openxmlformats.org/officeDocument/2006/relationships/slideLayout" Target="../slideLayouts/slideLayout2.xml"/><Relationship Id="rId2" Type="http://schemas.openxmlformats.org/officeDocument/2006/relationships/hyperlink" Target="http://images.google.com/imgres?imgurl=http://regentsprep.org/Regents/ushisgov/themes/immigration/melting_pot.gif&amp;imgrefurl=http://regentsprep.org/Regents/ushisgov/themes/immigration/theories.htm&amp;usg=__Rf9HI6KSgO7v-6ntiIFajMxwxR4=&amp;h=341&amp;w=300&amp;sz=17&amp;hl=en&amp;start=2&amp;um=1&amp;tbnid=5sUnSwgiUeCZTM:&amp;tbnh=120&amp;tbnw=106&amp;prev=/images?q=melting+pot&amp;um=1&amp;hl=en&amp;safe=active&amp;rls=com.microsoft:en-us:IE-SearchBox&amp;rlz=1I7HPIA" TargetMode="Externa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 Id="rId3" Type="http://schemas.openxmlformats.org/officeDocument/2006/relationships/image" Target="../media/image145.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en.wikipedia.org/wiki/Theodore_Roosevelt"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mages.google.com/imgres?imgurl=http://www.chinaodysseytours.com/tours/pictures/18-days-Tibet-and-Yangtze-River-Adventure/daybyday/jiefangbei-chongqing_thumb.jpg&amp;imgrefurl=http://greenleapforward.com/2008/03/26/green-hops-supercities-rule-of-law-auto-parts-recycling/&amp;usg=__Mzfl6oCsfRUP0ZToOUi8x-pxYSc=&amp;h=553&amp;w=800&amp;sz=73&amp;hl=en&amp;start=10&amp;um=1&amp;tbnid=qvMHDhijUPXkqM:&amp;tbnh=99&amp;tbnw=143&amp;prev=/images?q=urbanization&amp;um=1&amp;hl=en&amp;safe=active&amp;rls=com.microsoft:en-us:IE-SearchBox&amp;rlz=1I7HPIA" TargetMode="External"/><Relationship Id="rId3" Type="http://schemas.openxmlformats.org/officeDocument/2006/relationships/image" Target="../media/image149.jpeg"/></Relationships>
</file>

<file path=ppt/slides/_rels/slide195.xml.rels><?xml version="1.0" encoding="UTF-8" standalone="yes"?>
<Relationships xmlns="http://schemas.openxmlformats.org/package/2006/relationships"><Relationship Id="rId3" Type="http://schemas.openxmlformats.org/officeDocument/2006/relationships/hyperlink" Target="http://images.google.com/imgres?imgurl=http://www.freefoto.com/images/1210/14/1210_14_23---Manhattan-Skyline-New-York-City_web.jpg&amp;imgrefurl=http://www.freefoto.com/preview/1210-14-23?ffid=1210-14-23&amp;usg=__oOWQtn_Nwtr5Dq263thK4wC175Q=&amp;h=400&amp;w=600&amp;sz=71&amp;hl=en&amp;start=1&amp;um=1&amp;tbnid=0AT6U4cKhFIoDM:&amp;tbnh=90&amp;tbnw=135&amp;prev=/images?q=city&amp;um=1&amp;hl=en&amp;safe=active&amp;rls=com.microsoft:en-us:IE-SearchBox&amp;rlz=1I7HPIA" TargetMode="External"/><Relationship Id="rId4" Type="http://schemas.openxmlformats.org/officeDocument/2006/relationships/image" Target="../media/image151.jpeg"/><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96.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hyperlink" Target="http://images.google.com/imgres?imgurl=http://media-2.web.britannica.com/eb-media/74/3274-004-7452C015.jpg&amp;imgrefurl=http://www.britannica.com/EBchecked/topic-art/434691/13312/Elisha-Otis-American-inventor-of-the-safety-elevator-shown-in&amp;usg=__mvFvLJ51s4slPE01a1UmRhHVsMY=&amp;h=450&amp;w=361&amp;sz=24&amp;hl=en&amp;start=1&amp;um=1&amp;tbnid=AYlzgqcyANLU6M:&amp;tbnh=127&amp;tbnw=102&amp;prev=/images?q=elisha+otis&amp;um=1&amp;hl=en&amp;safe=active&amp;rls=com.microsoft:en-us:IE-SearchBox&amp;rlz=1I7HPIA" TargetMode="External"/><Relationship Id="rId5"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hyperlink" Target="http://www.sjphoto.com/hk-web/images/HK-skyscraper.jpg"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hyperlink" Target="http://images.google.com/imgres?imgurl=http://blogs.sun.com/jonathan/resource/RM__service_big.jpg&amp;imgrefurl=http://blogs.sun.com/jonathan/entry/brutal_efficiency_virtualization_by_another&amp;usg=__xKHJlpXp561ReP_cueXNkAEpYOY=&amp;h=589&amp;w=657&amp;sz=67&amp;hl=en&amp;start=10&amp;um=1&amp;tbnid=FX_XbLN7d6cHzM:&amp;tbnh=124&amp;tbnw=138&amp;prev=/images?q=mass+transit&amp;um=1&amp;hl=en&amp;safe=active&amp;rls=com.microsoft:en-us:IE-SearchBox&amp;rlz=1I7HPIA" TargetMode="External"/><Relationship Id="rId5" Type="http://schemas.openxmlformats.org/officeDocument/2006/relationships/image" Target="../media/image155.jpeg"/><Relationship Id="rId1" Type="http://schemas.openxmlformats.org/officeDocument/2006/relationships/slideLayout" Target="../slideLayouts/slideLayout2.xml"/><Relationship Id="rId2" Type="http://schemas.openxmlformats.org/officeDocument/2006/relationships/hyperlink" Target="http://images.google.com/imgres?imgurl=http://s3.amazonaws.com/mmc-digi-beta-production/assets/222/suburb_626_article.jpg&amp;imgrefurl=http://www.miller-mccune.com/article/suburbs-in-decline&amp;usg=__ltFM44DoGMpuqvngS3rZdfI24QE=&amp;h=324&amp;w=432&amp;sz=82&amp;hl=en&amp;start=1&amp;um=1&amp;tbnid=Ly8k-nA4xfG_HM:&amp;tbnh=95&amp;tbnw=126&amp;prev=/images?q=suburbs&amp;um=1&amp;hl=en&amp;safe=active&amp;rls=com.microsoft:en-us:IE-SearchBox&amp;rlz=1I7HPIA"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ibernianweather.net/flo.jpg" TargetMode="External"/><Relationship Id="rId3" Type="http://schemas.openxmlformats.org/officeDocument/2006/relationships/image" Target="../media/image156.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8.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jpeg"/><Relationship Id="rId3" Type="http://schemas.openxmlformats.org/officeDocument/2006/relationships/image" Target="../media/image160.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jpeg"/><Relationship Id="rId3" Type="http://schemas.openxmlformats.org/officeDocument/2006/relationships/image" Target="../media/image16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9.jpeg"/><Relationship Id="rId3" Type="http://schemas.openxmlformats.org/officeDocument/2006/relationships/image" Target="../media/image170.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1.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jpeg"/><Relationship Id="rId3" Type="http://schemas.openxmlformats.org/officeDocument/2006/relationships/image" Target="../media/image173.png"/></Relationships>
</file>

<file path=ppt/slides/_rels/slide215.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hyperlink" Target="http://images.google.com/imgres?imgurl=http://www.sscnet.ucla.edu/soc/immigration/uploads/TestPagetenementn.jpg&amp;imgrefurl=http://www.sscnet.ucla.edu/soc/immigration/index.pl?MapsPictures&amp;usg=__Zx7ls5Y0Xi0_IoiE9GH0wsVCoZM=&amp;h=414&amp;w=556&amp;sz=46&amp;hl=en&amp;start=6&amp;um=1&amp;tbnid=l-FRXObC5nnHBM:&amp;tbnh=99&amp;tbnw=133&amp;prev=/images?q=Tenements&amp;um=1&amp;hl=en&amp;rls=com.microsoft:en-us&amp;sa=N" TargetMode="External"/><Relationship Id="rId5" Type="http://schemas.openxmlformats.org/officeDocument/2006/relationships/image" Target="../media/image175.jpeg"/><Relationship Id="rId1" Type="http://schemas.openxmlformats.org/officeDocument/2006/relationships/slideLayout" Target="../slideLayouts/slideLayout17.xml"/><Relationship Id="rId2" Type="http://schemas.openxmlformats.org/officeDocument/2006/relationships/hyperlink" Target="http://images.google.com/imgres?imgurl=http://www.usc.edu/schools/annenberg/asc/projects/comm544/library/images/397.jpg&amp;imgrefurl=http://www.thing.net/~lina/tenement2.html&amp;usg=__USPhjUzFfCQI4UYLA3vgyhPUVdE=&amp;h=616&amp;w=807&amp;sz=109&amp;hl=en&amp;start=2&amp;um=1&amp;tbnid=WZ5m6pJVOP6U3M:&amp;tbnh=109&amp;tbnw=143&amp;prev=/images?q=Tenements&amp;um=1&amp;hl=en&amp;rls=com.microsoft:en-us&amp;sa=N"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1" Type="http://schemas.openxmlformats.org/officeDocument/2006/relationships/slideLayout" Target="../slideLayouts/slideLayout6.xml"/><Relationship Id="rId2" Type="http://schemas.openxmlformats.org/officeDocument/2006/relationships/hyperlink" Target="http://tigger.uic.edu/~pbhales/fasi/Riis%205%20cents%20a%20spot%20larger.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americanhistory.si.edu/Brown/history/1-segregated/images/poll-tax-reciept.jpg&amp;imgrefurl=http://americanhistory.si.edu/Brown/history/1-segregated/white-only-1.html&amp;usg=__TklbfHNxZ1j4sJi7pARVTihu8XU=&amp;h=245&amp;w=481&amp;sz=17&amp;hl=en&amp;start=1&amp;um=1&amp;tbnid=OwtBuvGi6nlgaM:&amp;tbnh=66&amp;tbnw=129&amp;prev=/images?q=poll+tax+voting&amp;um=1&amp;hl=en&amp;rls=com.microsoft:en-us:IE-SearchBox&amp;rlz=1I7HPIA" TargetMode="Externa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pinkmonkey.com/studyguides/subjects/am_gov/chap10/img10_1.jpg&amp;imgrefurl=http://www.pinkmonkey.com/studyguides/subjects/am_gov/chap10/a1010201.asp&amp;usg=__XcsfdTnu31zKHvw8kQaFDN7NwwI=&amp;h=288&amp;w=231&amp;sz=17&amp;hl=en&amp;start=4&amp;um=1&amp;tbnid=uatB8Y_X1QCjjM:&amp;tbnh=115&amp;tbnw=92&amp;prev=/images?q=literacy+tests+1870&amp;um=1&amp;hl=en&amp;rls=com.microsoft:en-us:IE-SearchBox&amp;rlz=1I7HPIA&amp;sa=G" TargetMode="Externa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goodluckdeluxe.com/wp-content/uploads/2007/12/old-man-laughing.jpg&amp;imgrefurl=http://profile.myspace.com/index.cfm?fuseaction=user.viewProfile&amp;friendID=14645769&amp;usg=__FkeozR6BG0g9B73e-mdh3ZSu9BY=&amp;h=279&amp;w=400&amp;sz=88&amp;hl=en&amp;start=1&amp;um=1&amp;tbnid=DtvkjjvqYNewaM:&amp;tbnh=86&amp;tbnw=124&amp;prev=/images?q=old+man&amp;um=1&amp;hl=en&amp;rls=com.microsoft:en-us:IE-SearchBox&amp;rlz=1I7HPIA" TargetMode="Externa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 Id="rId3" Type="http://schemas.openxmlformats.org/officeDocument/2006/relationships/image" Target="../media/image4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 Id="rId3"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 Id="rId3"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hyperlink" Target="http://images.google.com/imgres?imgurl=http://www.racontours.com/Pic's/CP/tweed.gif&amp;imgrefurl=http://www.racontours.com/archive/tammany.php&amp;usg=__HDgwmdGcWFhel2gfm2RwM5CQWZA=&amp;h=310&amp;w=204&amp;sz=18&amp;hl=en&amp;start=5&amp;um=1&amp;tbnid=x3BpE5Nmk1KvVM:&amp;tbnh=117&amp;tbnw=77&amp;prev=/images?q=William+Tweed&amp;um=1&amp;hl=en&amp;safe=active&amp;rls=com.microsoft:en-us:IE-SearchBox&amp;rlz=1I7HPIA" TargetMode="External"/><Relationship Id="rId5" Type="http://schemas.openxmlformats.org/officeDocument/2006/relationships/image" Target="../media/image59.jpeg"/><Relationship Id="rId6" Type="http://schemas.openxmlformats.org/officeDocument/2006/relationships/hyperlink" Target="http://images.google.com/imgres?imgurl=http://historyscoop.files.wordpress.com/2007/01/tweed.jpg&amp;imgrefurl=http://historyscoop.wordpress.com/2007/01/27/practice-mc-questions-from-week-4/&amp;usg=__bfSyVYb8IuOnN3D4TyMTUPV5dT0=&amp;h=426&amp;w=403&amp;sz=51&amp;hl=en&amp;start=16&amp;um=1&amp;tbnid=7jHwPaKGKACViM:&amp;tbnh=126&amp;tbnw=119&amp;prev=/images?q=William+Tweed&amp;um=1&amp;hl=en&amp;safe=active&amp;rls=com.microsoft:en-us:IE-SearchBox&amp;rlz=1I7HPIA" TargetMode="External"/><Relationship Id="rId7"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hyperlink" Target="http://images.google.com/imgres?imgurl=http://upload.wikimedia.org/wikipedia/de/thumb/7/75/William_Tweed.jpg/250px-William_Tweed.jpg&amp;imgrefurl=http://de.wikipedia.org/wiki/William_Tweed&amp;usg=__DqaSJsO-FUi_sFkZOX3flkt7VkU=&amp;h=273&amp;w=250&amp;sz=18&amp;hl=en&amp;start=8&amp;um=1&amp;tbnid=2KSZxTnE5pmfPM:&amp;tbnh=113&amp;tbnw=103&amp;prev=/images?q=William+Tweed&amp;um=1&amp;hl=en&amp;safe=active&amp;rls=com.microsoft:en-us:IE-SearchBox&amp;rlz=1I7HPIA"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 Id="rId3"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hyperlink" Target="http://en.wikipedia.org/wiki/Image:Benjamin_Harrison,_head_and_shoulders_bw_photo,_1896.jpg" TargetMode="External"/><Relationship Id="rId5" Type="http://schemas.openxmlformats.org/officeDocument/2006/relationships/image" Target="../media/image72.jpeg"/><Relationship Id="rId1" Type="http://schemas.openxmlformats.org/officeDocument/2006/relationships/slideLayout" Target="../slideLayouts/slideLayout4.xml"/><Relationship Id="rId2" Type="http://schemas.openxmlformats.org/officeDocument/2006/relationships/hyperlink" Target="http://en.wikipedia.org/wiki/Image:Chester_Alan_Arthur.jpg"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en.wikipedia.org/wiki/Image:President_Grover_Cleveland.jpg" TargetMode="External"/><Relationship Id="rId3" Type="http://schemas.openxmlformats.org/officeDocument/2006/relationships/image" Target="../media/image7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ace.mu.nu/archives/grovercleveland.jpg&amp;imgrefurl=http://ace.mu.nu/archives/195027.php&amp;usg=__7wO-vrpI1_h6Nvyw5HtOOJjSkac=&amp;h=303&amp;w=300&amp;sz=7&amp;hl=en&amp;start=2&amp;tbnid=JSEqgCO_tEiZVM:&amp;tbnh=116&amp;tbnw=115&amp;prev=/images?q=grover+cleveland&amp;hl=en&amp;rls=com.microsoft:en-us:IE-SearchBox&amp;rlz=1I7HPIA" TargetMode="External"/><Relationship Id="rId3" Type="http://schemas.openxmlformats.org/officeDocument/2006/relationships/image" Target="../media/image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mages.google.com/imgres?imgurl=http://www.wipo.int/ipdl/IPDL-IMAGES/SIXTERXML-IMAGES/images/us39.jpg&amp;imgrefurl=http://www.wipo.int/ipdl/en/6ter/key.jsp?KEY=US39&amp;usg=__4vXG8qbwaVXx-4DYZFDgGgIkgBE=&amp;h=586&amp;w=591&amp;sz=201&amp;hl=en&amp;start=41&amp;um=1&amp;tbnid=I6V71b7tM5zUAM:&amp;tbnh=134&amp;tbnw=135&amp;prev=/images?q=Interstate+Commerce+Commission&amp;start=21&amp;ndsp=21&amp;um=1&amp;hl=en&amp;safe=active&amp;rls=com.microsoft:en-us:IE-SearchBox&amp;rlz=1I7HPIA&amp;sa=N" TargetMode="External"/><Relationship Id="rId3"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The Rise of Industrial America</a:t>
            </a:r>
          </a:p>
        </p:txBody>
      </p:sp>
      <p:sp>
        <p:nvSpPr>
          <p:cNvPr id="2051" name="Rectangle 3"/>
          <p:cNvSpPr>
            <a:spLocks noGrp="1" noChangeArrowheads="1"/>
          </p:cNvSpPr>
          <p:nvPr>
            <p:ph type="subTitle" idx="1"/>
          </p:nvPr>
        </p:nvSpPr>
        <p:spPr/>
        <p:txBody>
          <a:bodyPr/>
          <a:lstStyle/>
          <a:p>
            <a:r>
              <a:rPr lang="en-US"/>
              <a:t>1877-1914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Textiles! Cigars! Lumber!</a:t>
            </a:r>
            <a:br>
              <a:rPr lang="en-US" dirty="0" smtClean="0"/>
            </a:br>
            <a:r>
              <a:rPr lang="en-US" dirty="0" smtClean="0"/>
              <a:t>Oh My! </a:t>
            </a:r>
          </a:p>
        </p:txBody>
      </p:sp>
      <p:sp>
        <p:nvSpPr>
          <p:cNvPr id="105475" name="Content Placeholder 2"/>
          <p:cNvSpPr>
            <a:spLocks noGrp="1"/>
          </p:cNvSpPr>
          <p:nvPr>
            <p:ph idx="1"/>
          </p:nvPr>
        </p:nvSpPr>
        <p:spPr/>
        <p:txBody>
          <a:bodyPr/>
          <a:lstStyle/>
          <a:p>
            <a:pPr eaLnBrk="1" hangingPunct="1"/>
            <a:r>
              <a:rPr lang="en-US" smtClean="0"/>
              <a:t>In the 1880’s textile factories (backed by Northern investors) begin to pop up in the south</a:t>
            </a:r>
          </a:p>
          <a:p>
            <a:pPr eaLnBrk="1" hangingPunct="1"/>
            <a:r>
              <a:rPr lang="en-US" smtClean="0"/>
              <a:t>Cigar and lumber production (the real cause of the Hatfield/McCoy feud) also begin to take shape</a:t>
            </a:r>
          </a:p>
          <a:p>
            <a:pPr eaLnBrk="1" hangingPunct="1"/>
            <a:r>
              <a:rPr lang="en-US" smtClean="0"/>
              <a:t>Coal-, Iron- and Steel-processing industries start in many southern cities </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Interstate Commerce Act</a:t>
            </a:r>
            <a:endParaRPr lang="en-US" dirty="0"/>
          </a:p>
        </p:txBody>
      </p:sp>
      <p:sp>
        <p:nvSpPr>
          <p:cNvPr id="3" name="Content Placeholder 2"/>
          <p:cNvSpPr>
            <a:spLocks noGrp="1"/>
          </p:cNvSpPr>
          <p:nvPr>
            <p:ph sz="half" idx="1"/>
          </p:nvPr>
        </p:nvSpPr>
        <p:spPr>
          <a:xfrm>
            <a:off x="228600" y="1219200"/>
            <a:ext cx="3733800" cy="5486400"/>
          </a:xfrm>
        </p:spPr>
        <p:txBody>
          <a:bodyPr>
            <a:normAutofit fontScale="62500" lnSpcReduction="20000"/>
          </a:bodyPr>
          <a:lstStyle/>
          <a:p>
            <a:r>
              <a:rPr lang="en-US" dirty="0" smtClean="0"/>
              <a:t>Many states had what were called “Granger Laws”: state laws restricting excessive railroad freight rates and grain elevator storage rates</a:t>
            </a:r>
            <a:endParaRPr lang="en-US" dirty="0"/>
          </a:p>
          <a:p>
            <a:r>
              <a:rPr lang="en-US" dirty="0"/>
              <a:t>O</a:t>
            </a:r>
            <a:r>
              <a:rPr lang="en-US" dirty="0" smtClean="0"/>
              <a:t>verturned by the Supreme Court case </a:t>
            </a:r>
            <a:r>
              <a:rPr lang="en-US" i="1" dirty="0" smtClean="0"/>
              <a:t>Wabash</a:t>
            </a:r>
            <a:r>
              <a:rPr lang="en-US" dirty="0" smtClean="0"/>
              <a:t> v </a:t>
            </a:r>
            <a:r>
              <a:rPr lang="en-US" i="1" dirty="0" smtClean="0"/>
              <a:t>Illinois, </a:t>
            </a:r>
            <a:r>
              <a:rPr lang="en-US" dirty="0" smtClean="0"/>
              <a:t>1886</a:t>
            </a:r>
          </a:p>
          <a:p>
            <a:r>
              <a:rPr lang="en-US" dirty="0" smtClean="0"/>
              <a:t>Interstate Commerce Act of 1887</a:t>
            </a:r>
          </a:p>
          <a:p>
            <a:r>
              <a:rPr lang="en-US" dirty="0" smtClean="0"/>
              <a:t>1st federal law to regulate interstate commerce</a:t>
            </a:r>
          </a:p>
          <a:p>
            <a:r>
              <a:rPr lang="en-US" dirty="0" smtClean="0"/>
              <a:t>Required that railroads publicize shipping rates and prohibited short haul or long haul fare discrimination.</a:t>
            </a:r>
          </a:p>
          <a:p>
            <a:r>
              <a:rPr lang="en-US" dirty="0" smtClean="0"/>
              <a:t> Law was not specific on maximum prices (“reasonable and just”) and was initially ineffective.</a:t>
            </a:r>
          </a:p>
          <a:p>
            <a:pPr lvl="1"/>
            <a:r>
              <a:rPr lang="en-US" dirty="0" smtClean="0"/>
              <a:t>No enforcement provisions</a:t>
            </a:r>
          </a:p>
          <a:p>
            <a:endParaRPr lang="en-US" dirty="0"/>
          </a:p>
        </p:txBody>
      </p:sp>
      <p:pic>
        <p:nvPicPr>
          <p:cNvPr id="1536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5029200"/>
            <a:ext cx="1752600" cy="170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371600"/>
            <a:ext cx="4800600" cy="34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965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p:txBody>
          <a:bodyPr/>
          <a:lstStyle/>
          <a:p>
            <a:pPr>
              <a:lnSpc>
                <a:spcPct val="90000"/>
              </a:lnSpc>
            </a:pPr>
            <a:r>
              <a:rPr lang="en-US" dirty="0"/>
              <a:t>Analyze the controversy that arose over the currency system in the late 1800’s, including the impact of gold and silver strikes in the West, the contrasting views of farmers and industrialists, the Sherman Silver Purchase Act of 1890, the Gold Crisis during the Cleveland administration, and an analysis of William Jennings Bryan’s Cross of Gold speech.</a:t>
            </a:r>
          </a:p>
        </p:txBody>
      </p:sp>
      <p:sp>
        <p:nvSpPr>
          <p:cNvPr id="30722" name="Rectangle 2"/>
          <p:cNvSpPr>
            <a:spLocks noGrp="1" noChangeArrowheads="1"/>
          </p:cNvSpPr>
          <p:nvPr>
            <p:ph type="title"/>
          </p:nvPr>
        </p:nvSpPr>
        <p:spPr/>
        <p:txBody>
          <a:bodyPr/>
          <a:lstStyle/>
          <a:p>
            <a:r>
              <a:rPr lang="en-US"/>
              <a:t>US.5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Politics and Currency:</a:t>
            </a:r>
            <a:endParaRPr lang="en-US" dirty="0"/>
          </a:p>
        </p:txBody>
      </p:sp>
      <p:sp>
        <p:nvSpPr>
          <p:cNvPr id="90115" name="Content Placeholder 2"/>
          <p:cNvSpPr>
            <a:spLocks noGrp="1"/>
          </p:cNvSpPr>
          <p:nvPr>
            <p:ph idx="1"/>
          </p:nvPr>
        </p:nvSpPr>
        <p:spPr/>
        <p:txBody>
          <a:bodyPr/>
          <a:lstStyle/>
          <a:p>
            <a:r>
              <a:rPr lang="en-US" smtClean="0"/>
              <a:t>Late 1800’s US economy was not in good shape</a:t>
            </a:r>
          </a:p>
          <a:p>
            <a:r>
              <a:rPr lang="en-US" smtClean="0"/>
              <a:t>Farmers were suffering low prices </a:t>
            </a:r>
          </a:p>
          <a:p>
            <a:pPr lvl="1"/>
            <a:r>
              <a:rPr lang="en-US" smtClean="0"/>
              <a:t>They had more supply than demand</a:t>
            </a:r>
          </a:p>
          <a:p>
            <a:r>
              <a:rPr lang="en-US" b="1" smtClean="0"/>
              <a:t>Tariffs: </a:t>
            </a:r>
            <a:r>
              <a:rPr lang="en-US" smtClean="0"/>
              <a:t>tax on imports also hurt American farmers Why?</a:t>
            </a:r>
          </a:p>
          <a:p>
            <a:pPr lvl="1"/>
            <a:r>
              <a:rPr lang="en-US" smtClean="0"/>
              <a:t>Raised prices on manufactured goods</a:t>
            </a:r>
          </a:p>
          <a:p>
            <a:pPr lvl="1"/>
            <a:r>
              <a:rPr lang="en-US" smtClean="0"/>
              <a:t>Foreigners need not earn US dollars to buy crops</a:t>
            </a:r>
          </a:p>
          <a:p>
            <a:pPr lvl="1"/>
            <a:r>
              <a:rPr lang="en-US" smtClean="0"/>
              <a:t>Tariffs favored eastern manufacturing not farming</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Politics and Currency:</a:t>
            </a:r>
            <a:endParaRPr lang="en-US" dirty="0"/>
          </a:p>
        </p:txBody>
      </p:sp>
      <p:sp>
        <p:nvSpPr>
          <p:cNvPr id="91139" name="Content Placeholder 2"/>
          <p:cNvSpPr>
            <a:spLocks noGrp="1"/>
          </p:cNvSpPr>
          <p:nvPr>
            <p:ph idx="1"/>
          </p:nvPr>
        </p:nvSpPr>
        <p:spPr/>
        <p:txBody>
          <a:bodyPr/>
          <a:lstStyle/>
          <a:p>
            <a:r>
              <a:rPr lang="en-US" smtClean="0"/>
              <a:t>Period of deflation hurts farmers they want more money printed</a:t>
            </a:r>
          </a:p>
          <a:p>
            <a:r>
              <a:rPr lang="en-US" b="1" smtClean="0"/>
              <a:t>Grange:</a:t>
            </a:r>
            <a:r>
              <a:rPr lang="en-US" smtClean="0"/>
              <a:t> organization founded by </a:t>
            </a:r>
            <a:r>
              <a:rPr lang="en-US" b="1" smtClean="0"/>
              <a:t>Oliver H. Kelly</a:t>
            </a:r>
            <a:endParaRPr lang="en-US" smtClean="0"/>
          </a:p>
          <a:p>
            <a:pPr lvl="1"/>
            <a:r>
              <a:rPr lang="en-US" smtClean="0"/>
              <a:t>Concerned with education &amp; scientific farming </a:t>
            </a:r>
          </a:p>
          <a:p>
            <a:pPr lvl="1"/>
            <a:r>
              <a:rPr lang="en-US" smtClean="0"/>
              <a:t>Social weekly gathering</a:t>
            </a:r>
          </a:p>
          <a:p>
            <a:pPr lvl="1"/>
            <a:r>
              <a:rPr lang="en-US" smtClean="0"/>
              <a:t>Economic Co-Ops buy in large quantities &amp; sell cheaper</a:t>
            </a:r>
          </a:p>
          <a:p>
            <a:pPr lvl="1"/>
            <a:r>
              <a:rPr lang="en-US" smtClean="0"/>
              <a:t>Legal advice</a:t>
            </a:r>
          </a:p>
          <a:p>
            <a:pPr lvl="1"/>
            <a:r>
              <a:rPr lang="en-US" b="1" smtClean="0"/>
              <a:t>NOT A POLITICAL PARTY</a:t>
            </a:r>
            <a:endParaRPr lang="en-US"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Politics and Currency:</a:t>
            </a:r>
            <a:endParaRPr lang="en-US" dirty="0"/>
          </a:p>
        </p:txBody>
      </p:sp>
      <p:sp>
        <p:nvSpPr>
          <p:cNvPr id="92163" name="Content Placeholder 2"/>
          <p:cNvSpPr>
            <a:spLocks noGrp="1"/>
          </p:cNvSpPr>
          <p:nvPr>
            <p:ph idx="1"/>
          </p:nvPr>
        </p:nvSpPr>
        <p:spPr/>
        <p:txBody>
          <a:bodyPr/>
          <a:lstStyle/>
          <a:p>
            <a:r>
              <a:rPr lang="en-US" b="1" smtClean="0"/>
              <a:t>Farmers Alliance: </a:t>
            </a:r>
            <a:r>
              <a:rPr lang="en-US" smtClean="0"/>
              <a:t>organization</a:t>
            </a:r>
          </a:p>
          <a:p>
            <a:pPr lvl="1"/>
            <a:r>
              <a:rPr lang="en-US" smtClean="0"/>
              <a:t>Ask government to regulate RR monopolies</a:t>
            </a:r>
          </a:p>
          <a:p>
            <a:pPr lvl="1"/>
            <a:r>
              <a:rPr lang="en-US" smtClean="0"/>
              <a:t>Call for inflation: issue more money</a:t>
            </a:r>
          </a:p>
          <a:p>
            <a:pPr lvl="1"/>
            <a:r>
              <a:rPr lang="en-US" smtClean="0"/>
              <a:t>Government support prices</a:t>
            </a:r>
          </a:p>
          <a:p>
            <a:pPr lvl="1"/>
            <a:r>
              <a:rPr lang="en-US" smtClean="0"/>
              <a:t>Political support for farmers</a:t>
            </a:r>
          </a:p>
          <a:p>
            <a:pPr lvl="1"/>
            <a:r>
              <a:rPr lang="en-US" smtClean="0"/>
              <a:t>West and South is where power  comes from</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Populist Party</a:t>
            </a:r>
            <a:endParaRPr lang="en-US" dirty="0"/>
          </a:p>
        </p:txBody>
      </p:sp>
      <p:sp>
        <p:nvSpPr>
          <p:cNvPr id="3" name="Content Placeholder 2"/>
          <p:cNvSpPr>
            <a:spLocks noGrp="1"/>
          </p:cNvSpPr>
          <p:nvPr>
            <p:ph sz="half" idx="1"/>
          </p:nvPr>
        </p:nvSpPr>
        <p:spPr>
          <a:xfrm>
            <a:off x="457200" y="1295400"/>
            <a:ext cx="3733800" cy="4953000"/>
          </a:xfrm>
        </p:spPr>
        <p:txBody>
          <a:bodyPr>
            <a:normAutofit fontScale="92500" lnSpcReduction="20000"/>
          </a:bodyPr>
          <a:lstStyle/>
          <a:p>
            <a:r>
              <a:rPr lang="en-US" dirty="0" smtClean="0"/>
              <a:t>After the limited success of the Grange organizations and the Farmer’s Alliances</a:t>
            </a:r>
          </a:p>
          <a:p>
            <a:pPr lvl="1"/>
            <a:r>
              <a:rPr lang="en-US" dirty="0" smtClean="0"/>
              <a:t>Northern, Southern, Colored </a:t>
            </a:r>
            <a:r>
              <a:rPr lang="en-US" dirty="0"/>
              <a:t>F</a:t>
            </a:r>
            <a:r>
              <a:rPr lang="en-US" dirty="0" smtClean="0"/>
              <a:t>armer’s </a:t>
            </a:r>
            <a:r>
              <a:rPr lang="en-US" dirty="0"/>
              <a:t>A</a:t>
            </a:r>
            <a:r>
              <a:rPr lang="en-US" dirty="0" smtClean="0"/>
              <a:t>lliances were regional</a:t>
            </a:r>
          </a:p>
          <a:p>
            <a:pPr lvl="1"/>
            <a:r>
              <a:rPr lang="en-US" dirty="0"/>
              <a:t>F</a:t>
            </a:r>
            <a:r>
              <a:rPr lang="en-US" dirty="0" smtClean="0"/>
              <a:t>armers realized they needed a stronger political base.</a:t>
            </a:r>
          </a:p>
          <a:p>
            <a:r>
              <a:rPr lang="en-US" dirty="0" smtClean="0"/>
              <a:t>They formed the Populist Party in 1892.</a:t>
            </a:r>
            <a:endParaRPr lang="en-US" dirty="0"/>
          </a:p>
        </p:txBody>
      </p:sp>
      <p:pic>
        <p:nvPicPr>
          <p:cNvPr id="2048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95400"/>
            <a:ext cx="4038600" cy="190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276600"/>
            <a:ext cx="2514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15640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Politics and Currency:</a:t>
            </a:r>
            <a:endParaRPr lang="en-US" dirty="0"/>
          </a:p>
        </p:txBody>
      </p:sp>
      <p:sp>
        <p:nvSpPr>
          <p:cNvPr id="93187" name="Content Placeholder 2"/>
          <p:cNvSpPr>
            <a:spLocks noGrp="1"/>
          </p:cNvSpPr>
          <p:nvPr>
            <p:ph idx="1"/>
          </p:nvPr>
        </p:nvSpPr>
        <p:spPr/>
        <p:txBody>
          <a:bodyPr/>
          <a:lstStyle/>
          <a:p>
            <a:r>
              <a:rPr lang="en-US" b="1" smtClean="0"/>
              <a:t>The Populist Party: </a:t>
            </a:r>
            <a:endParaRPr lang="en-US" smtClean="0"/>
          </a:p>
          <a:p>
            <a:pPr lvl="1"/>
            <a:r>
              <a:rPr lang="en-US" smtClean="0"/>
              <a:t>increase circulation of money </a:t>
            </a:r>
          </a:p>
          <a:p>
            <a:pPr lvl="1"/>
            <a:r>
              <a:rPr lang="en-US" smtClean="0"/>
              <a:t>call for control of RR system</a:t>
            </a:r>
          </a:p>
          <a:p>
            <a:pPr lvl="1"/>
            <a:r>
              <a:rPr lang="en-US" smtClean="0"/>
              <a:t>endorse 8 hour work day</a:t>
            </a:r>
          </a:p>
          <a:p>
            <a:pPr lvl="1"/>
            <a:r>
              <a:rPr lang="en-US" smtClean="0"/>
              <a:t>do away with Pinkertons as strike breakers</a:t>
            </a:r>
          </a:p>
          <a:p>
            <a:pPr lvl="1"/>
            <a:r>
              <a:rPr lang="en-US" smtClean="0"/>
              <a:t>Progressive Income Tax</a:t>
            </a:r>
          </a:p>
          <a:p>
            <a:pPr lvl="2"/>
            <a:r>
              <a:rPr lang="en-US" sz="2400" b="1" smtClean="0"/>
              <a:t>BY TURN OF CENTURY PARTY DIES BUT GOALS LIVE ON</a:t>
            </a:r>
            <a:endParaRPr lang="en-US" sz="2400" smtClean="0"/>
          </a:p>
          <a:p>
            <a:endParaRPr lang="en-US"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Omaha Platform of the Populist Party</a:t>
            </a:r>
            <a:endParaRPr lang="en-US" dirty="0"/>
          </a:p>
        </p:txBody>
      </p:sp>
      <p:sp>
        <p:nvSpPr>
          <p:cNvPr id="3" name="Content Placeholder 2"/>
          <p:cNvSpPr>
            <a:spLocks noGrp="1"/>
          </p:cNvSpPr>
          <p:nvPr>
            <p:ph sz="half" idx="1"/>
          </p:nvPr>
        </p:nvSpPr>
        <p:spPr>
          <a:xfrm>
            <a:off x="457200" y="1447800"/>
            <a:ext cx="3733800" cy="5105400"/>
          </a:xfrm>
        </p:spPr>
        <p:txBody>
          <a:bodyPr>
            <a:normAutofit fontScale="77500" lnSpcReduction="20000"/>
          </a:bodyPr>
          <a:lstStyle/>
          <a:p>
            <a:r>
              <a:rPr lang="en-US" dirty="0" smtClean="0"/>
              <a:t>Gov’t control/regulation of RRs to prevent overcharging</a:t>
            </a:r>
          </a:p>
          <a:p>
            <a:r>
              <a:rPr lang="en-US" dirty="0" smtClean="0"/>
              <a:t>Regulation of public utilities – telegraph &amp; telephone</a:t>
            </a:r>
          </a:p>
          <a:p>
            <a:r>
              <a:rPr lang="en-US" dirty="0" smtClean="0"/>
              <a:t>More money in circulation- more paper money &amp; silver coins. (inflation)</a:t>
            </a:r>
          </a:p>
          <a:p>
            <a:r>
              <a:rPr lang="en-US" dirty="0" smtClean="0"/>
              <a:t>Banking reform -better credit rates</a:t>
            </a:r>
          </a:p>
          <a:p>
            <a:r>
              <a:rPr lang="en-US" dirty="0" smtClean="0"/>
              <a:t>Graduated income tax</a:t>
            </a:r>
          </a:p>
          <a:p>
            <a:r>
              <a:rPr lang="en-US" dirty="0" smtClean="0"/>
              <a:t>Protect the “common man”</a:t>
            </a:r>
          </a:p>
          <a:p>
            <a:endParaRPr lang="en-US" dirty="0"/>
          </a:p>
        </p:txBody>
      </p:sp>
      <p:pic>
        <p:nvPicPr>
          <p:cNvPr id="2150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78438" y="838200"/>
            <a:ext cx="3505200" cy="268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456709"/>
            <a:ext cx="5029200" cy="325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9364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smtClean="0"/>
              <a:t>The Money Issue</a:t>
            </a:r>
            <a:endParaRPr lang="en-US" dirty="0"/>
          </a:p>
        </p:txBody>
      </p:sp>
      <p:sp>
        <p:nvSpPr>
          <p:cNvPr id="3" name="Content Placeholder 2"/>
          <p:cNvSpPr>
            <a:spLocks noGrp="1"/>
          </p:cNvSpPr>
          <p:nvPr>
            <p:ph sz="half" idx="1"/>
          </p:nvPr>
        </p:nvSpPr>
        <p:spPr>
          <a:xfrm>
            <a:off x="457200" y="1219200"/>
            <a:ext cx="3505200" cy="5532286"/>
          </a:xfrm>
        </p:spPr>
        <p:txBody>
          <a:bodyPr>
            <a:normAutofit fontScale="92500" lnSpcReduction="20000"/>
          </a:bodyPr>
          <a:lstStyle/>
          <a:p>
            <a:r>
              <a:rPr lang="en-US" dirty="0" smtClean="0"/>
              <a:t>19</a:t>
            </a:r>
            <a:r>
              <a:rPr lang="en-US" baseline="30000" dirty="0" smtClean="0"/>
              <a:t>th</a:t>
            </a:r>
            <a:r>
              <a:rPr lang="en-US" dirty="0" smtClean="0"/>
              <a:t> century controversy over the currency system -  whether the government would back paper money by:</a:t>
            </a:r>
          </a:p>
          <a:p>
            <a:pPr lvl="1"/>
            <a:r>
              <a:rPr lang="en-US" dirty="0" smtClean="0"/>
              <a:t>(1) The Gold Standard - just use gold as currency (wealthy elites) OR</a:t>
            </a:r>
          </a:p>
          <a:p>
            <a:pPr lvl="1"/>
            <a:r>
              <a:rPr lang="en-US" dirty="0" smtClean="0"/>
              <a:t>(2) Bimetallism “free coinage of Silver” - both gold AND silver as currency (common man)</a:t>
            </a:r>
            <a:endParaRPr lang="en-US" dirty="0"/>
          </a:p>
        </p:txBody>
      </p:sp>
      <p:pic>
        <p:nvPicPr>
          <p:cNvPr id="1638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219200"/>
            <a:ext cx="4038600" cy="336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621213"/>
            <a:ext cx="3048000" cy="213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68088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The Issue</a:t>
            </a:r>
            <a:endParaRPr lang="en-US" dirty="0"/>
          </a:p>
        </p:txBody>
      </p:sp>
      <p:sp>
        <p:nvSpPr>
          <p:cNvPr id="5" name="Content Placeholder 4"/>
          <p:cNvSpPr>
            <a:spLocks noGrp="1"/>
          </p:cNvSpPr>
          <p:nvPr>
            <p:ph idx="1"/>
          </p:nvPr>
        </p:nvSpPr>
        <p:spPr>
          <a:xfrm>
            <a:off x="457200" y="1066800"/>
            <a:ext cx="8229600" cy="5715000"/>
          </a:xfrm>
        </p:spPr>
        <p:txBody>
          <a:bodyPr>
            <a:normAutofit fontScale="85000" lnSpcReduction="20000"/>
          </a:bodyPr>
          <a:lstStyle/>
          <a:p>
            <a:r>
              <a:rPr lang="en-US" dirty="0" smtClean="0"/>
              <a:t>In the 19</a:t>
            </a:r>
            <a:r>
              <a:rPr lang="en-US" baseline="30000" dirty="0" smtClean="0"/>
              <a:t>th</a:t>
            </a:r>
            <a:r>
              <a:rPr lang="en-US" dirty="0" smtClean="0"/>
              <a:t> century paper money was based on the amount of </a:t>
            </a:r>
            <a:r>
              <a:rPr lang="en-US" i="1" dirty="0" smtClean="0"/>
              <a:t>specie </a:t>
            </a:r>
            <a:r>
              <a:rPr lang="en-US" dirty="0" smtClean="0"/>
              <a:t>(precious metal) owned by the government</a:t>
            </a:r>
            <a:r>
              <a:rPr lang="en-US" i="1" dirty="0" smtClean="0"/>
              <a:t>.  </a:t>
            </a:r>
          </a:p>
          <a:p>
            <a:r>
              <a:rPr lang="en-US" dirty="0" smtClean="0"/>
              <a:t>If</a:t>
            </a:r>
            <a:r>
              <a:rPr lang="en-US" i="1" dirty="0" smtClean="0"/>
              <a:t> </a:t>
            </a:r>
            <a:r>
              <a:rPr lang="en-US" dirty="0" smtClean="0"/>
              <a:t>the government increased the money supply, the value of the dollar dropped resulting in inflation.</a:t>
            </a:r>
          </a:p>
          <a:p>
            <a:r>
              <a:rPr lang="en-US" dirty="0" smtClean="0"/>
              <a:t>Farmers favored increasing the money supply (by using silver to back paper money) because the money they eventually pay back to the bank is worth less than the money they borrowed. </a:t>
            </a:r>
          </a:p>
          <a:p>
            <a:pPr lvl="1"/>
            <a:r>
              <a:rPr lang="en-US" dirty="0" smtClean="0"/>
              <a:t>Farmers also favored inflation because it raises the prices of the goods they sell. </a:t>
            </a:r>
          </a:p>
          <a:p>
            <a:r>
              <a:rPr lang="en-US" dirty="0" smtClean="0"/>
              <a:t>In contrast, if the government reduces the money supply (by only using gold to back paper money), the value of each dollar becomes greater and lowers the price of goods.</a:t>
            </a:r>
          </a:p>
          <a:p>
            <a:pPr lvl="1"/>
            <a:r>
              <a:rPr lang="en-US" dirty="0" smtClean="0"/>
              <a:t>Good for industrial workers in the cities</a:t>
            </a:r>
          </a:p>
          <a:p>
            <a:r>
              <a:rPr lang="en-US" dirty="0" smtClean="0"/>
              <a:t>Banks are helped by deflation because the money they receive in payment of a loan is worth more than the money they lent out.</a:t>
            </a:r>
          </a:p>
          <a:p>
            <a:endParaRPr lang="en-US" dirty="0"/>
          </a:p>
        </p:txBody>
      </p:sp>
    </p:spTree>
    <p:extLst>
      <p:ext uri="{BB962C8B-B14F-4D97-AF65-F5344CB8AC3E}">
        <p14:creationId xmlns:p14="http://schemas.microsoft.com/office/powerpoint/2010/main" val="2448857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fontAlgn="auto" hangingPunct="1">
              <a:spcAft>
                <a:spcPts val="0"/>
              </a:spcAft>
              <a:defRPr/>
            </a:pPr>
            <a:r>
              <a:rPr lang="en-US" smtClean="0"/>
              <a:t>Timber In The Area </a:t>
            </a:r>
          </a:p>
        </p:txBody>
      </p:sp>
      <p:pic>
        <p:nvPicPr>
          <p:cNvPr id="106499" name="Content Placeholder 4" descr="loggers.jpg"/>
          <p:cNvPicPr>
            <a:picLocks noGrp="1" noChangeAspect="1"/>
          </p:cNvPicPr>
          <p:nvPr>
            <p:ph sz="half" idx="1"/>
          </p:nvPr>
        </p:nvPicPr>
        <p:blipFill>
          <a:blip r:embed="rId2" cstate="print"/>
          <a:srcRect/>
          <a:stretch>
            <a:fillRect/>
          </a:stretch>
        </p:blipFill>
        <p:spPr>
          <a:xfrm>
            <a:off x="152400" y="2413000"/>
            <a:ext cx="4343400" cy="3119438"/>
          </a:xfrm>
        </p:spPr>
      </p:pic>
      <p:pic>
        <p:nvPicPr>
          <p:cNvPr id="106500" name="Content Placeholder 5" descr="untitled.bmp"/>
          <p:cNvPicPr>
            <a:picLocks noGrp="1" noChangeAspect="1"/>
          </p:cNvPicPr>
          <p:nvPr>
            <p:ph sz="half" idx="2"/>
          </p:nvPr>
        </p:nvPicPr>
        <p:blipFill>
          <a:blip r:embed="rId3" cstate="print"/>
          <a:srcRect/>
          <a:stretch>
            <a:fillRect/>
          </a:stretch>
        </p:blipFill>
        <p:spPr>
          <a:xfrm>
            <a:off x="5189538" y="2873375"/>
            <a:ext cx="2955925" cy="1979613"/>
          </a:xfrm>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Money Question</a:t>
            </a:r>
            <a:endParaRPr lang="en-US" dirty="0"/>
          </a:p>
        </p:txBody>
      </p:sp>
      <p:sp>
        <p:nvSpPr>
          <p:cNvPr id="3" name="Content Placeholder 2"/>
          <p:cNvSpPr>
            <a:spLocks noGrp="1"/>
          </p:cNvSpPr>
          <p:nvPr>
            <p:ph sz="half" idx="1"/>
          </p:nvPr>
        </p:nvSpPr>
        <p:spPr>
          <a:xfrm>
            <a:off x="457200" y="1600200"/>
            <a:ext cx="4038600" cy="5029200"/>
          </a:xfrm>
        </p:spPr>
        <p:txBody>
          <a:bodyPr>
            <a:normAutofit fontScale="92500" lnSpcReduction="20000"/>
          </a:bodyPr>
          <a:lstStyle/>
          <a:p>
            <a:r>
              <a:rPr lang="en-US" dirty="0" smtClean="0"/>
              <a:t>“Gold Bugs” were eastern bankers &amp; business owner industrialists</a:t>
            </a:r>
          </a:p>
          <a:p>
            <a:r>
              <a:rPr lang="en-US" dirty="0" smtClean="0"/>
              <a:t>Effects</a:t>
            </a:r>
          </a:p>
          <a:p>
            <a:pPr lvl="1"/>
            <a:r>
              <a:rPr lang="en-US" dirty="0" smtClean="0"/>
              <a:t>Less $ in circulation</a:t>
            </a:r>
          </a:p>
          <a:p>
            <a:pPr lvl="1"/>
            <a:r>
              <a:rPr lang="en-US" dirty="0" smtClean="0"/>
              <a:t>Money’s value stays high</a:t>
            </a:r>
          </a:p>
          <a:p>
            <a:pPr lvl="1"/>
            <a:r>
              <a:rPr lang="en-US" dirty="0" smtClean="0"/>
              <a:t>Prices fall (deflation)</a:t>
            </a:r>
          </a:p>
          <a:p>
            <a:pPr lvl="1"/>
            <a:r>
              <a:rPr lang="en-US" dirty="0" smtClean="0"/>
              <a:t>Wages remain low</a:t>
            </a:r>
          </a:p>
          <a:p>
            <a:pPr lvl="1"/>
            <a:r>
              <a:rPr lang="en-US" dirty="0" smtClean="0"/>
              <a:t>Less money available means an increased reliance on banks for loans</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a:t>
            </a:r>
            <a:r>
              <a:rPr lang="en-US" dirty="0" err="1" smtClean="0"/>
              <a:t>Silverites</a:t>
            </a:r>
            <a:r>
              <a:rPr lang="en-US" dirty="0" smtClean="0"/>
              <a:t>” were farmers, silver miners, and common laborers</a:t>
            </a:r>
          </a:p>
          <a:p>
            <a:r>
              <a:rPr lang="en-US" dirty="0" smtClean="0"/>
              <a:t>Effects</a:t>
            </a:r>
          </a:p>
          <a:p>
            <a:pPr lvl="1"/>
            <a:r>
              <a:rPr lang="en-US" dirty="0" smtClean="0"/>
              <a:t>More $ in circulation</a:t>
            </a:r>
          </a:p>
          <a:p>
            <a:pPr lvl="1"/>
            <a:r>
              <a:rPr lang="en-US" dirty="0" smtClean="0"/>
              <a:t>Money loses value  (“cheap money”)</a:t>
            </a:r>
          </a:p>
          <a:p>
            <a:pPr lvl="1"/>
            <a:r>
              <a:rPr lang="en-US" dirty="0" smtClean="0"/>
              <a:t> Prices go up (inflation)</a:t>
            </a:r>
          </a:p>
          <a:p>
            <a:pPr lvl="1"/>
            <a:r>
              <a:rPr lang="en-US" dirty="0" smtClean="0"/>
              <a:t> Wages go up</a:t>
            </a:r>
          </a:p>
          <a:p>
            <a:pPr lvl="1"/>
            <a:r>
              <a:rPr lang="en-US" dirty="0" smtClean="0"/>
              <a:t> More money available for credit and loans are easier to pay off</a:t>
            </a:r>
          </a:p>
          <a:p>
            <a:pPr lvl="1"/>
            <a:endParaRPr lang="en-US" dirty="0"/>
          </a:p>
        </p:txBody>
      </p:sp>
    </p:spTree>
    <p:extLst>
      <p:ext uri="{BB962C8B-B14F-4D97-AF65-F5344CB8AC3E}">
        <p14:creationId xmlns:p14="http://schemas.microsoft.com/office/powerpoint/2010/main" val="22544578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Money Laws of the 19</a:t>
            </a:r>
            <a:r>
              <a:rPr lang="en-US" baseline="30000" dirty="0" smtClean="0"/>
              <a:t>th</a:t>
            </a:r>
            <a:r>
              <a:rPr lang="en-US" dirty="0" smtClean="0"/>
              <a:t> century</a:t>
            </a:r>
            <a:endParaRPr lang="en-US" dirty="0"/>
          </a:p>
        </p:txBody>
      </p:sp>
      <p:sp>
        <p:nvSpPr>
          <p:cNvPr id="3" name="Content Placeholder 2"/>
          <p:cNvSpPr>
            <a:spLocks noGrp="1"/>
          </p:cNvSpPr>
          <p:nvPr>
            <p:ph sz="half" idx="1"/>
          </p:nvPr>
        </p:nvSpPr>
        <p:spPr>
          <a:xfrm>
            <a:off x="457200" y="990600"/>
            <a:ext cx="3657600" cy="5410200"/>
          </a:xfrm>
        </p:spPr>
        <p:txBody>
          <a:bodyPr>
            <a:normAutofit fontScale="92500"/>
          </a:bodyPr>
          <a:lstStyle/>
          <a:p>
            <a:r>
              <a:rPr lang="en-US" b="1" dirty="0" smtClean="0"/>
              <a:t>Coinage Act of 1873 </a:t>
            </a:r>
            <a:r>
              <a:rPr lang="en-US" dirty="0" smtClean="0"/>
              <a:t>– US went back to the gold standard</a:t>
            </a:r>
          </a:p>
          <a:p>
            <a:pPr lvl="1"/>
            <a:r>
              <a:rPr lang="en-US" dirty="0" smtClean="0"/>
              <a:t>Farmers and miners called it the “Crime of 73”</a:t>
            </a:r>
          </a:p>
          <a:p>
            <a:r>
              <a:rPr lang="en-US" b="1" dirty="0" smtClean="0"/>
              <a:t>Bland-Allison Act of 1878</a:t>
            </a:r>
          </a:p>
          <a:p>
            <a:pPr lvl="1"/>
            <a:r>
              <a:rPr lang="en-US" dirty="0" smtClean="0"/>
              <a:t>US had to coin and circulate some silver</a:t>
            </a:r>
          </a:p>
          <a:p>
            <a:pPr lvl="1"/>
            <a:r>
              <a:rPr lang="en-US" dirty="0" smtClean="0"/>
              <a:t>Prompted by silver discoveries in the West</a:t>
            </a:r>
          </a:p>
        </p:txBody>
      </p:sp>
      <p:pic>
        <p:nvPicPr>
          <p:cNvPr id="1741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219200"/>
            <a:ext cx="3493311" cy="274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114800"/>
            <a:ext cx="3810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3031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Sherman Silver Purchase Act of 1890</a:t>
            </a:r>
            <a:endParaRPr lang="en-US" dirty="0"/>
          </a:p>
        </p:txBody>
      </p:sp>
      <p:sp>
        <p:nvSpPr>
          <p:cNvPr id="3" name="Content Placeholder 2"/>
          <p:cNvSpPr>
            <a:spLocks noGrp="1"/>
          </p:cNvSpPr>
          <p:nvPr>
            <p:ph sz="half" idx="1"/>
          </p:nvPr>
        </p:nvSpPr>
        <p:spPr>
          <a:xfrm>
            <a:off x="457200" y="1524000"/>
            <a:ext cx="3429000" cy="5334000"/>
          </a:xfrm>
        </p:spPr>
        <p:txBody>
          <a:bodyPr>
            <a:normAutofit fontScale="62500" lnSpcReduction="20000"/>
          </a:bodyPr>
          <a:lstStyle/>
          <a:p>
            <a:r>
              <a:rPr lang="en-US" dirty="0" smtClean="0"/>
              <a:t>Required the US Treasury to purchase AND coin increased amounts of silver.</a:t>
            </a:r>
          </a:p>
          <a:p>
            <a:r>
              <a:rPr lang="en-US" dirty="0" smtClean="0"/>
              <a:t> Added to the amount of money in circulation.</a:t>
            </a:r>
          </a:p>
          <a:p>
            <a:r>
              <a:rPr lang="en-US" dirty="0" smtClean="0"/>
              <a:t>Law was passed in response to the growing complaints of farmers and miners.</a:t>
            </a:r>
          </a:p>
          <a:p>
            <a:r>
              <a:rPr lang="en-US" dirty="0" smtClean="0"/>
              <a:t>Silver mine discoveries continued to increase the supply of silver which decreased its value compared to gold.</a:t>
            </a:r>
          </a:p>
          <a:p>
            <a:r>
              <a:rPr lang="en-US" dirty="0" smtClean="0"/>
              <a:t>***Contributed to the gold crisis of the Cleveland administration.</a:t>
            </a:r>
          </a:p>
        </p:txBody>
      </p:sp>
      <p:pic>
        <p:nvPicPr>
          <p:cNvPr id="1843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524000"/>
            <a:ext cx="4038600" cy="199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4038600"/>
            <a:ext cx="4657725" cy="14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7452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07868"/>
            <a:ext cx="8229600" cy="882732"/>
          </a:xfrm>
        </p:spPr>
        <p:txBody>
          <a:bodyPr>
            <a:normAutofit/>
          </a:bodyPr>
          <a:lstStyle/>
          <a:p>
            <a:r>
              <a:rPr lang="en-US" dirty="0" smtClean="0"/>
              <a:t>The Gold Crisis</a:t>
            </a:r>
            <a:endParaRPr lang="en-US" dirty="0"/>
          </a:p>
        </p:txBody>
      </p:sp>
      <p:sp>
        <p:nvSpPr>
          <p:cNvPr id="3" name="Content Placeholder 2"/>
          <p:cNvSpPr>
            <a:spLocks noGrp="1"/>
          </p:cNvSpPr>
          <p:nvPr>
            <p:ph sz="half" idx="1"/>
          </p:nvPr>
        </p:nvSpPr>
        <p:spPr>
          <a:xfrm>
            <a:off x="533400" y="914400"/>
            <a:ext cx="3810000" cy="5181600"/>
          </a:xfrm>
        </p:spPr>
        <p:txBody>
          <a:bodyPr>
            <a:normAutofit fontScale="70000" lnSpcReduction="20000"/>
          </a:bodyPr>
          <a:lstStyle/>
          <a:p>
            <a:r>
              <a:rPr lang="en-US" dirty="0" smtClean="0"/>
              <a:t>As the silver supply increased, its value decreased and people began exchanging their silver dollars for gold dollars </a:t>
            </a:r>
          </a:p>
          <a:p>
            <a:pPr lvl="1"/>
            <a:r>
              <a:rPr lang="en-US" dirty="0" smtClean="0"/>
              <a:t>drained the US Treasury’s gold supply.</a:t>
            </a:r>
          </a:p>
          <a:p>
            <a:r>
              <a:rPr lang="en-US" dirty="0" smtClean="0"/>
              <a:t>Gold was the basis of international credit – other nations began to doubt the dependability of US currency.</a:t>
            </a:r>
          </a:p>
          <a:p>
            <a:r>
              <a:rPr lang="en-US" dirty="0" smtClean="0"/>
              <a:t>President Grover Cleveland and Congress responded by repealing the Sherman Silver Purchase Act of 1890, but it was too late.</a:t>
            </a:r>
          </a:p>
          <a:p>
            <a:r>
              <a:rPr lang="en-US" dirty="0" smtClean="0"/>
              <a:t>Result: The Panic of 1893</a:t>
            </a:r>
          </a:p>
          <a:p>
            <a:endParaRPr lang="en-US" dirty="0"/>
          </a:p>
        </p:txBody>
      </p:sp>
      <p:pic>
        <p:nvPicPr>
          <p:cNvPr id="19459"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743200"/>
            <a:ext cx="2514600" cy="386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76200"/>
            <a:ext cx="1943100" cy="25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81259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Election of 1896</a:t>
            </a:r>
            <a:endParaRPr lang="en-US" dirty="0"/>
          </a:p>
        </p:txBody>
      </p:sp>
      <p:sp>
        <p:nvSpPr>
          <p:cNvPr id="3" name="Content Placeholder 2"/>
          <p:cNvSpPr>
            <a:spLocks noGrp="1"/>
          </p:cNvSpPr>
          <p:nvPr>
            <p:ph sz="half" idx="1"/>
          </p:nvPr>
        </p:nvSpPr>
        <p:spPr>
          <a:xfrm>
            <a:off x="457200" y="990600"/>
            <a:ext cx="4038600" cy="5334000"/>
          </a:xfrm>
        </p:spPr>
        <p:txBody>
          <a:bodyPr>
            <a:normAutofit lnSpcReduction="10000"/>
          </a:bodyPr>
          <a:lstStyle/>
          <a:p>
            <a:r>
              <a:rPr lang="en-US" dirty="0" smtClean="0"/>
              <a:t>Democrats: William Jennings Bryan</a:t>
            </a:r>
          </a:p>
          <a:p>
            <a:pPr lvl="1"/>
            <a:r>
              <a:rPr lang="en-US" i="1" dirty="0" smtClean="0"/>
              <a:t>Cross of Gold </a:t>
            </a:r>
            <a:r>
              <a:rPr lang="en-US" dirty="0" smtClean="0"/>
              <a:t>speech</a:t>
            </a:r>
          </a:p>
          <a:p>
            <a:r>
              <a:rPr lang="en-US" dirty="0" smtClean="0"/>
              <a:t>Republicans: William McKinley </a:t>
            </a:r>
          </a:p>
          <a:p>
            <a:r>
              <a:rPr lang="en-US" dirty="0" smtClean="0"/>
              <a:t>Populists adopted the Democrat candidate William Jennings Bryan.</a:t>
            </a:r>
          </a:p>
          <a:p>
            <a:r>
              <a:rPr lang="en-US" dirty="0" smtClean="0"/>
              <a:t>Was a contest of eastern big business </a:t>
            </a:r>
            <a:r>
              <a:rPr lang="en-US" dirty="0" err="1" smtClean="0"/>
              <a:t>vs</a:t>
            </a:r>
            <a:r>
              <a:rPr lang="en-US" dirty="0" smtClean="0"/>
              <a:t> western farmers</a:t>
            </a:r>
          </a:p>
        </p:txBody>
      </p:sp>
      <p:pic>
        <p:nvPicPr>
          <p:cNvPr id="2253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4038600" cy="302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040210"/>
            <a:ext cx="1964603" cy="263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040209"/>
            <a:ext cx="2283711" cy="263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85483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7799294" cy="100404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u="sng" kern="1200" dirty="0">
                <a:solidFill>
                  <a:schemeClr val="tx2">
                    <a:satMod val="200000"/>
                  </a:schemeClr>
                </a:solidFill>
                <a:effectLst>
                  <a:innerShdw blurRad="38100">
                    <a:schemeClr val="tx1">
                      <a:lumMod val="85000"/>
                    </a:schemeClr>
                  </a:innerShdw>
                </a:effectLst>
              </a:rPr>
              <a:t>William Jennings Bryan</a:t>
            </a:r>
          </a:p>
        </p:txBody>
      </p:sp>
      <p:sp>
        <p:nvSpPr>
          <p:cNvPr id="28675" name="Content Placeholder 2"/>
          <p:cNvSpPr>
            <a:spLocks noGrp="1"/>
          </p:cNvSpPr>
          <p:nvPr>
            <p:ph idx="4294967295"/>
          </p:nvPr>
        </p:nvSpPr>
        <p:spPr>
          <a:xfrm>
            <a:off x="0" y="1143000"/>
            <a:ext cx="9144000" cy="4648200"/>
          </a:xfrm>
        </p:spPr>
        <p:txBody>
          <a:bodyPr/>
          <a:lstStyle/>
          <a:p>
            <a:pPr eaLnBrk="1" hangingPunct="1">
              <a:defRPr/>
            </a:pPr>
            <a:r>
              <a:rPr lang="en-US" sz="1800" b="1" dirty="0" smtClean="0"/>
              <a:t>Democratic Nominee for President in 1896; Bryan supported Populist ideas and argued passionately for the Coinage of Silver in a speech known as “The Cross of Gold”. His defeat in the election signaled the downfall of Populism in the United States.</a:t>
            </a:r>
          </a:p>
        </p:txBody>
      </p:sp>
      <p:pic>
        <p:nvPicPr>
          <p:cNvPr id="29700" name="Picture 5" descr="http://tbn3.google.com/images?q=tbn:5ECHxdf-DzC6SM:http://www.elephantessays.com/William_Jennings_Bryan/William_Jennings_Bryan.jpg">
            <a:hlinkClick r:id="rId2"/>
          </p:cNvPr>
          <p:cNvPicPr>
            <a:picLocks noChangeAspect="1" noChangeArrowheads="1"/>
          </p:cNvPicPr>
          <p:nvPr/>
        </p:nvPicPr>
        <p:blipFill>
          <a:blip r:embed="rId3" cstate="print"/>
          <a:srcRect/>
          <a:stretch>
            <a:fillRect/>
          </a:stretch>
        </p:blipFill>
        <p:spPr bwMode="auto">
          <a:xfrm>
            <a:off x="3352800" y="2362200"/>
            <a:ext cx="2590800" cy="3177396"/>
          </a:xfrm>
          <a:prstGeom prst="rect">
            <a:avLst/>
          </a:prstGeom>
          <a:noFill/>
          <a:ln w="9525">
            <a:noFill/>
            <a:miter lim="800000"/>
            <a:headEnd/>
            <a:tailEnd/>
          </a:ln>
        </p:spPr>
      </p:pic>
      <p:sp>
        <p:nvSpPr>
          <p:cNvPr id="29701" name="TextBox 4"/>
          <p:cNvSpPr txBox="1">
            <a:spLocks noChangeArrowheads="1"/>
          </p:cNvSpPr>
          <p:nvPr/>
        </p:nvSpPr>
        <p:spPr bwMode="auto">
          <a:xfrm>
            <a:off x="0" y="5867400"/>
            <a:ext cx="9144000" cy="1200150"/>
          </a:xfrm>
          <a:prstGeom prst="rect">
            <a:avLst/>
          </a:prstGeom>
          <a:noFill/>
          <a:ln w="9525">
            <a:noFill/>
            <a:miter lim="800000"/>
            <a:headEnd/>
            <a:tailEnd/>
          </a:ln>
        </p:spPr>
        <p:txBody>
          <a:bodyPr>
            <a:spAutoFit/>
          </a:bodyPr>
          <a:lstStyle/>
          <a:p>
            <a:r>
              <a:rPr lang="en-US" b="1">
                <a:latin typeface="Bookman Old Style" pitchFamily="18" charset="0"/>
              </a:rPr>
              <a:t>Closure Question #3: In what ways did McKinley represent the old way of politics? (At least 1 sentence) In what ways did Bryan represent the new way? (At least 1 sentence) </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7799294" cy="111610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kern="1200" dirty="0">
                <a:solidFill>
                  <a:schemeClr val="tx2">
                    <a:satMod val="200000"/>
                  </a:schemeClr>
                </a:solidFill>
                <a:effectLst>
                  <a:innerShdw blurRad="38100">
                    <a:schemeClr val="tx1">
                      <a:lumMod val="85000"/>
                    </a:schemeClr>
                  </a:innerShdw>
                </a:effectLst>
              </a:rPr>
              <a:t>William McKinley</a:t>
            </a:r>
          </a:p>
        </p:txBody>
      </p:sp>
      <p:sp>
        <p:nvSpPr>
          <p:cNvPr id="29699" name="Content Placeholder 2"/>
          <p:cNvSpPr>
            <a:spLocks noGrp="1"/>
          </p:cNvSpPr>
          <p:nvPr>
            <p:ph idx="4294967295"/>
          </p:nvPr>
        </p:nvSpPr>
        <p:spPr>
          <a:xfrm>
            <a:off x="0" y="990600"/>
            <a:ext cx="9144000" cy="4800600"/>
          </a:xfrm>
        </p:spPr>
        <p:txBody>
          <a:bodyPr/>
          <a:lstStyle/>
          <a:p>
            <a:pPr eaLnBrk="1" hangingPunct="1">
              <a:defRPr/>
            </a:pPr>
            <a:r>
              <a:rPr lang="en-US" sz="1800" b="1" dirty="0" smtClean="0"/>
              <a:t>Republican Candidate for President in 1896; McKinley  raised $15 million in campaign funds, 30 times the amount of his opponent William Jennings Bryan, and won the Presidency in 1896 and in 1900 by portraying his opponent as a potential dictator, leading to the fall of Populism.</a:t>
            </a:r>
            <a:r>
              <a:rPr lang="en-US" b="1" dirty="0" smtClean="0"/>
              <a:t> </a:t>
            </a:r>
          </a:p>
        </p:txBody>
      </p:sp>
      <p:pic>
        <p:nvPicPr>
          <p:cNvPr id="30724" name="Picture 5" descr="http://tbn1.google.com/images?q=tbn:kIqR9QDRFhEWvM:http://www.historyplace.com/specials/calendar/docs-pix/mckinley.jpg">
            <a:hlinkClick r:id="rId2"/>
          </p:cNvPr>
          <p:cNvPicPr>
            <a:picLocks noChangeAspect="1" noChangeArrowheads="1"/>
          </p:cNvPicPr>
          <p:nvPr/>
        </p:nvPicPr>
        <p:blipFill>
          <a:blip r:embed="rId3" cstate="print"/>
          <a:srcRect/>
          <a:stretch>
            <a:fillRect/>
          </a:stretch>
        </p:blipFill>
        <p:spPr bwMode="auto">
          <a:xfrm>
            <a:off x="7391400" y="0"/>
            <a:ext cx="938213" cy="1057275"/>
          </a:xfrm>
          <a:prstGeom prst="rect">
            <a:avLst/>
          </a:prstGeom>
          <a:noFill/>
          <a:ln w="9525">
            <a:noFill/>
            <a:miter lim="800000"/>
            <a:headEnd/>
            <a:tailEnd/>
          </a:ln>
        </p:spPr>
      </p:pic>
      <p:sp>
        <p:nvSpPr>
          <p:cNvPr id="30725" name="TextBox 4"/>
          <p:cNvSpPr txBox="1">
            <a:spLocks noChangeArrowheads="1"/>
          </p:cNvSpPr>
          <p:nvPr/>
        </p:nvSpPr>
        <p:spPr bwMode="auto">
          <a:xfrm>
            <a:off x="0" y="5791200"/>
            <a:ext cx="9144000" cy="1200150"/>
          </a:xfrm>
          <a:prstGeom prst="rect">
            <a:avLst/>
          </a:prstGeom>
          <a:noFill/>
          <a:ln w="9525">
            <a:noFill/>
            <a:miter lim="800000"/>
            <a:headEnd/>
            <a:tailEnd/>
          </a:ln>
        </p:spPr>
        <p:txBody>
          <a:bodyPr>
            <a:spAutoFit/>
          </a:bodyPr>
          <a:lstStyle/>
          <a:p>
            <a:r>
              <a:rPr lang="en-US" b="1">
                <a:latin typeface="Bookman Old Style" pitchFamily="18" charset="0"/>
              </a:rPr>
              <a:t>Closure Question #3: In what ways did McKinley represent the old way of politics? (At least 1 sentence) In what ways did Bryan represent the new way? (At least 1 sentence) </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1896</a:t>
            </a:r>
            <a:endParaRPr lang="en-US" dirty="0"/>
          </a:p>
        </p:txBody>
      </p:sp>
      <p:sp>
        <p:nvSpPr>
          <p:cNvPr id="3" name="Content Placeholder 2"/>
          <p:cNvSpPr>
            <a:spLocks noGrp="1"/>
          </p:cNvSpPr>
          <p:nvPr>
            <p:ph sz="half" idx="1"/>
          </p:nvPr>
        </p:nvSpPr>
        <p:spPr>
          <a:xfrm>
            <a:off x="228600" y="1600200"/>
            <a:ext cx="2590800" cy="5105400"/>
          </a:xfrm>
        </p:spPr>
        <p:txBody>
          <a:bodyPr>
            <a:normAutofit fontScale="92500" lnSpcReduction="20000"/>
          </a:bodyPr>
          <a:lstStyle/>
          <a:p>
            <a:r>
              <a:rPr lang="en-US" dirty="0" smtClean="0"/>
              <a:t>City dwellers abandoned Bryan</a:t>
            </a:r>
          </a:p>
          <a:p>
            <a:pPr lvl="1"/>
            <a:r>
              <a:rPr lang="en-US" dirty="0" smtClean="0"/>
              <a:t>Inflation bad for industrial workers</a:t>
            </a:r>
          </a:p>
          <a:p>
            <a:r>
              <a:rPr lang="en-US" dirty="0" smtClean="0"/>
              <a:t>McKinley wins Presidency (defeats Bryan in 1900 also)</a:t>
            </a:r>
          </a:p>
          <a:p>
            <a:r>
              <a:rPr lang="en-US" dirty="0" smtClean="0"/>
              <a:t>Populists collapse</a:t>
            </a:r>
            <a:endParaRPr lang="en-US" dirty="0"/>
          </a:p>
        </p:txBody>
      </p:sp>
      <p:pic>
        <p:nvPicPr>
          <p:cNvPr id="2355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843881"/>
            <a:ext cx="6248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50442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62500" lnSpcReduction="20000"/>
          </a:bodyPr>
          <a:lstStyle/>
          <a:p>
            <a:pPr algn="ctr">
              <a:buNone/>
            </a:pPr>
            <a:r>
              <a:rPr lang="en-US" dirty="0" smtClean="0"/>
              <a:t>	</a:t>
            </a:r>
            <a:r>
              <a:rPr lang="en-US" b="1" i="1" dirty="0" smtClean="0"/>
              <a:t>Having behind us the producing masses of this nation and the world, supported by the commercial interests, the laboring interests, and the toilers everywhere, we will answer their demand for a gold standard by saying to them: ‘You shall not press down upon the brow of labor this crown of thorns; you shall not crucify mankind upon a cross of gold.’</a:t>
            </a:r>
          </a:p>
          <a:p>
            <a:pPr algn="ctr">
              <a:buNone/>
            </a:pPr>
            <a:endParaRPr lang="en-US" i="1" dirty="0" smtClean="0"/>
          </a:p>
          <a:p>
            <a:r>
              <a:rPr lang="en-US" i="1" dirty="0" smtClean="0"/>
              <a:t>T</a:t>
            </a:r>
            <a:r>
              <a:rPr lang="en-US" dirty="0" smtClean="0"/>
              <a:t>he reaction to the speech was a moment of silence followed by pandemonium with delegates raising Bryan to their shoulders and carrying him around the floor. Although he was not nominated that day, Bryan won the Democratic presidential nomination the following day on the fifth ballot on the strength of the “Cross of Gold” speech. However, none of the pro-gold delegates voted for Bryan. Even with support from the Populist Party and Silver Republicans, the defections of the Democratic gold-supporting delegates divided and weakened the Democratic Party for the general election contest between Bryan and McKinley.</a:t>
            </a:r>
          </a:p>
          <a:p>
            <a:endParaRPr lang="en-US" dirty="0" smtClean="0"/>
          </a:p>
          <a:p>
            <a:r>
              <a:rPr lang="en-US" dirty="0" smtClean="0"/>
              <a:t>Despite his defeat, Bryan’s speech is considered one of the most famous political addresses in American history.</a:t>
            </a:r>
          </a:p>
          <a:p>
            <a:endParaRPr lang="en-US" dirty="0"/>
          </a:p>
        </p:txBody>
      </p:sp>
      <p:sp>
        <p:nvSpPr>
          <p:cNvPr id="4" name="Title 3"/>
          <p:cNvSpPr>
            <a:spLocks noGrp="1"/>
          </p:cNvSpPr>
          <p:nvPr>
            <p:ph type="title"/>
          </p:nvPr>
        </p:nvSpPr>
        <p:spPr/>
        <p:txBody>
          <a:bodyPr/>
          <a:lstStyle/>
          <a:p>
            <a:r>
              <a:rPr lang="en-US" dirty="0" smtClean="0"/>
              <a:t>The Cross of Gold Speech</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lstStyle/>
          <a:p>
            <a:r>
              <a:rPr lang="en-US"/>
              <a:t>Describe the changes in American life that resulted from the inventions and innovations of business leaders and entrepreneurs of the period:</a:t>
            </a:r>
          </a:p>
          <a:p>
            <a:pPr lvl="1"/>
            <a:r>
              <a:rPr lang="en-US"/>
              <a:t>Henry Bessemer, George Pullman, Alexander Graham Bell, Andrew Carnegie, Thomas Edison, J.P. Morgan, John D. Rockefeller, Swift and Armour, Cornelius Vanderbilt</a:t>
            </a:r>
          </a:p>
        </p:txBody>
      </p:sp>
      <p:sp>
        <p:nvSpPr>
          <p:cNvPr id="34818" name="Rectangle 2"/>
          <p:cNvSpPr>
            <a:spLocks noGrp="1" noChangeArrowheads="1"/>
          </p:cNvSpPr>
          <p:nvPr>
            <p:ph type="title"/>
          </p:nvPr>
        </p:nvSpPr>
        <p:spPr/>
        <p:txBody>
          <a:bodyPr/>
          <a:lstStyle/>
          <a:p>
            <a:r>
              <a:rPr lang="en-US"/>
              <a:t>US.6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fontAlgn="auto" hangingPunct="1">
              <a:spcAft>
                <a:spcPts val="0"/>
              </a:spcAft>
              <a:defRPr/>
            </a:pPr>
            <a:r>
              <a:rPr lang="en-US" smtClean="0"/>
              <a:t>Local Examples </a:t>
            </a:r>
          </a:p>
        </p:txBody>
      </p:sp>
      <p:sp>
        <p:nvSpPr>
          <p:cNvPr id="3" name="Content Placeholder 2"/>
          <p:cNvSpPr>
            <a:spLocks noGrp="1"/>
          </p:cNvSpPr>
          <p:nvPr>
            <p:ph sz="half" idx="1"/>
          </p:nvPr>
        </p:nvSpPr>
        <p:spPr/>
        <p:txBody>
          <a:bodyPr rtlCol="0">
            <a:normAutofit lnSpcReduction="10000"/>
          </a:bodyPr>
          <a:lstStyle/>
          <a:p>
            <a:pPr marL="274320" indent="-274320" eaLnBrk="1" fontAlgn="auto" hangingPunct="1">
              <a:spcAft>
                <a:spcPts val="0"/>
              </a:spcAft>
              <a:buClr>
                <a:schemeClr val="accent3"/>
              </a:buClr>
              <a:buFont typeface="Arial" pitchFamily="34" charset="0"/>
              <a:buChar char="•"/>
              <a:defRPr/>
            </a:pPr>
            <a:r>
              <a:rPr lang="en-US" dirty="0" smtClean="0"/>
              <a:t>Big Jack Overalls-Bristol- now makes Pointer Brand overalls</a:t>
            </a:r>
          </a:p>
          <a:p>
            <a:pPr marL="274320" indent="-274320" eaLnBrk="1" fontAlgn="auto" hangingPunct="1">
              <a:spcAft>
                <a:spcPts val="0"/>
              </a:spcAft>
              <a:buClr>
                <a:schemeClr val="accent3"/>
              </a:buClr>
              <a:buFont typeface="Arial" pitchFamily="34" charset="0"/>
              <a:buChar char="•"/>
              <a:defRPr/>
            </a:pPr>
            <a:r>
              <a:rPr lang="en-US" dirty="0" smtClean="0"/>
              <a:t>Kleen smoke Pipe Company- JC</a:t>
            </a:r>
          </a:p>
          <a:p>
            <a:pPr marL="274320" indent="-274320" eaLnBrk="1" fontAlgn="auto" hangingPunct="1">
              <a:spcAft>
                <a:spcPts val="0"/>
              </a:spcAft>
              <a:buClr>
                <a:schemeClr val="accent3"/>
              </a:buClr>
              <a:buFont typeface="Arial" pitchFamily="34" charset="0"/>
              <a:buChar char="•"/>
              <a:defRPr/>
            </a:pPr>
            <a:r>
              <a:rPr lang="en-US" dirty="0" smtClean="0"/>
              <a:t>Tennessee Lumber and Veneer Plant -JC</a:t>
            </a:r>
          </a:p>
          <a:p>
            <a:pPr marL="274320" indent="-274320" eaLnBrk="1" fontAlgn="auto" hangingPunct="1">
              <a:spcAft>
                <a:spcPts val="0"/>
              </a:spcAft>
              <a:buClr>
                <a:schemeClr val="accent3"/>
              </a:buClr>
              <a:buFont typeface="Arial" pitchFamily="34" charset="0"/>
              <a:buChar char="•"/>
              <a:defRPr/>
            </a:pPr>
            <a:r>
              <a:rPr lang="en-US" dirty="0" smtClean="0"/>
              <a:t>Tennessee Silk Mill in Kingsport </a:t>
            </a:r>
          </a:p>
        </p:txBody>
      </p:sp>
      <p:sp>
        <p:nvSpPr>
          <p:cNvPr id="4" name="Content Placeholder 3"/>
          <p:cNvSpPr>
            <a:spLocks noGrp="1"/>
          </p:cNvSpPr>
          <p:nvPr>
            <p:ph sz="half" idx="2"/>
          </p:nvPr>
        </p:nvSpPr>
        <p:spPr/>
        <p:txBody>
          <a:bodyPr rtlCol="0">
            <a:normAutofit lnSpcReduction="10000"/>
          </a:bodyPr>
          <a:lstStyle/>
          <a:p>
            <a:pPr marL="274320" indent="-274320" eaLnBrk="1" fontAlgn="auto" hangingPunct="1">
              <a:spcAft>
                <a:spcPts val="0"/>
              </a:spcAft>
              <a:buClr>
                <a:schemeClr val="accent3"/>
              </a:buClr>
              <a:buFont typeface="Arial" pitchFamily="34" charset="0"/>
              <a:buChar char="•"/>
              <a:defRPr/>
            </a:pPr>
            <a:r>
              <a:rPr lang="en-US" dirty="0" smtClean="0"/>
              <a:t>Southern Potteries- Erwin – Makes Blue Ridge Pottery</a:t>
            </a:r>
          </a:p>
          <a:p>
            <a:pPr marL="274320" indent="-274320" eaLnBrk="1" fontAlgn="auto" hangingPunct="1">
              <a:spcAft>
                <a:spcPts val="0"/>
              </a:spcAft>
              <a:buClr>
                <a:schemeClr val="accent3"/>
              </a:buClr>
              <a:buFont typeface="Arial" pitchFamily="34" charset="0"/>
              <a:buChar char="•"/>
              <a:defRPr/>
            </a:pPr>
            <a:r>
              <a:rPr lang="en-US" dirty="0" smtClean="0"/>
              <a:t>North American Rayon in Elizabethton</a:t>
            </a:r>
          </a:p>
          <a:p>
            <a:pPr marL="274320" indent="-274320" eaLnBrk="1" fontAlgn="auto" hangingPunct="1">
              <a:spcAft>
                <a:spcPts val="0"/>
              </a:spcAft>
              <a:buClr>
                <a:schemeClr val="accent3"/>
              </a:buClr>
              <a:buFont typeface="Arial" pitchFamily="34" charset="0"/>
              <a:buChar char="•"/>
              <a:defRPr/>
            </a:pPr>
            <a:r>
              <a:rPr lang="en-US" dirty="0" smtClean="0"/>
              <a:t>Red Band Flour Mill- “Kitchen Tested”- JC</a:t>
            </a:r>
          </a:p>
          <a:p>
            <a:pPr marL="274320" indent="-274320" eaLnBrk="1" fontAlgn="auto" hangingPunct="1">
              <a:spcAft>
                <a:spcPts val="0"/>
              </a:spcAft>
              <a:buClr>
                <a:schemeClr val="accent3"/>
              </a:buClr>
              <a:buFont typeface="Arial" pitchFamily="34" charset="0"/>
              <a:buChar char="•"/>
              <a:defRPr/>
            </a:pPr>
            <a:r>
              <a:rPr lang="en-US" dirty="0" smtClean="0"/>
              <a:t>Johnson City Mill- made children’s cotton stocking</a:t>
            </a:r>
          </a:p>
          <a:p>
            <a:pPr marL="274320" indent="-274320" eaLnBrk="1" fontAlgn="auto" hangingPunct="1">
              <a:spcAft>
                <a:spcPts val="0"/>
              </a:spcAft>
              <a:buClr>
                <a:schemeClr val="accent3"/>
              </a:buClr>
              <a:buFont typeface="Arial" pitchFamily="34" charset="0"/>
              <a:buChar char="•"/>
              <a:defRPr/>
            </a:pPr>
            <a:endParaRPr lang="en-US" dirty="0" smtClean="0"/>
          </a:p>
          <a:p>
            <a:pPr marL="274320" indent="-274320" eaLnBrk="1" fontAlgn="auto" hangingPunct="1">
              <a:spcAft>
                <a:spcPts val="0"/>
              </a:spcAft>
              <a:buClr>
                <a:schemeClr val="accent3"/>
              </a:buClr>
              <a:buFont typeface="Arial" pitchFamily="34" charset="0"/>
              <a:buChar char="•"/>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b="1" dirty="0" smtClean="0"/>
              <a:t>The Growth of Big Business &amp; Industry (Late 1800’s)</a:t>
            </a:r>
            <a:endParaRPr lang="en-US" dirty="0"/>
          </a:p>
        </p:txBody>
      </p:sp>
      <p:sp>
        <p:nvSpPr>
          <p:cNvPr id="3" name="Text Placeholder 2"/>
          <p:cNvSpPr>
            <a:spLocks noGrp="1"/>
          </p:cNvSpPr>
          <p:nvPr>
            <p:ph type="body" idx="1"/>
          </p:nvPr>
        </p:nvSpPr>
        <p:spPr>
          <a:xfrm>
            <a:off x="304800" y="1447800"/>
            <a:ext cx="4040188" cy="762000"/>
          </a:xfrm>
        </p:spPr>
        <p:txBody>
          <a:bodyPr/>
          <a:lstStyle/>
          <a:p>
            <a:pPr eaLnBrk="1" fontAlgn="auto" hangingPunct="1">
              <a:spcBef>
                <a:spcPts val="580"/>
              </a:spcBef>
              <a:spcAft>
                <a:spcPts val="0"/>
              </a:spcAft>
              <a:buFont typeface="Wingdings 2"/>
              <a:buNone/>
              <a:defRPr/>
            </a:pPr>
            <a:r>
              <a:rPr lang="en-US" u="sng" dirty="0" smtClean="0"/>
              <a:t>Captains of Industry</a:t>
            </a:r>
            <a:endParaRPr lang="en-US" dirty="0" smtClean="0"/>
          </a:p>
        </p:txBody>
      </p:sp>
      <p:sp>
        <p:nvSpPr>
          <p:cNvPr id="4" name="Text Placeholder 3"/>
          <p:cNvSpPr>
            <a:spLocks noGrp="1"/>
          </p:cNvSpPr>
          <p:nvPr>
            <p:ph type="body" sz="half" idx="3"/>
          </p:nvPr>
        </p:nvSpPr>
        <p:spPr>
          <a:xfrm>
            <a:off x="4953000" y="1447800"/>
            <a:ext cx="4041775" cy="762000"/>
          </a:xfrm>
        </p:spPr>
        <p:txBody>
          <a:bodyPr/>
          <a:lstStyle/>
          <a:p>
            <a:pPr eaLnBrk="1" fontAlgn="auto" hangingPunct="1">
              <a:spcBef>
                <a:spcPts val="580"/>
              </a:spcBef>
              <a:spcAft>
                <a:spcPts val="0"/>
              </a:spcAft>
              <a:buFont typeface="Wingdings 2"/>
              <a:buNone/>
              <a:defRPr/>
            </a:pPr>
            <a:r>
              <a:rPr lang="en-US" u="sng" dirty="0" smtClean="0"/>
              <a:t>Robber Barron’s</a:t>
            </a:r>
            <a:endParaRPr lang="en-US" dirty="0" smtClean="0"/>
          </a:p>
        </p:txBody>
      </p:sp>
      <p:sp>
        <p:nvSpPr>
          <p:cNvPr id="13317" name="Content Placeholder 4"/>
          <p:cNvSpPr>
            <a:spLocks noGrp="1"/>
          </p:cNvSpPr>
          <p:nvPr>
            <p:ph sz="half" idx="2"/>
          </p:nvPr>
        </p:nvSpPr>
        <p:spPr/>
        <p:txBody>
          <a:bodyPr/>
          <a:lstStyle/>
          <a:p>
            <a:pPr eaLnBrk="1" hangingPunct="1"/>
            <a:endParaRPr lang="en-US" b="1" dirty="0" smtClean="0"/>
          </a:p>
          <a:p>
            <a:pPr eaLnBrk="1" hangingPunct="1"/>
            <a:endParaRPr lang="en-US" b="1" dirty="0" smtClean="0"/>
          </a:p>
          <a:p>
            <a:pPr eaLnBrk="1" hangingPunct="1"/>
            <a:r>
              <a:rPr lang="en-US" b="1" dirty="0" smtClean="0"/>
              <a:t>More goods &amp; less expensive goods </a:t>
            </a:r>
            <a:endParaRPr lang="en-US" dirty="0" smtClean="0"/>
          </a:p>
          <a:p>
            <a:pPr eaLnBrk="1" hangingPunct="1"/>
            <a:r>
              <a:rPr lang="en-US" b="1" dirty="0" smtClean="0"/>
              <a:t> More jobs</a:t>
            </a:r>
            <a:endParaRPr lang="en-US" dirty="0" smtClean="0"/>
          </a:p>
          <a:p>
            <a:pPr eaLnBrk="1" hangingPunct="1"/>
            <a:r>
              <a:rPr lang="en-US" b="1" dirty="0" smtClean="0"/>
              <a:t>Public Works</a:t>
            </a:r>
            <a:endParaRPr lang="en-US" dirty="0" smtClean="0"/>
          </a:p>
          <a:p>
            <a:pPr eaLnBrk="1" hangingPunct="1"/>
            <a:endParaRPr lang="en-US" dirty="0" smtClean="0"/>
          </a:p>
        </p:txBody>
      </p:sp>
      <p:sp>
        <p:nvSpPr>
          <p:cNvPr id="13318" name="Content Placeholder 5"/>
          <p:cNvSpPr>
            <a:spLocks noGrp="1"/>
          </p:cNvSpPr>
          <p:nvPr>
            <p:ph sz="half" idx="4"/>
          </p:nvPr>
        </p:nvSpPr>
        <p:spPr/>
        <p:txBody>
          <a:bodyPr/>
          <a:lstStyle/>
          <a:p>
            <a:pPr eaLnBrk="1" hangingPunct="1"/>
            <a:endParaRPr lang="en-US" b="1" dirty="0" smtClean="0"/>
          </a:p>
          <a:p>
            <a:pPr eaLnBrk="1" hangingPunct="1"/>
            <a:endParaRPr lang="en-US" b="1" dirty="0" smtClean="0"/>
          </a:p>
          <a:p>
            <a:pPr eaLnBrk="1" hangingPunct="1"/>
            <a:r>
              <a:rPr lang="en-US" b="1" dirty="0" smtClean="0"/>
              <a:t>Corrupt officials</a:t>
            </a:r>
            <a:endParaRPr lang="en-US" dirty="0" smtClean="0"/>
          </a:p>
          <a:p>
            <a:pPr eaLnBrk="1" hangingPunct="1"/>
            <a:r>
              <a:rPr lang="en-US" b="1" dirty="0" smtClean="0"/>
              <a:t>Drained national resources</a:t>
            </a:r>
            <a:endParaRPr lang="en-US" dirty="0" smtClean="0"/>
          </a:p>
          <a:p>
            <a:pPr eaLnBrk="1" hangingPunct="1"/>
            <a:r>
              <a:rPr lang="en-US" b="1" dirty="0" smtClean="0"/>
              <a:t>Poor pay</a:t>
            </a:r>
            <a:endParaRPr lang="en-US" dirty="0" smtClean="0"/>
          </a:p>
          <a:p>
            <a:pPr eaLnBrk="1" hangingPunct="1"/>
            <a:r>
              <a:rPr lang="en-US" b="1" dirty="0" smtClean="0"/>
              <a:t>Destroy small business</a:t>
            </a:r>
            <a:endParaRPr lang="en-US" dirty="0" smtClean="0"/>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b="1" smtClean="0"/>
              <a:t>Examples of Both</a:t>
            </a:r>
            <a:endParaRPr lang="en-US" smtClean="0"/>
          </a:p>
        </p:txBody>
      </p:sp>
      <p:sp>
        <p:nvSpPr>
          <p:cNvPr id="14339" name="Content Placeholder 2"/>
          <p:cNvSpPr>
            <a:spLocks noGrp="1"/>
          </p:cNvSpPr>
          <p:nvPr>
            <p:ph sz="quarter" idx="1"/>
          </p:nvPr>
        </p:nvSpPr>
        <p:spPr/>
        <p:txBody>
          <a:bodyPr/>
          <a:lstStyle/>
          <a:p>
            <a:pPr lvl="1" eaLnBrk="1" hangingPunct="1"/>
            <a:r>
              <a:rPr lang="en-US" b="1" smtClean="0"/>
              <a:t>Andrew Carnegie</a:t>
            </a:r>
            <a:r>
              <a:rPr lang="en-US" smtClean="0"/>
              <a:t>: Born in Scotland @ age 13 moved to US worked in factory at this age $1.20 a week paid workers low wages, established about 3000 libraries, gave away 350 million dollars. By 1900 he made 25 million a year without having to pay any income taxes. (with inflation that is worth about 650 million dollars a year today</a:t>
            </a:r>
          </a:p>
          <a:p>
            <a:pPr lvl="1" eaLnBrk="1" hangingPunct="1"/>
            <a:r>
              <a:rPr lang="en-US" b="1" smtClean="0"/>
              <a:t>Gospel of Wealth: </a:t>
            </a:r>
            <a:r>
              <a:rPr lang="en-US" smtClean="0"/>
              <a:t>people should be free to make as much money as you possibly can with little to government intervention and then give it away.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RAGS TO RICHES </a:t>
            </a:r>
          </a:p>
        </p:txBody>
      </p:sp>
      <p:sp>
        <p:nvSpPr>
          <p:cNvPr id="29699" name="Rectangle 3"/>
          <p:cNvSpPr>
            <a:spLocks noGrp="1" noChangeArrowheads="1"/>
          </p:cNvSpPr>
          <p:nvPr>
            <p:ph sz="quarter" idx="1"/>
          </p:nvPr>
        </p:nvSpPr>
        <p:spPr/>
        <p:txBody>
          <a:bodyPr>
            <a:normAutofit lnSpcReduction="10000"/>
          </a:bodyPr>
          <a:lstStyle/>
          <a:p>
            <a:pPr eaLnBrk="1" hangingPunct="1">
              <a:lnSpc>
                <a:spcPct val="80000"/>
              </a:lnSpc>
            </a:pPr>
            <a:r>
              <a:rPr lang="en-US" sz="3600" smtClean="0"/>
              <a:t>THE RAGS TO RICHES IDEAL IS DEPENDANT ON </a:t>
            </a:r>
            <a:r>
              <a:rPr lang="en-US" sz="3600" b="1" smtClean="0"/>
              <a:t>CAPITALISM</a:t>
            </a:r>
            <a:r>
              <a:rPr lang="en-US" sz="3600" smtClean="0"/>
              <a:t> OR </a:t>
            </a:r>
            <a:r>
              <a:rPr lang="en-US" sz="3600" b="1" smtClean="0"/>
              <a:t>FREE ENTERPRISE</a:t>
            </a:r>
          </a:p>
          <a:p>
            <a:pPr eaLnBrk="1" hangingPunct="1">
              <a:lnSpc>
                <a:spcPct val="80000"/>
              </a:lnSpc>
            </a:pPr>
            <a:r>
              <a:rPr lang="en-US" sz="3600" b="1" smtClean="0"/>
              <a:t>CAPITALISM: </a:t>
            </a:r>
            <a:r>
              <a:rPr lang="en-US" sz="3600" smtClean="0"/>
              <a:t>an economic system characterized by private or corporate ownership of capital goods, by investments that are determined by private decision </a:t>
            </a:r>
          </a:p>
          <a:p>
            <a:pPr eaLnBrk="1" hangingPunct="1">
              <a:lnSpc>
                <a:spcPct val="80000"/>
              </a:lnSpc>
            </a:pPr>
            <a:r>
              <a:rPr lang="en-US" sz="3600" smtClean="0"/>
              <a:t>In other words: the people, not the state, owns everything</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ENTREPRENEURS </a:t>
            </a:r>
          </a:p>
        </p:txBody>
      </p:sp>
      <p:sp>
        <p:nvSpPr>
          <p:cNvPr id="30723" name="Rectangle 3"/>
          <p:cNvSpPr>
            <a:spLocks noGrp="1" noChangeArrowheads="1"/>
          </p:cNvSpPr>
          <p:nvPr>
            <p:ph sz="quarter" idx="1"/>
          </p:nvPr>
        </p:nvSpPr>
        <p:spPr/>
        <p:txBody>
          <a:bodyPr>
            <a:normAutofit fontScale="92500"/>
          </a:bodyPr>
          <a:lstStyle/>
          <a:p>
            <a:pPr eaLnBrk="1" hangingPunct="1"/>
            <a:r>
              <a:rPr lang="en-US" sz="4000" smtClean="0"/>
              <a:t>ENTREPRENEURS: people who invest in a product or enterprise (often new and experimental) in order to make a profit</a:t>
            </a:r>
          </a:p>
          <a:p>
            <a:pPr eaLnBrk="1" hangingPunct="1"/>
            <a:r>
              <a:rPr lang="en-US" sz="4000" smtClean="0"/>
              <a:t>Once again </a:t>
            </a:r>
            <a:r>
              <a:rPr lang="en-US" sz="4000" i="1" smtClean="0"/>
              <a:t>IN OTHER WORDS</a:t>
            </a:r>
            <a:r>
              <a:rPr lang="en-US" sz="4000" smtClean="0"/>
              <a:t>: people who are out to make the big money </a:t>
            </a:r>
          </a:p>
          <a:p>
            <a:pPr eaLnBrk="1" hangingPunct="1"/>
            <a:endParaRPr lang="en-US" sz="4000" smtClean="0"/>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PROTECTIVE TARIFFS</a:t>
            </a:r>
          </a:p>
        </p:txBody>
      </p:sp>
      <p:sp>
        <p:nvSpPr>
          <p:cNvPr id="31747" name="Rectangle 3"/>
          <p:cNvSpPr>
            <a:spLocks noGrp="1" noChangeArrowheads="1"/>
          </p:cNvSpPr>
          <p:nvPr>
            <p:ph sz="quarter" idx="1"/>
          </p:nvPr>
        </p:nvSpPr>
        <p:spPr/>
        <p:txBody>
          <a:bodyPr/>
          <a:lstStyle/>
          <a:p>
            <a:pPr eaLnBrk="1" hangingPunct="1">
              <a:lnSpc>
                <a:spcPct val="80000"/>
              </a:lnSpc>
            </a:pPr>
            <a:r>
              <a:rPr lang="en-US" sz="4000" b="1" smtClean="0"/>
              <a:t>TO ENCOURAGE AMERICANS TO BUY AMERICAN GOODS  CONGRESS ENACTS TARIFFS </a:t>
            </a:r>
          </a:p>
          <a:p>
            <a:pPr eaLnBrk="1" hangingPunct="1">
              <a:lnSpc>
                <a:spcPct val="80000"/>
              </a:lnSpc>
            </a:pPr>
            <a:endParaRPr lang="en-US" sz="4000" b="1" smtClean="0"/>
          </a:p>
          <a:p>
            <a:pPr eaLnBrk="1" hangingPunct="1">
              <a:lnSpc>
                <a:spcPct val="80000"/>
              </a:lnSpc>
            </a:pPr>
            <a:r>
              <a:rPr lang="en-US" sz="4000" b="1" smtClean="0"/>
              <a:t>THESE TARIFFS RAISED THE PRICES OF FORGIEN GOODS IN ORDER TO MAKE AMERICAN GOODS CHEAPER</a:t>
            </a: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normAutofit fontScale="90000"/>
          </a:bodyPr>
          <a:lstStyle/>
          <a:p>
            <a:pPr eaLnBrk="1" fontAlgn="auto" hangingPunct="1">
              <a:spcAft>
                <a:spcPts val="0"/>
              </a:spcAft>
              <a:defRPr/>
            </a:pPr>
            <a:r>
              <a:rPr lang="en-US" smtClean="0"/>
              <a:t/>
            </a:r>
            <a:br>
              <a:rPr lang="en-US" smtClean="0"/>
            </a:br>
            <a:r>
              <a:rPr lang="en-US" smtClean="0"/>
              <a:t>LAISSEZ FAIRE</a:t>
            </a:r>
          </a:p>
        </p:txBody>
      </p:sp>
      <p:sp>
        <p:nvSpPr>
          <p:cNvPr id="32771" name="Rectangle 5"/>
          <p:cNvSpPr>
            <a:spLocks noGrp="1" noChangeArrowheads="1"/>
          </p:cNvSpPr>
          <p:nvPr>
            <p:ph sz="quarter" idx="1"/>
          </p:nvPr>
        </p:nvSpPr>
        <p:spPr>
          <a:xfrm>
            <a:off x="914400" y="1447800"/>
            <a:ext cx="3749675" cy="4572000"/>
          </a:xfrm>
        </p:spPr>
        <p:txBody>
          <a:bodyPr/>
          <a:lstStyle/>
          <a:p>
            <a:pPr eaLnBrk="1" hangingPunct="1">
              <a:lnSpc>
                <a:spcPct val="80000"/>
              </a:lnSpc>
            </a:pPr>
            <a:r>
              <a:rPr lang="en-US" b="1" smtClean="0"/>
              <a:t>CONGRESS ALSO ADOPTS LAISSEZ FAIRE ECONOMIC POLICIES</a:t>
            </a:r>
          </a:p>
          <a:p>
            <a:pPr eaLnBrk="1" hangingPunct="1">
              <a:lnSpc>
                <a:spcPct val="80000"/>
              </a:lnSpc>
            </a:pPr>
            <a:endParaRPr lang="en-US" b="1" smtClean="0"/>
          </a:p>
          <a:p>
            <a:pPr eaLnBrk="1" hangingPunct="1">
              <a:lnSpc>
                <a:spcPct val="80000"/>
              </a:lnSpc>
            </a:pPr>
            <a:r>
              <a:rPr lang="en-US" b="1" smtClean="0"/>
              <a:t>LAISSEZ FAIRE ALLOWED BUSINESSES TO OPERATED UNDER MINIMAL REGUALTIONS</a:t>
            </a:r>
          </a:p>
        </p:txBody>
      </p:sp>
      <p:sp>
        <p:nvSpPr>
          <p:cNvPr id="32772" name="Rectangle 6"/>
          <p:cNvSpPr>
            <a:spLocks noGrp="1" noChangeArrowheads="1"/>
          </p:cNvSpPr>
          <p:nvPr>
            <p:ph sz="quarter" idx="2"/>
          </p:nvPr>
        </p:nvSpPr>
        <p:spPr>
          <a:xfrm>
            <a:off x="4933950" y="1447800"/>
            <a:ext cx="3749675" cy="4572000"/>
          </a:xfrm>
        </p:spPr>
        <p:txBody>
          <a:bodyPr/>
          <a:lstStyle/>
          <a:p>
            <a:pPr eaLnBrk="1" hangingPunct="1">
              <a:lnSpc>
                <a:spcPct val="80000"/>
              </a:lnSpc>
            </a:pPr>
            <a:r>
              <a:rPr lang="en-US" b="1" smtClean="0"/>
              <a:t>THESE POLICIES ALONG WITH A STRONG LEGAL SYSTEM THE PROTECTED PRIVATE PROPERTY RIGHTS, PROVIDED SECURTIY FOR COMPANIES TO GROW</a:t>
            </a:r>
            <a:r>
              <a:rPr lang="en-US" sz="1600" b="1" smtClean="0"/>
              <a:t> </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New Inventions &amp; Innovations</a:t>
            </a:r>
          </a:p>
        </p:txBody>
      </p:sp>
      <p:sp>
        <p:nvSpPr>
          <p:cNvPr id="33795"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George Pullman – RR Sleeping Car</a:t>
            </a:r>
          </a:p>
        </p:txBody>
      </p:sp>
      <p:pic>
        <p:nvPicPr>
          <p:cNvPr id="33796" name="Picture 2" descr="http://hhsapush.wikispaces.com/file/view/PULLMAN.gif/110021627/PULLMAN.gif"/>
          <p:cNvPicPr>
            <a:picLocks noChangeAspect="1" noChangeArrowheads="1"/>
          </p:cNvPicPr>
          <p:nvPr/>
        </p:nvPicPr>
        <p:blipFill>
          <a:blip r:embed="rId2" cstate="print"/>
          <a:srcRect/>
          <a:stretch>
            <a:fillRect/>
          </a:stretch>
        </p:blipFill>
        <p:spPr bwMode="auto">
          <a:xfrm>
            <a:off x="304800" y="2667000"/>
            <a:ext cx="4325938" cy="3457575"/>
          </a:xfrm>
          <a:prstGeom prst="rect">
            <a:avLst/>
          </a:prstGeom>
          <a:noFill/>
          <a:ln w="9525">
            <a:noFill/>
            <a:miter lim="800000"/>
            <a:headEnd/>
            <a:tailEnd/>
          </a:ln>
        </p:spPr>
      </p:pic>
      <p:sp>
        <p:nvSpPr>
          <p:cNvPr id="33797"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George Westinghouse- Air Brakes for Trains &amp; Alternating Current</a:t>
            </a:r>
          </a:p>
        </p:txBody>
      </p:sp>
      <p:pic>
        <p:nvPicPr>
          <p:cNvPr id="33798" name="Picture 4" descr="Early alternating current (AC) electrical generators in a Westinghouse Electric power plant, circa 1888. ">
            <a:hlinkClick r:id="rId3"/>
          </p:cNvPr>
          <p:cNvPicPr>
            <a:picLocks noChangeAspect="1" noChangeArrowheads="1"/>
          </p:cNvPicPr>
          <p:nvPr/>
        </p:nvPicPr>
        <p:blipFill>
          <a:blip r:embed="rId4" cstate="print"/>
          <a:srcRect/>
          <a:stretch>
            <a:fillRect/>
          </a:stretch>
        </p:blipFill>
        <p:spPr bwMode="auto">
          <a:xfrm>
            <a:off x="4876800" y="2743200"/>
            <a:ext cx="4044950" cy="32766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Thomas Edison – incandescent lightbulb, phonograph, GE, etc.</a:t>
            </a:r>
          </a:p>
        </p:txBody>
      </p:sp>
      <p:pic>
        <p:nvPicPr>
          <p:cNvPr id="35844" name="Picture 2" descr="http://ideagirlconsulting.files.wordpress.com/2009/06/thomas-edison-lightbulb-5000-tries-idea-girl-consulting.jpg"/>
          <p:cNvPicPr>
            <a:picLocks noChangeAspect="1" noChangeArrowheads="1"/>
          </p:cNvPicPr>
          <p:nvPr/>
        </p:nvPicPr>
        <p:blipFill>
          <a:blip r:embed="rId2" cstate="print"/>
          <a:srcRect/>
          <a:stretch>
            <a:fillRect/>
          </a:stretch>
        </p:blipFill>
        <p:spPr bwMode="auto">
          <a:xfrm>
            <a:off x="914400" y="2895600"/>
            <a:ext cx="2619375" cy="3311525"/>
          </a:xfrm>
          <a:prstGeom prst="rect">
            <a:avLst/>
          </a:prstGeom>
          <a:noFill/>
          <a:ln w="9525">
            <a:noFill/>
            <a:miter lim="800000"/>
            <a:headEnd/>
            <a:tailEnd/>
          </a:ln>
        </p:spPr>
      </p:pic>
      <p:sp>
        <p:nvSpPr>
          <p:cNvPr id="35845"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Alexander Graham Bell - telephone</a:t>
            </a:r>
          </a:p>
        </p:txBody>
      </p:sp>
      <p:pic>
        <p:nvPicPr>
          <p:cNvPr id="35846" name="Picture 4" descr="http://fi.edu/franklin/inventor/images/belllg.jpg"/>
          <p:cNvPicPr>
            <a:picLocks noChangeAspect="1" noChangeArrowheads="1"/>
          </p:cNvPicPr>
          <p:nvPr/>
        </p:nvPicPr>
        <p:blipFill>
          <a:blip r:embed="rId3" cstate="print"/>
          <a:srcRect/>
          <a:stretch>
            <a:fillRect/>
          </a:stretch>
        </p:blipFill>
        <p:spPr bwMode="auto">
          <a:xfrm>
            <a:off x="4800600" y="3048000"/>
            <a:ext cx="3619500" cy="2924175"/>
          </a:xfrm>
          <a:prstGeom prst="rect">
            <a:avLst/>
          </a:prstGeom>
          <a:noFill/>
          <a:ln w="9525">
            <a:noFill/>
            <a:miter lim="800000"/>
            <a:headEnd/>
            <a:tailEnd/>
          </a:ln>
        </p:spPr>
      </p:pic>
      <p:sp>
        <p:nvSpPr>
          <p:cNvPr id="35848" name="Rectangle 8"/>
          <p:cNvSpPr>
            <a:spLocks noGrp="1" noChangeArrowheads="1"/>
          </p:cNvSpPr>
          <p:nvPr>
            <p:ph type="title"/>
          </p:nvPr>
        </p:nvSpPr>
        <p:spPr/>
        <p:txBody>
          <a:bodyPr/>
          <a:lstStyle/>
          <a:p>
            <a:r>
              <a:rPr lang="en-US"/>
              <a:t>New Inventions &amp; Innovations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New Inventions &amp; Innovations</a:t>
            </a:r>
          </a:p>
        </p:txBody>
      </p:sp>
      <p:sp>
        <p:nvSpPr>
          <p:cNvPr id="32772"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Gustavus Swift – meatpacking &amp; refrigerated RR cars</a:t>
            </a:r>
          </a:p>
        </p:txBody>
      </p:sp>
      <p:sp>
        <p:nvSpPr>
          <p:cNvPr id="32773"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Philip Armour – canned meats</a:t>
            </a:r>
          </a:p>
        </p:txBody>
      </p:sp>
      <p:pic>
        <p:nvPicPr>
          <p:cNvPr id="32774" name="Picture 2" descr="http://bobsiceboxrepair.com/html/site/images/railroad_car.jpg"/>
          <p:cNvPicPr>
            <a:picLocks noChangeAspect="1" noChangeArrowheads="1"/>
          </p:cNvPicPr>
          <p:nvPr/>
        </p:nvPicPr>
        <p:blipFill>
          <a:blip r:embed="rId2" cstate="print"/>
          <a:srcRect/>
          <a:stretch>
            <a:fillRect/>
          </a:stretch>
        </p:blipFill>
        <p:spPr bwMode="auto">
          <a:xfrm>
            <a:off x="228600" y="3124200"/>
            <a:ext cx="4448175" cy="2895600"/>
          </a:xfrm>
          <a:prstGeom prst="rect">
            <a:avLst/>
          </a:prstGeom>
          <a:noFill/>
          <a:ln w="9525">
            <a:noFill/>
            <a:miter lim="800000"/>
            <a:headEnd/>
            <a:tailEnd/>
          </a:ln>
        </p:spPr>
      </p:pic>
      <p:pic>
        <p:nvPicPr>
          <p:cNvPr id="32775" name="Picture 4" descr="http://americanurbex.com/wordpress/wp-content/uploads/2010/06/Armour_reefer.jpg"/>
          <p:cNvPicPr>
            <a:picLocks noChangeAspect="1" noChangeArrowheads="1"/>
          </p:cNvPicPr>
          <p:nvPr/>
        </p:nvPicPr>
        <p:blipFill>
          <a:blip r:embed="rId3" cstate="print"/>
          <a:srcRect/>
          <a:stretch>
            <a:fillRect/>
          </a:stretch>
        </p:blipFill>
        <p:spPr bwMode="auto">
          <a:xfrm>
            <a:off x="4699000" y="3276600"/>
            <a:ext cx="4445000" cy="26670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sz="half" idx="1"/>
          </p:nvPr>
        </p:nvSpPr>
        <p:spPr/>
        <p:txBody>
          <a:bodyPr/>
          <a:lstStyle/>
          <a:p>
            <a:r>
              <a:rPr lang="en-US" sz="2700"/>
              <a:t>Henry Bessemer </a:t>
            </a:r>
          </a:p>
        </p:txBody>
      </p:sp>
      <p:sp>
        <p:nvSpPr>
          <p:cNvPr id="39940" name="Rectangle 4"/>
          <p:cNvSpPr>
            <a:spLocks noGrp="1" noChangeArrowheads="1"/>
          </p:cNvSpPr>
          <p:nvPr>
            <p:ph sz="half" idx="2"/>
          </p:nvPr>
        </p:nvSpPr>
        <p:spPr/>
        <p:txBody>
          <a:bodyPr/>
          <a:lstStyle/>
          <a:p>
            <a:endParaRPr lang="en-US" sz="2700"/>
          </a:p>
        </p:txBody>
      </p:sp>
      <p:sp>
        <p:nvSpPr>
          <p:cNvPr id="39938" name="Rectangle 2"/>
          <p:cNvSpPr>
            <a:spLocks noGrp="1" noChangeArrowheads="1"/>
          </p:cNvSpPr>
          <p:nvPr>
            <p:ph type="title"/>
          </p:nvPr>
        </p:nvSpPr>
        <p:spPr/>
        <p:txBody>
          <a:bodyPr/>
          <a:lstStyle/>
          <a:p>
            <a:r>
              <a:rPr lang="en-US"/>
              <a:t>New Inventions &amp; Innovations</a:t>
            </a:r>
          </a:p>
        </p:txBody>
      </p:sp>
      <p:pic>
        <p:nvPicPr>
          <p:cNvPr id="39942" name="Picture 6" descr="https://americanstudieslaur.wikispaces.com/file/view/27_Henry-Bessemer-process-two.jpg/37934366/27_Henry-Bessemer-process-two.jpg"/>
          <p:cNvPicPr>
            <a:picLocks noChangeAspect="1" noChangeArrowheads="1"/>
          </p:cNvPicPr>
          <p:nvPr/>
        </p:nvPicPr>
        <p:blipFill>
          <a:blip r:embed="rId2" cstate="print"/>
          <a:srcRect/>
          <a:stretch>
            <a:fillRect/>
          </a:stretch>
        </p:blipFill>
        <p:spPr bwMode="auto">
          <a:xfrm>
            <a:off x="3886200" y="2667000"/>
            <a:ext cx="5334000" cy="3162300"/>
          </a:xfrm>
          <a:prstGeom prst="rect">
            <a:avLst/>
          </a:prstGeom>
          <a:noFill/>
        </p:spPr>
      </p:pic>
      <p:pic>
        <p:nvPicPr>
          <p:cNvPr id="39944" name="Picture 8" descr="http://retropundit.files.wordpress.com/1913/01/besm.jpg"/>
          <p:cNvPicPr>
            <a:picLocks noChangeAspect="1" noChangeArrowheads="1"/>
          </p:cNvPicPr>
          <p:nvPr/>
        </p:nvPicPr>
        <p:blipFill>
          <a:blip r:embed="rId3" cstate="print"/>
          <a:srcRect/>
          <a:stretch>
            <a:fillRect/>
          </a:stretch>
        </p:blipFill>
        <p:spPr bwMode="auto">
          <a:xfrm>
            <a:off x="184150" y="2438400"/>
            <a:ext cx="3487738" cy="4419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Red Band Flour </a:t>
            </a:r>
            <a:br>
              <a:rPr lang="en-US" dirty="0" smtClean="0"/>
            </a:br>
            <a:r>
              <a:rPr lang="en-US" dirty="0" smtClean="0"/>
              <a:t>Blue Ridge Pottery</a:t>
            </a:r>
          </a:p>
        </p:txBody>
      </p:sp>
      <p:pic>
        <p:nvPicPr>
          <p:cNvPr id="108547" name="Content Placeholder 4" descr="modelmillad.jpg"/>
          <p:cNvPicPr>
            <a:picLocks noGrp="1" noChangeAspect="1"/>
          </p:cNvPicPr>
          <p:nvPr>
            <p:ph sz="half" idx="1"/>
          </p:nvPr>
        </p:nvPicPr>
        <p:blipFill>
          <a:blip r:embed="rId2" cstate="print"/>
          <a:srcRect/>
          <a:stretch>
            <a:fillRect/>
          </a:stretch>
        </p:blipFill>
        <p:spPr>
          <a:xfrm>
            <a:off x="304800" y="2098675"/>
            <a:ext cx="4191000" cy="3405188"/>
          </a:xfrm>
        </p:spPr>
      </p:pic>
      <p:pic>
        <p:nvPicPr>
          <p:cNvPr id="108548" name="Content Placeholder 5" descr="blueridgebbplate.jpg"/>
          <p:cNvPicPr>
            <a:picLocks noGrp="1" noChangeAspect="1"/>
          </p:cNvPicPr>
          <p:nvPr>
            <p:ph sz="half" idx="2"/>
          </p:nvPr>
        </p:nvPicPr>
        <p:blipFill>
          <a:blip r:embed="rId3" cstate="print"/>
          <a:srcRect/>
          <a:stretch>
            <a:fillRect/>
          </a:stretch>
        </p:blipFill>
        <p:spPr>
          <a:xfrm>
            <a:off x="5334000" y="2085975"/>
            <a:ext cx="2971800" cy="3351213"/>
          </a:xfr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a:ln/>
        </p:spPr>
        <p:txBody>
          <a:bodyPr/>
          <a:lstStyle/>
          <a:p>
            <a:r>
              <a:rPr lang="en-US"/>
              <a:t>“Robber Barons”</a:t>
            </a:r>
          </a:p>
        </p:txBody>
      </p:sp>
      <p:pic>
        <p:nvPicPr>
          <p:cNvPr id="37892" name="Picture 2" descr="http://t2.gstatic.com/images?q=tbn:ANd9GcT-95S9y_0GXO5ec8W6qp14S2zILqlqIMSVmOmWHyTG7jY1eHPSjlYNw1BO">
            <a:hlinkClick r:id="rId2"/>
          </p:cNvPr>
          <p:cNvPicPr>
            <a:picLocks noChangeAspect="1" noChangeArrowheads="1"/>
          </p:cNvPicPr>
          <p:nvPr/>
        </p:nvPicPr>
        <p:blipFill>
          <a:blip r:embed="rId3" cstate="print"/>
          <a:srcRect/>
          <a:stretch>
            <a:fillRect/>
          </a:stretch>
        </p:blipFill>
        <p:spPr bwMode="auto">
          <a:xfrm>
            <a:off x="914400" y="2362200"/>
            <a:ext cx="2606675" cy="3581400"/>
          </a:xfrm>
          <a:prstGeom prst="rect">
            <a:avLst/>
          </a:prstGeom>
          <a:noFill/>
          <a:ln w="9525">
            <a:noFill/>
            <a:miter lim="800000"/>
            <a:headEnd/>
            <a:tailEnd/>
          </a:ln>
        </p:spPr>
      </p:pic>
      <p:sp>
        <p:nvSpPr>
          <p:cNvPr id="37893"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Andrew Carnegie - steel</a:t>
            </a:r>
          </a:p>
        </p:txBody>
      </p:sp>
      <p:pic>
        <p:nvPicPr>
          <p:cNvPr id="37894" name="Picture 4" descr="http://t2.gstatic.com/images?q=tbn:ANd9GcT-xgWNtRW6Rr7-2682xBgB3uQEjJlTXFv581MWVDl0YO0EJyY8g837vZo">
            <a:hlinkClick r:id="rId4"/>
          </p:cNvPr>
          <p:cNvPicPr>
            <a:picLocks noChangeAspect="1" noChangeArrowheads="1"/>
          </p:cNvPicPr>
          <p:nvPr/>
        </p:nvPicPr>
        <p:blipFill>
          <a:blip r:embed="rId5" cstate="print"/>
          <a:srcRect/>
          <a:stretch>
            <a:fillRect/>
          </a:stretch>
        </p:blipFill>
        <p:spPr bwMode="auto">
          <a:xfrm>
            <a:off x="3886200" y="2438400"/>
            <a:ext cx="4710113" cy="3200400"/>
          </a:xfrm>
          <a:prstGeom prst="rect">
            <a:avLst/>
          </a:prstGeom>
          <a:noFill/>
          <a:ln w="9525">
            <a:noFill/>
            <a:miter lim="800000"/>
            <a:headEnd/>
            <a:tailEnd/>
          </a:ln>
        </p:spPr>
      </p:pic>
      <p:sp>
        <p:nvSpPr>
          <p:cNvPr id="37895"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Vertical Integration</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a:ln/>
        </p:spPr>
        <p:txBody>
          <a:bodyPr/>
          <a:lstStyle/>
          <a:p>
            <a:r>
              <a:rPr lang="en-US"/>
              <a:t>“Robber Barons”</a:t>
            </a:r>
          </a:p>
        </p:txBody>
      </p:sp>
      <p:sp>
        <p:nvSpPr>
          <p:cNvPr id="41988"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John D. Rockefeller – Standard Oil</a:t>
            </a:r>
          </a:p>
        </p:txBody>
      </p:sp>
      <p:pic>
        <p:nvPicPr>
          <p:cNvPr id="41989" name="Picture 2" descr="http://www.freeinfosociety.com/media/images/990.jpg"/>
          <p:cNvPicPr>
            <a:picLocks noChangeAspect="1" noChangeArrowheads="1"/>
          </p:cNvPicPr>
          <p:nvPr/>
        </p:nvPicPr>
        <p:blipFill>
          <a:blip r:embed="rId2" cstate="print"/>
          <a:srcRect/>
          <a:stretch>
            <a:fillRect/>
          </a:stretch>
        </p:blipFill>
        <p:spPr bwMode="auto">
          <a:xfrm>
            <a:off x="990600" y="2819400"/>
            <a:ext cx="2762250" cy="3810000"/>
          </a:xfrm>
          <a:prstGeom prst="rect">
            <a:avLst/>
          </a:prstGeom>
          <a:noFill/>
          <a:ln w="9525">
            <a:noFill/>
            <a:miter lim="800000"/>
            <a:headEnd/>
            <a:tailEnd/>
          </a:ln>
        </p:spPr>
      </p:pic>
      <p:pic>
        <p:nvPicPr>
          <p:cNvPr id="41990" name="Picture 4" descr="http://www.certificatecollector.com/images/detail2/standardOilTrust.jpg"/>
          <p:cNvPicPr>
            <a:picLocks noChangeAspect="1" noChangeArrowheads="1"/>
          </p:cNvPicPr>
          <p:nvPr/>
        </p:nvPicPr>
        <p:blipFill>
          <a:blip r:embed="rId3" cstate="print"/>
          <a:srcRect/>
          <a:stretch>
            <a:fillRect/>
          </a:stretch>
        </p:blipFill>
        <p:spPr bwMode="auto">
          <a:xfrm>
            <a:off x="4191000" y="2743200"/>
            <a:ext cx="4721225" cy="3124200"/>
          </a:xfrm>
          <a:prstGeom prst="rect">
            <a:avLst/>
          </a:prstGeom>
          <a:noFill/>
          <a:ln w="9525">
            <a:noFill/>
            <a:miter lim="800000"/>
            <a:headEnd/>
            <a:tailEnd/>
          </a:ln>
        </p:spPr>
      </p:pic>
      <p:sp>
        <p:nvSpPr>
          <p:cNvPr id="41991"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Horizontal Integration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ln/>
        </p:spPr>
        <p:txBody>
          <a:bodyPr/>
          <a:lstStyle/>
          <a:p>
            <a:r>
              <a:rPr lang="en-US"/>
              <a:t>“Robber Barons”</a:t>
            </a:r>
          </a:p>
        </p:txBody>
      </p:sp>
      <p:sp>
        <p:nvSpPr>
          <p:cNvPr id="36868"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Cornelius Vanderbilt – steamboats &amp; RR consolidation</a:t>
            </a:r>
          </a:p>
        </p:txBody>
      </p:sp>
      <p:pic>
        <p:nvPicPr>
          <p:cNvPr id="36869" name="Picture 6" descr="http://upload.wikimedia.org/wikipedia/commons/0/09/Cornelius_Vanderbilt_by_Howell_%26_Meyer.jpg"/>
          <p:cNvPicPr>
            <a:picLocks noChangeAspect="1" noChangeArrowheads="1"/>
          </p:cNvPicPr>
          <p:nvPr/>
        </p:nvPicPr>
        <p:blipFill>
          <a:blip r:embed="rId2" cstate="print"/>
          <a:srcRect/>
          <a:stretch>
            <a:fillRect/>
          </a:stretch>
        </p:blipFill>
        <p:spPr bwMode="auto">
          <a:xfrm>
            <a:off x="990600" y="2819400"/>
            <a:ext cx="2373313" cy="3489325"/>
          </a:xfrm>
          <a:prstGeom prst="rect">
            <a:avLst/>
          </a:prstGeom>
          <a:noFill/>
          <a:ln w="9525">
            <a:noFill/>
            <a:miter lim="800000"/>
            <a:headEnd/>
            <a:tailEnd/>
          </a:ln>
        </p:spPr>
      </p:pic>
      <p:sp>
        <p:nvSpPr>
          <p:cNvPr id="36870"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000"/>
              <a:t>J.P. Morgan – banking &amp; finance</a:t>
            </a:r>
          </a:p>
        </p:txBody>
      </p:sp>
      <p:pic>
        <p:nvPicPr>
          <p:cNvPr id="36871" name="Picture 4" descr="http://www.heatusa.com/wp-content/uploads/2011/05/jp-morgan.jpg"/>
          <p:cNvPicPr>
            <a:picLocks noChangeAspect="1" noChangeArrowheads="1"/>
          </p:cNvPicPr>
          <p:nvPr/>
        </p:nvPicPr>
        <p:blipFill>
          <a:blip r:embed="rId3" cstate="print"/>
          <a:srcRect/>
          <a:stretch>
            <a:fillRect/>
          </a:stretch>
        </p:blipFill>
        <p:spPr bwMode="auto">
          <a:xfrm>
            <a:off x="5638800" y="2590800"/>
            <a:ext cx="2352675" cy="3810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pPr eaLnBrk="1" hangingPunct="1"/>
            <a:r>
              <a:rPr lang="en-US" smtClean="0"/>
              <a:t>THOMAS EDISON</a:t>
            </a:r>
          </a:p>
        </p:txBody>
      </p:sp>
      <p:sp>
        <p:nvSpPr>
          <p:cNvPr id="33795" name="Rectangle 5"/>
          <p:cNvSpPr>
            <a:spLocks noGrp="1" noChangeArrowheads="1"/>
          </p:cNvSpPr>
          <p:nvPr>
            <p:ph sz="quarter" idx="1"/>
          </p:nvPr>
        </p:nvSpPr>
        <p:spPr/>
        <p:txBody>
          <a:bodyPr/>
          <a:lstStyle/>
          <a:p>
            <a:pPr eaLnBrk="1" hangingPunct="1"/>
            <a:endParaRPr lang="en-US" smtClean="0"/>
          </a:p>
        </p:txBody>
      </p:sp>
      <p:pic>
        <p:nvPicPr>
          <p:cNvPr id="33796" name="Picture 7" descr="Image:Thomas Edison.jpg">
            <a:hlinkClick r:id="rId2"/>
          </p:cNvPr>
          <p:cNvPicPr>
            <a:picLocks noChangeAspect="1" noChangeArrowheads="1"/>
          </p:cNvPicPr>
          <p:nvPr/>
        </p:nvPicPr>
        <p:blipFill>
          <a:blip r:embed="rId3" cstate="print"/>
          <a:srcRect/>
          <a:stretch>
            <a:fillRect/>
          </a:stretch>
        </p:blipFill>
        <p:spPr bwMode="auto">
          <a:xfrm>
            <a:off x="457200" y="1676400"/>
            <a:ext cx="2844800" cy="4448175"/>
          </a:xfrm>
          <a:prstGeom prst="rect">
            <a:avLst/>
          </a:prstGeom>
          <a:noFill/>
          <a:ln w="9525">
            <a:noFill/>
            <a:miter lim="800000"/>
            <a:headEnd/>
            <a:tailEnd/>
          </a:ln>
        </p:spPr>
      </p:pic>
      <p:pic>
        <p:nvPicPr>
          <p:cNvPr id="33797" name="Picture 9" descr="Image:Edison and phonograph edit1.jpg">
            <a:hlinkClick r:id="rId4"/>
          </p:cNvPr>
          <p:cNvPicPr>
            <a:picLocks noChangeAspect="1" noChangeArrowheads="1"/>
          </p:cNvPicPr>
          <p:nvPr/>
        </p:nvPicPr>
        <p:blipFill>
          <a:blip r:embed="rId5" cstate="print"/>
          <a:srcRect/>
          <a:stretch>
            <a:fillRect/>
          </a:stretch>
        </p:blipFill>
        <p:spPr bwMode="auto">
          <a:xfrm>
            <a:off x="5021263" y="1600200"/>
            <a:ext cx="3627437" cy="4572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smtClean="0"/>
          </a:p>
        </p:txBody>
      </p:sp>
      <p:sp>
        <p:nvSpPr>
          <p:cNvPr id="34819" name="Rectangle 3"/>
          <p:cNvSpPr>
            <a:spLocks noGrp="1" noChangeArrowheads="1"/>
          </p:cNvSpPr>
          <p:nvPr>
            <p:ph sz="quarter" idx="1"/>
          </p:nvPr>
        </p:nvSpPr>
        <p:spPr/>
        <p:txBody>
          <a:bodyPr/>
          <a:lstStyle/>
          <a:p>
            <a:pPr eaLnBrk="1" hangingPunct="1">
              <a:lnSpc>
                <a:spcPct val="90000"/>
              </a:lnSpc>
            </a:pPr>
            <a:r>
              <a:rPr lang="en-US" smtClean="0"/>
              <a:t>In 1879 Edison, with the support of J.P Morgan, established a research laboratory  at Menlo Park, New Jersey</a:t>
            </a:r>
          </a:p>
          <a:p>
            <a:pPr eaLnBrk="1" hangingPunct="1">
              <a:lnSpc>
                <a:spcPct val="90000"/>
              </a:lnSpc>
            </a:pPr>
            <a:r>
              <a:rPr lang="en-US" smtClean="0"/>
              <a:t>From that lab, Edison would go on to receive 1,000 patent</a:t>
            </a:r>
          </a:p>
          <a:p>
            <a:pPr eaLnBrk="1" hangingPunct="1">
              <a:lnSpc>
                <a:spcPct val="90000"/>
              </a:lnSpc>
            </a:pPr>
            <a:r>
              <a:rPr lang="en-US" smtClean="0"/>
              <a:t>What is a patent you ask?</a:t>
            </a:r>
          </a:p>
          <a:p>
            <a:pPr eaLnBrk="1" hangingPunct="1">
              <a:lnSpc>
                <a:spcPct val="90000"/>
              </a:lnSpc>
            </a:pPr>
            <a:r>
              <a:rPr lang="en-US" smtClean="0"/>
              <a:t>It’s a government document that gives exclusive rights to produce a given product to the designer </a:t>
            </a: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title"/>
          </p:nvPr>
        </p:nvSpPr>
        <p:spPr/>
        <p:txBody>
          <a:bodyPr>
            <a:normAutofit fontScale="90000"/>
          </a:bodyPr>
          <a:lstStyle/>
          <a:p>
            <a:pPr eaLnBrk="1" fontAlgn="auto" hangingPunct="1">
              <a:spcAft>
                <a:spcPts val="0"/>
              </a:spcAft>
              <a:defRPr/>
            </a:pPr>
            <a:r>
              <a:rPr lang="en-US" smtClean="0"/>
              <a:t>CAN ANYONE TELL ME WHAT THIS IS?</a:t>
            </a:r>
          </a:p>
        </p:txBody>
      </p:sp>
      <p:sp>
        <p:nvSpPr>
          <p:cNvPr id="35843" name="Rectangle 12"/>
          <p:cNvSpPr>
            <a:spLocks noGrp="1" noChangeArrowheads="1"/>
          </p:cNvSpPr>
          <p:nvPr>
            <p:ph sz="quarter" idx="1"/>
          </p:nvPr>
        </p:nvSpPr>
        <p:spPr/>
        <p:txBody>
          <a:bodyPr/>
          <a:lstStyle/>
          <a:p>
            <a:pPr eaLnBrk="1" hangingPunct="1"/>
            <a:endParaRPr lang="en-US" smtClean="0"/>
          </a:p>
        </p:txBody>
      </p:sp>
      <p:pic>
        <p:nvPicPr>
          <p:cNvPr id="35844" name="Picture 10" descr="Image:100 0577.JPG">
            <a:hlinkClick r:id="rId2"/>
          </p:cNvPr>
          <p:cNvPicPr>
            <a:picLocks noChangeAspect="1" noChangeArrowheads="1"/>
          </p:cNvPicPr>
          <p:nvPr/>
        </p:nvPicPr>
        <p:blipFill>
          <a:blip r:embed="rId3" cstate="print"/>
          <a:srcRect/>
          <a:stretch>
            <a:fillRect/>
          </a:stretch>
        </p:blipFill>
        <p:spPr bwMode="auto">
          <a:xfrm>
            <a:off x="457200" y="1600200"/>
            <a:ext cx="8229600" cy="4514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p:txBody>
          <a:bodyPr/>
          <a:lstStyle/>
          <a:p>
            <a:pPr eaLnBrk="1" hangingPunct="1"/>
            <a:r>
              <a:rPr lang="en-US" smtClean="0"/>
              <a:t>We’re Mass Communicatin’ </a:t>
            </a:r>
          </a:p>
        </p:txBody>
      </p:sp>
      <p:sp>
        <p:nvSpPr>
          <p:cNvPr id="36867" name="Rectangle 5"/>
          <p:cNvSpPr>
            <a:spLocks noGrp="1" noChangeArrowheads="1"/>
          </p:cNvSpPr>
          <p:nvPr>
            <p:ph sz="quarter" idx="1"/>
          </p:nvPr>
        </p:nvSpPr>
        <p:spPr>
          <a:xfrm>
            <a:off x="914400" y="1447800"/>
            <a:ext cx="3749675" cy="4572000"/>
          </a:xfrm>
        </p:spPr>
        <p:txBody>
          <a:bodyPr>
            <a:normAutofit lnSpcReduction="10000"/>
          </a:bodyPr>
          <a:lstStyle/>
          <a:p>
            <a:pPr eaLnBrk="1" hangingPunct="1"/>
            <a:r>
              <a:rPr lang="en-US" sz="2400" b="1" smtClean="0"/>
              <a:t>Trying to figure out a way to provide affordable lighting for homes, Edison invents the light bulb</a:t>
            </a:r>
          </a:p>
          <a:p>
            <a:pPr eaLnBrk="1" hangingPunct="1"/>
            <a:r>
              <a:rPr lang="en-US" sz="2400" b="1" smtClean="0"/>
              <a:t>Eventually he would make plans to light entire sections of a town</a:t>
            </a:r>
            <a:r>
              <a:rPr lang="en-US" sz="2400" smtClean="0"/>
              <a:t> </a:t>
            </a:r>
          </a:p>
        </p:txBody>
      </p:sp>
      <p:sp>
        <p:nvSpPr>
          <p:cNvPr id="36868" name="Rectangle 6"/>
          <p:cNvSpPr>
            <a:spLocks noGrp="1" noChangeArrowheads="1"/>
          </p:cNvSpPr>
          <p:nvPr>
            <p:ph sz="quarter" idx="2"/>
          </p:nvPr>
        </p:nvSpPr>
        <p:spPr>
          <a:xfrm>
            <a:off x="4933950" y="1447800"/>
            <a:ext cx="3749675" cy="4572000"/>
          </a:xfrm>
        </p:spPr>
        <p:txBody>
          <a:bodyPr>
            <a:normAutofit lnSpcReduction="10000"/>
          </a:bodyPr>
          <a:lstStyle/>
          <a:p>
            <a:pPr eaLnBrk="1" hangingPunct="1"/>
            <a:r>
              <a:rPr lang="en-US" sz="2400" b="1" smtClean="0"/>
              <a:t>Edison also made waves in the music business</a:t>
            </a:r>
          </a:p>
          <a:p>
            <a:pPr eaLnBrk="1" hangingPunct="1"/>
            <a:r>
              <a:rPr lang="en-US" sz="2400" b="1" smtClean="0"/>
              <a:t>He patented the famous Edison cylinder that played recorded music</a:t>
            </a:r>
          </a:p>
          <a:p>
            <a:pPr eaLnBrk="1" hangingPunct="1"/>
            <a:r>
              <a:rPr lang="en-US" sz="2400" b="1" smtClean="0"/>
              <a:t>Finally, as if that is not enough, he makes progress in creating radios that are more powerful </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OTHERS OF NOTE </a:t>
            </a:r>
          </a:p>
        </p:txBody>
      </p:sp>
      <p:sp>
        <p:nvSpPr>
          <p:cNvPr id="37891" name="Rectangle 3"/>
          <p:cNvSpPr>
            <a:spLocks noGrp="1" noChangeArrowheads="1"/>
          </p:cNvSpPr>
          <p:nvPr>
            <p:ph sz="quarter" idx="1"/>
          </p:nvPr>
        </p:nvSpPr>
        <p:spPr/>
        <p:txBody>
          <a:bodyPr/>
          <a:lstStyle/>
          <a:p>
            <a:pPr eaLnBrk="1" hangingPunct="1"/>
            <a:r>
              <a:rPr lang="en-US" smtClean="0"/>
              <a:t>GEORGE WESTINGHOUSE: worked with Edison on the plans to provide mass power</a:t>
            </a:r>
          </a:p>
          <a:p>
            <a:pPr eaLnBrk="1" hangingPunct="1"/>
            <a:endParaRPr lang="en-US" smtClean="0"/>
          </a:p>
          <a:p>
            <a:pPr eaLnBrk="1" hangingPunct="1"/>
            <a:r>
              <a:rPr lang="en-US" smtClean="0"/>
              <a:t>ALEXANDER GRAHAM BELL: well he invents the telephone, and thousands of teenagers stood up to cheer </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pPr eaLnBrk="1" hangingPunct="1"/>
            <a:r>
              <a:rPr lang="en-US" smtClean="0"/>
              <a:t>Bell and Westinghouse </a:t>
            </a:r>
          </a:p>
        </p:txBody>
      </p:sp>
      <p:sp>
        <p:nvSpPr>
          <p:cNvPr id="38915" name="Rectangle 5"/>
          <p:cNvSpPr>
            <a:spLocks noGrp="1" noChangeArrowheads="1"/>
          </p:cNvSpPr>
          <p:nvPr>
            <p:ph sz="quarter" idx="1"/>
          </p:nvPr>
        </p:nvSpPr>
        <p:spPr>
          <a:xfrm>
            <a:off x="914400" y="1447800"/>
            <a:ext cx="3749675" cy="4572000"/>
          </a:xfrm>
        </p:spPr>
        <p:txBody>
          <a:bodyPr/>
          <a:lstStyle/>
          <a:p>
            <a:pPr eaLnBrk="1" hangingPunct="1"/>
            <a:endParaRPr lang="en-US" smtClean="0"/>
          </a:p>
        </p:txBody>
      </p:sp>
      <p:sp>
        <p:nvSpPr>
          <p:cNvPr id="38916" name="Rectangle 6"/>
          <p:cNvSpPr>
            <a:spLocks noGrp="1" noChangeArrowheads="1"/>
          </p:cNvSpPr>
          <p:nvPr>
            <p:ph sz="quarter" idx="2"/>
          </p:nvPr>
        </p:nvSpPr>
        <p:spPr>
          <a:xfrm>
            <a:off x="4933950" y="1447800"/>
            <a:ext cx="3749675" cy="4572000"/>
          </a:xfrm>
        </p:spPr>
        <p:txBody>
          <a:bodyPr/>
          <a:lstStyle/>
          <a:p>
            <a:pPr eaLnBrk="1" hangingPunct="1"/>
            <a:endParaRPr lang="en-US" smtClean="0"/>
          </a:p>
        </p:txBody>
      </p:sp>
      <p:pic>
        <p:nvPicPr>
          <p:cNvPr id="38917" name="Picture 8" descr="225px-Alexander_Graham_Bell">
            <a:hlinkClick r:id="rId2" tooltip="Alexander Graham Bell.jpg"/>
          </p:cNvPr>
          <p:cNvPicPr>
            <a:picLocks noChangeAspect="1" noChangeArrowheads="1"/>
          </p:cNvPicPr>
          <p:nvPr/>
        </p:nvPicPr>
        <p:blipFill>
          <a:blip r:embed="rId3" cstate="print"/>
          <a:srcRect/>
          <a:stretch>
            <a:fillRect/>
          </a:stretch>
        </p:blipFill>
        <p:spPr bwMode="auto">
          <a:xfrm>
            <a:off x="457200" y="1600200"/>
            <a:ext cx="3452813" cy="4495800"/>
          </a:xfrm>
          <a:prstGeom prst="rect">
            <a:avLst/>
          </a:prstGeom>
          <a:noFill/>
          <a:ln w="9525">
            <a:noFill/>
            <a:miter lim="800000"/>
            <a:headEnd/>
            <a:tailEnd/>
          </a:ln>
        </p:spPr>
      </p:pic>
      <p:pic>
        <p:nvPicPr>
          <p:cNvPr id="38918" name="Picture 10" descr="225px-George_Westinghouse">
            <a:hlinkClick r:id="rId4" tooltip="George Westinghouse.jpg"/>
          </p:cNvPr>
          <p:cNvPicPr>
            <a:picLocks noChangeAspect="1" noChangeArrowheads="1"/>
          </p:cNvPicPr>
          <p:nvPr/>
        </p:nvPicPr>
        <p:blipFill>
          <a:blip r:embed="rId5" cstate="print"/>
          <a:srcRect/>
          <a:stretch>
            <a:fillRect/>
          </a:stretch>
        </p:blipFill>
        <p:spPr bwMode="auto">
          <a:xfrm>
            <a:off x="5554663" y="1600200"/>
            <a:ext cx="3141662" cy="449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Bridges!?! We Don’t Need No Stinkin’ Bridges!  </a:t>
            </a:r>
          </a:p>
        </p:txBody>
      </p:sp>
      <p:sp>
        <p:nvSpPr>
          <p:cNvPr id="39939" name="Rectangle 3"/>
          <p:cNvSpPr>
            <a:spLocks noGrp="1" noChangeArrowheads="1"/>
          </p:cNvSpPr>
          <p:nvPr>
            <p:ph sz="quarter" idx="1"/>
          </p:nvPr>
        </p:nvSpPr>
        <p:spPr/>
        <p:txBody>
          <a:bodyPr/>
          <a:lstStyle/>
          <a:p>
            <a:pPr eaLnBrk="1" hangingPunct="1"/>
            <a:r>
              <a:rPr lang="en-US" smtClean="0"/>
              <a:t>With the Bessemer process in effect, structures could do places they never had before</a:t>
            </a:r>
          </a:p>
          <a:p>
            <a:pPr eaLnBrk="1" hangingPunct="1"/>
            <a:r>
              <a:rPr lang="en-US" smtClean="0"/>
              <a:t>One place was above the city dweller’s head.</a:t>
            </a:r>
          </a:p>
          <a:p>
            <a:pPr eaLnBrk="1" hangingPunct="1"/>
            <a:r>
              <a:rPr lang="en-US" smtClean="0"/>
              <a:t>Suspension bridges connected people to places that would otherwise take hours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4"/>
          <p:cNvSpPr>
            <a:spLocks noGrp="1"/>
          </p:cNvSpPr>
          <p:nvPr>
            <p:ph type="title"/>
          </p:nvPr>
        </p:nvSpPr>
        <p:spPr/>
        <p:txBody>
          <a:bodyPr/>
          <a:lstStyle/>
          <a:p>
            <a:pPr eaLnBrk="1" fontAlgn="auto" hangingPunct="1">
              <a:spcAft>
                <a:spcPts val="0"/>
              </a:spcAft>
              <a:defRPr/>
            </a:pPr>
            <a:r>
              <a:rPr lang="en-US" smtClean="0"/>
              <a:t>Railroads Once Again Link</a:t>
            </a:r>
          </a:p>
        </p:txBody>
      </p:sp>
      <p:sp>
        <p:nvSpPr>
          <p:cNvPr id="6" name="Content Placeholder 5"/>
          <p:cNvSpPr>
            <a:spLocks noGrp="1"/>
          </p:cNvSpPr>
          <p:nvPr>
            <p:ph idx="1"/>
          </p:nvPr>
        </p:nvSpPr>
        <p:spPr/>
        <p:txBody>
          <a:bodyPr rtlCol="0">
            <a:normAutofit/>
          </a:bodyPr>
          <a:lstStyle/>
          <a:p>
            <a:pPr marL="274320" indent="-274320" eaLnBrk="1" fontAlgn="auto" hangingPunct="1">
              <a:spcAft>
                <a:spcPts val="0"/>
              </a:spcAft>
              <a:buClr>
                <a:schemeClr val="accent3"/>
              </a:buClr>
              <a:buFont typeface="Arial" pitchFamily="34" charset="0"/>
              <a:buChar char="•"/>
              <a:defRPr/>
            </a:pPr>
            <a:r>
              <a:rPr lang="en-US" dirty="0" smtClean="0"/>
              <a:t>Transporting the raw material to their processing plants was a key element to the process</a:t>
            </a:r>
          </a:p>
          <a:p>
            <a:pPr marL="274320" indent="-274320" eaLnBrk="1" fontAlgn="auto" hangingPunct="1">
              <a:spcAft>
                <a:spcPts val="0"/>
              </a:spcAft>
              <a:buClr>
                <a:schemeClr val="accent3"/>
              </a:buClr>
              <a:buFont typeface="Arial" pitchFamily="34" charset="0"/>
              <a:buChar char="•"/>
              <a:defRPr/>
            </a:pPr>
            <a:r>
              <a:rPr lang="en-US" dirty="0" smtClean="0"/>
              <a:t>Southern rail lines expand, and rural areas are now linked to hubs like Mobile Alabama, New Orleans, Charleston..dare I say Johnson City and Bristol</a:t>
            </a:r>
          </a:p>
          <a:p>
            <a:pPr marL="274320" indent="-274320" eaLnBrk="1" fontAlgn="auto" hangingPunct="1">
              <a:spcAft>
                <a:spcPts val="0"/>
              </a:spcAft>
              <a:buClr>
                <a:schemeClr val="accent3"/>
              </a:buClr>
              <a:buFont typeface="Arial" pitchFamily="34" charset="0"/>
              <a:buChar char="•"/>
              <a:defRPr/>
            </a:pPr>
            <a:r>
              <a:rPr lang="en-US" dirty="0" smtClean="0"/>
              <a:t>Only two rail lines linked the south to the north </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p:txBody>
          <a:bodyPr/>
          <a:lstStyle/>
          <a:p>
            <a:pPr eaLnBrk="1" hangingPunct="1"/>
            <a:r>
              <a:rPr lang="en-US" smtClean="0"/>
              <a:t>Brooklyn Bridge </a:t>
            </a:r>
          </a:p>
        </p:txBody>
      </p:sp>
      <p:sp>
        <p:nvSpPr>
          <p:cNvPr id="40963" name="Rectangle 5"/>
          <p:cNvSpPr>
            <a:spLocks noGrp="1" noChangeArrowheads="1"/>
          </p:cNvSpPr>
          <p:nvPr>
            <p:ph sz="quarter" idx="1"/>
          </p:nvPr>
        </p:nvSpPr>
        <p:spPr/>
        <p:txBody>
          <a:bodyPr/>
          <a:lstStyle/>
          <a:p>
            <a:pPr eaLnBrk="1" hangingPunct="1"/>
            <a:endParaRPr lang="en-US" smtClean="0"/>
          </a:p>
        </p:txBody>
      </p:sp>
      <p:pic>
        <p:nvPicPr>
          <p:cNvPr id="40964" name="Picture 7" descr="Image:New York City Brooklyn Bridge - Currier &amp; Ives 1877.jpg">
            <a:hlinkClick r:id="rId2"/>
          </p:cNvPr>
          <p:cNvPicPr>
            <a:picLocks noChangeAspect="1" noChangeArrowheads="1"/>
          </p:cNvPicPr>
          <p:nvPr/>
        </p:nvPicPr>
        <p:blipFill>
          <a:blip r:embed="rId3" cstate="print"/>
          <a:srcRect/>
          <a:stretch>
            <a:fillRect/>
          </a:stretch>
        </p:blipFill>
        <p:spPr bwMode="auto">
          <a:xfrm>
            <a:off x="457200" y="1600200"/>
            <a:ext cx="8153400" cy="44656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pPr eaLnBrk="1" hangingPunct="1"/>
            <a:r>
              <a:rPr lang="en-US" smtClean="0"/>
              <a:t>New Technologies With Trains </a:t>
            </a:r>
          </a:p>
        </p:txBody>
      </p:sp>
      <p:sp>
        <p:nvSpPr>
          <p:cNvPr id="41987" name="Rectangle 5"/>
          <p:cNvSpPr>
            <a:spLocks noGrp="1" noChangeArrowheads="1"/>
          </p:cNvSpPr>
          <p:nvPr>
            <p:ph sz="quarter" idx="1"/>
          </p:nvPr>
        </p:nvSpPr>
        <p:spPr>
          <a:xfrm>
            <a:off x="914400" y="1447800"/>
            <a:ext cx="3749675" cy="4572000"/>
          </a:xfrm>
        </p:spPr>
        <p:txBody>
          <a:bodyPr/>
          <a:lstStyle/>
          <a:p>
            <a:pPr eaLnBrk="1" hangingPunct="1"/>
            <a:r>
              <a:rPr lang="en-US" smtClean="0"/>
              <a:t>Air Brakes</a:t>
            </a:r>
          </a:p>
          <a:p>
            <a:pPr eaLnBrk="1" hangingPunct="1"/>
            <a:endParaRPr lang="en-US" smtClean="0"/>
          </a:p>
          <a:p>
            <a:pPr eaLnBrk="1" hangingPunct="1"/>
            <a:r>
              <a:rPr lang="en-US" smtClean="0"/>
              <a:t>Refrigeration Cars: to transport foods</a:t>
            </a:r>
          </a:p>
          <a:p>
            <a:pPr eaLnBrk="1" hangingPunct="1"/>
            <a:endParaRPr lang="en-US" smtClean="0"/>
          </a:p>
          <a:p>
            <a:pPr eaLnBrk="1" hangingPunct="1"/>
            <a:r>
              <a:rPr lang="en-US" smtClean="0"/>
              <a:t>Telegraphs </a:t>
            </a:r>
          </a:p>
        </p:txBody>
      </p:sp>
      <p:sp>
        <p:nvSpPr>
          <p:cNvPr id="41988" name="Rectangle 6"/>
          <p:cNvSpPr>
            <a:spLocks noGrp="1" noChangeArrowheads="1"/>
          </p:cNvSpPr>
          <p:nvPr>
            <p:ph sz="quarter" idx="2"/>
          </p:nvPr>
        </p:nvSpPr>
        <p:spPr>
          <a:xfrm>
            <a:off x="4933950" y="1447800"/>
            <a:ext cx="3749675" cy="4572000"/>
          </a:xfrm>
        </p:spPr>
        <p:txBody>
          <a:bodyPr/>
          <a:lstStyle/>
          <a:p>
            <a:pPr eaLnBrk="1" hangingPunct="1"/>
            <a:r>
              <a:rPr lang="en-US" smtClean="0"/>
              <a:t>The </a:t>
            </a:r>
            <a:r>
              <a:rPr lang="en-US" b="1" smtClean="0"/>
              <a:t>BIGGEST</a:t>
            </a:r>
            <a:r>
              <a:rPr lang="en-US" smtClean="0"/>
              <a:t> is the time zone:</a:t>
            </a:r>
          </a:p>
          <a:p>
            <a:pPr eaLnBrk="1" hangingPunct="1"/>
            <a:r>
              <a:rPr lang="en-US" smtClean="0"/>
              <a:t>Time zones were created in order to avoid mishaps that occurred on transcontinental railroads </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pPr eaLnBrk="1" hangingPunct="1"/>
            <a:endParaRPr lang="en-US" dirty="0" smtClean="0"/>
          </a:p>
        </p:txBody>
      </p:sp>
      <p:sp>
        <p:nvSpPr>
          <p:cNvPr id="43011" name="Rectangle 5"/>
          <p:cNvSpPr>
            <a:spLocks noGrp="1" noChangeArrowheads="1"/>
          </p:cNvSpPr>
          <p:nvPr>
            <p:ph sz="quarter" idx="1"/>
          </p:nvPr>
        </p:nvSpPr>
        <p:spPr/>
        <p:txBody>
          <a:bodyPr/>
          <a:lstStyle/>
          <a:p>
            <a:pPr eaLnBrk="1" hangingPunct="1"/>
            <a:endParaRPr lang="en-US" smtClean="0"/>
          </a:p>
        </p:txBody>
      </p:sp>
      <p:pic>
        <p:nvPicPr>
          <p:cNvPr id="43012" name="Picture 7" descr="RGD-COL-LN-2153-01"/>
          <p:cNvPicPr>
            <a:picLocks noChangeAspect="1" noChangeArrowheads="1"/>
          </p:cNvPicPr>
          <p:nvPr/>
        </p:nvPicPr>
        <p:blipFill>
          <a:blip r:embed="rId2" cstate="print"/>
          <a:srcRect/>
          <a:stretch>
            <a:fillRect/>
          </a:stretch>
        </p:blipFill>
        <p:spPr bwMode="auto">
          <a:xfrm>
            <a:off x="457200" y="1600200"/>
            <a:ext cx="8229600" cy="4838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What’s the impact of all this? </a:t>
            </a:r>
          </a:p>
        </p:txBody>
      </p:sp>
      <p:sp>
        <p:nvSpPr>
          <p:cNvPr id="44035" name="Rectangle 3"/>
          <p:cNvSpPr>
            <a:spLocks noGrp="1" noChangeArrowheads="1"/>
          </p:cNvSpPr>
          <p:nvPr>
            <p:ph sz="quarter" idx="1"/>
          </p:nvPr>
        </p:nvSpPr>
        <p:spPr/>
        <p:txBody>
          <a:bodyPr/>
          <a:lstStyle/>
          <a:p>
            <a:pPr eaLnBrk="1" hangingPunct="1"/>
            <a:r>
              <a:rPr lang="en-US" smtClean="0"/>
              <a:t>By the 1880’s American exports of grain, steel, and textiles dominated international markets</a:t>
            </a:r>
          </a:p>
          <a:p>
            <a:pPr eaLnBrk="1" hangingPunct="1"/>
            <a:r>
              <a:rPr lang="en-US" smtClean="0"/>
              <a:t>With thriving railroads, travel in the country was as fast as ever</a:t>
            </a:r>
          </a:p>
          <a:p>
            <a:pPr eaLnBrk="1" hangingPunct="1"/>
            <a:r>
              <a:rPr lang="en-US" smtClean="0"/>
              <a:t> The American Economy was second to none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THERE’S A CATCH </a:t>
            </a:r>
          </a:p>
        </p:txBody>
      </p:sp>
      <p:sp>
        <p:nvSpPr>
          <p:cNvPr id="45059" name="Rectangle 3"/>
          <p:cNvSpPr>
            <a:spLocks noGrp="1" noChangeArrowheads="1"/>
          </p:cNvSpPr>
          <p:nvPr>
            <p:ph sz="quarter" idx="1"/>
          </p:nvPr>
        </p:nvSpPr>
        <p:spPr/>
        <p:txBody>
          <a:bodyPr/>
          <a:lstStyle/>
          <a:p>
            <a:pPr eaLnBrk="1" hangingPunct="1"/>
            <a:r>
              <a:rPr lang="en-US" smtClean="0"/>
              <a:t>All of the technologies have a HUGE effect on the American culture</a:t>
            </a:r>
          </a:p>
          <a:p>
            <a:pPr eaLnBrk="1" hangingPunct="1"/>
            <a:r>
              <a:rPr lang="en-US" smtClean="0"/>
              <a:t>How did the Civil War encourage the growth of industry?</a:t>
            </a:r>
          </a:p>
          <a:p>
            <a:pPr eaLnBrk="1" hangingPunct="1"/>
            <a:r>
              <a:rPr lang="en-US" smtClean="0"/>
              <a:t>Why did industry expand even after the Civil War?</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Mom and Pop Storeowner </a:t>
            </a:r>
          </a:p>
        </p:txBody>
      </p:sp>
      <p:sp>
        <p:nvSpPr>
          <p:cNvPr id="46083" name="Rectangle 3"/>
          <p:cNvSpPr>
            <a:spLocks noGrp="1" noChangeArrowheads="1"/>
          </p:cNvSpPr>
          <p:nvPr>
            <p:ph sz="quarter" idx="1"/>
          </p:nvPr>
        </p:nvSpPr>
        <p:spPr/>
        <p:txBody>
          <a:bodyPr/>
          <a:lstStyle/>
          <a:p>
            <a:pPr eaLnBrk="1" hangingPunct="1"/>
            <a:r>
              <a:rPr lang="en-US" smtClean="0"/>
              <a:t>Many businesses after the Civil War were family owned and operated, which meant they were limited in the amount of money they could make</a:t>
            </a:r>
          </a:p>
          <a:p>
            <a:pPr eaLnBrk="1" hangingPunct="1"/>
            <a:r>
              <a:rPr lang="en-US" smtClean="0"/>
              <a:t>Why? Because they could risk little..they had to put food on the table.</a:t>
            </a:r>
          </a:p>
          <a:p>
            <a:pPr eaLnBrk="1" hangingPunct="1"/>
            <a:r>
              <a:rPr lang="en-US" smtClean="0"/>
              <a:t>Also they were limited in the scope by geography. </a:t>
            </a: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pPr eaLnBrk="1" hangingPunct="1"/>
            <a:r>
              <a:rPr lang="en-US" smtClean="0"/>
              <a:t>Railroads Enter the Scene </a:t>
            </a:r>
          </a:p>
        </p:txBody>
      </p:sp>
      <p:sp>
        <p:nvSpPr>
          <p:cNvPr id="47107" name="Rectangle 5"/>
          <p:cNvSpPr>
            <a:spLocks noGrp="1" noChangeArrowheads="1"/>
          </p:cNvSpPr>
          <p:nvPr>
            <p:ph sz="quarter" idx="1"/>
          </p:nvPr>
        </p:nvSpPr>
        <p:spPr>
          <a:xfrm>
            <a:off x="914400" y="1447800"/>
            <a:ext cx="3749675" cy="4572000"/>
          </a:xfrm>
        </p:spPr>
        <p:txBody>
          <a:bodyPr>
            <a:normAutofit lnSpcReduction="10000"/>
          </a:bodyPr>
          <a:lstStyle/>
          <a:p>
            <a:pPr eaLnBrk="1" hangingPunct="1">
              <a:lnSpc>
                <a:spcPct val="80000"/>
              </a:lnSpc>
              <a:buFontTx/>
              <a:buNone/>
            </a:pPr>
            <a:endParaRPr lang="en-US" sz="1600" b="1" smtClean="0"/>
          </a:p>
          <a:p>
            <a:pPr eaLnBrk="1" hangingPunct="1">
              <a:lnSpc>
                <a:spcPct val="80000"/>
              </a:lnSpc>
            </a:pPr>
            <a:r>
              <a:rPr lang="en-US" sz="2400" b="1" smtClean="0"/>
              <a:t>RNRs provided new access to raw materials and markets</a:t>
            </a:r>
          </a:p>
          <a:p>
            <a:pPr eaLnBrk="1" hangingPunct="1">
              <a:lnSpc>
                <a:spcPct val="80000"/>
              </a:lnSpc>
            </a:pPr>
            <a:endParaRPr lang="en-US" sz="2400" b="1" smtClean="0"/>
          </a:p>
          <a:p>
            <a:pPr eaLnBrk="1" hangingPunct="1">
              <a:lnSpc>
                <a:spcPct val="80000"/>
              </a:lnSpc>
            </a:pPr>
            <a:r>
              <a:rPr lang="en-US" sz="2400" b="1" smtClean="0"/>
              <a:t>With this broadening of market and access, the Mom and Pop business slowly loose ground and have to adapt.</a:t>
            </a:r>
          </a:p>
          <a:p>
            <a:pPr eaLnBrk="1" hangingPunct="1">
              <a:lnSpc>
                <a:spcPct val="80000"/>
              </a:lnSpc>
            </a:pPr>
            <a:r>
              <a:rPr lang="en-US" sz="2400" smtClean="0"/>
              <a:t> </a:t>
            </a:r>
          </a:p>
          <a:p>
            <a:pPr eaLnBrk="1" hangingPunct="1">
              <a:lnSpc>
                <a:spcPct val="80000"/>
              </a:lnSpc>
            </a:pPr>
            <a:endParaRPr lang="en-US" sz="2400" smtClean="0"/>
          </a:p>
        </p:txBody>
      </p:sp>
      <p:sp>
        <p:nvSpPr>
          <p:cNvPr id="47108" name="Rectangle 6"/>
          <p:cNvSpPr>
            <a:spLocks noGrp="1" noChangeArrowheads="1"/>
          </p:cNvSpPr>
          <p:nvPr>
            <p:ph sz="quarter" idx="2"/>
          </p:nvPr>
        </p:nvSpPr>
        <p:spPr>
          <a:xfrm>
            <a:off x="4933950" y="1447800"/>
            <a:ext cx="3749675" cy="4572000"/>
          </a:xfrm>
        </p:spPr>
        <p:txBody>
          <a:bodyPr>
            <a:normAutofit lnSpcReduction="10000"/>
          </a:bodyPr>
          <a:lstStyle/>
          <a:p>
            <a:pPr eaLnBrk="1" hangingPunct="1">
              <a:lnSpc>
                <a:spcPct val="80000"/>
              </a:lnSpc>
            </a:pPr>
            <a:r>
              <a:rPr lang="en-US" b="1" smtClean="0"/>
              <a:t>People see the possibilities of making money but still have limited resources (money, raw materials) </a:t>
            </a:r>
          </a:p>
          <a:p>
            <a:pPr eaLnBrk="1" hangingPunct="1">
              <a:lnSpc>
                <a:spcPct val="80000"/>
              </a:lnSpc>
            </a:pPr>
            <a:r>
              <a:rPr lang="en-US" b="1" smtClean="0"/>
              <a:t>Eventually corporation begin to form and the single family (Mom and Pop) businesses fold</a:t>
            </a:r>
            <a:r>
              <a:rPr lang="en-US" smtClean="0"/>
              <a:t> </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normAutofit fontScale="90000"/>
          </a:bodyPr>
          <a:lstStyle/>
          <a:p>
            <a:pPr eaLnBrk="1" fontAlgn="auto" hangingPunct="1">
              <a:spcAft>
                <a:spcPts val="0"/>
              </a:spcAft>
              <a:defRPr/>
            </a:pPr>
            <a:r>
              <a:rPr lang="en-US" smtClean="0"/>
              <a:t>East Tennessee and Western North Carolina Railroad</a:t>
            </a:r>
          </a:p>
        </p:txBody>
      </p:sp>
      <p:sp>
        <p:nvSpPr>
          <p:cNvPr id="48131" name="Rectangle 5"/>
          <p:cNvSpPr>
            <a:spLocks noGrp="1" noChangeArrowheads="1"/>
          </p:cNvSpPr>
          <p:nvPr>
            <p:ph sz="quarter" idx="1"/>
          </p:nvPr>
        </p:nvSpPr>
        <p:spPr/>
        <p:txBody>
          <a:bodyPr/>
          <a:lstStyle/>
          <a:p>
            <a:pPr eaLnBrk="1" hangingPunct="1"/>
            <a:endParaRPr lang="en-US" smtClean="0"/>
          </a:p>
        </p:txBody>
      </p:sp>
      <p:pic>
        <p:nvPicPr>
          <p:cNvPr id="48132" name="Picture 7" descr="A train crew poses in front of ET&amp;WNC Locomotive No. 4 at Newland, North Carolina circa 1914. The unit was purchased new in 1902 and sold twelve years later to the Linville River Railway.">
            <a:hlinkClick r:id="rId2" tooltip="A train crew poses in front of ET&amp;WNC Locomotive No. 4 at Newland, North Carolina circa 1914. The unit was purchased new in 1902 and sold twelve years later to the Linville River Railway."/>
          </p:cNvPr>
          <p:cNvPicPr>
            <a:picLocks noChangeAspect="1" noChangeArrowheads="1"/>
          </p:cNvPicPr>
          <p:nvPr/>
        </p:nvPicPr>
        <p:blipFill>
          <a:blip r:embed="rId3" cstate="print"/>
          <a:srcRect/>
          <a:stretch>
            <a:fillRect/>
          </a:stretch>
        </p:blipFill>
        <p:spPr bwMode="auto">
          <a:xfrm>
            <a:off x="457200" y="1600200"/>
            <a:ext cx="8229600" cy="4565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mtClean="0"/>
              <a:t>CORPORATIONS </a:t>
            </a:r>
          </a:p>
        </p:txBody>
      </p:sp>
      <p:sp>
        <p:nvSpPr>
          <p:cNvPr id="49155" name="Rectangle 3"/>
          <p:cNvSpPr>
            <a:spLocks noGrp="1" noChangeArrowheads="1"/>
          </p:cNvSpPr>
          <p:nvPr>
            <p:ph sz="quarter" idx="1"/>
          </p:nvPr>
        </p:nvSpPr>
        <p:spPr/>
        <p:txBody>
          <a:bodyPr/>
          <a:lstStyle/>
          <a:p>
            <a:pPr eaLnBrk="1" hangingPunct="1"/>
            <a:r>
              <a:rPr lang="en-US" smtClean="0"/>
              <a:t>What is a Corporation, you ponder at late into the night</a:t>
            </a:r>
          </a:p>
          <a:p>
            <a:pPr eaLnBrk="1" hangingPunct="1"/>
            <a:r>
              <a:rPr lang="en-US" smtClean="0"/>
              <a:t>A corporation is a business or organization made up of people who share ownership in that organization or business.</a:t>
            </a:r>
          </a:p>
          <a:p>
            <a:pPr eaLnBrk="1" hangingPunct="1"/>
            <a:r>
              <a:rPr lang="en-US" smtClean="0"/>
              <a:t>Many corporations operated legally, but many more found ways to maximize their profits by forming a monopoly </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smtClean="0"/>
              <a:t>Monopolies and Cartels </a:t>
            </a:r>
          </a:p>
        </p:txBody>
      </p:sp>
      <p:sp>
        <p:nvSpPr>
          <p:cNvPr id="50179" name="Rectangle 5"/>
          <p:cNvSpPr>
            <a:spLocks noGrp="1" noChangeArrowheads="1"/>
          </p:cNvSpPr>
          <p:nvPr>
            <p:ph sz="quarter" idx="1"/>
          </p:nvPr>
        </p:nvSpPr>
        <p:spPr>
          <a:xfrm>
            <a:off x="914400" y="1447800"/>
            <a:ext cx="3749675" cy="4572000"/>
          </a:xfrm>
        </p:spPr>
        <p:txBody>
          <a:bodyPr>
            <a:normAutofit fontScale="92500"/>
          </a:bodyPr>
          <a:lstStyle/>
          <a:p>
            <a:pPr eaLnBrk="1" hangingPunct="1"/>
            <a:r>
              <a:rPr lang="en-US" smtClean="0"/>
              <a:t>These corporations eventually find ways to make more money</a:t>
            </a:r>
          </a:p>
          <a:p>
            <a:pPr eaLnBrk="1" hangingPunct="1"/>
            <a:r>
              <a:rPr lang="en-US" smtClean="0"/>
              <a:t>One way was the forming of monopolies</a:t>
            </a:r>
          </a:p>
          <a:p>
            <a:pPr eaLnBrk="1" hangingPunct="1"/>
            <a:r>
              <a:rPr lang="en-US" smtClean="0"/>
              <a:t>A monopoly forms when one company acquires a majority of a single market </a:t>
            </a:r>
          </a:p>
        </p:txBody>
      </p:sp>
      <p:sp>
        <p:nvSpPr>
          <p:cNvPr id="50180" name="Rectangle 6"/>
          <p:cNvSpPr>
            <a:spLocks noGrp="1" noChangeArrowheads="1"/>
          </p:cNvSpPr>
          <p:nvPr>
            <p:ph sz="quarter" idx="2"/>
          </p:nvPr>
        </p:nvSpPr>
        <p:spPr>
          <a:xfrm>
            <a:off x="4933950" y="1447800"/>
            <a:ext cx="3749675" cy="4572000"/>
          </a:xfrm>
        </p:spPr>
        <p:txBody>
          <a:bodyPr>
            <a:normAutofit fontScale="92500"/>
          </a:bodyPr>
          <a:lstStyle/>
          <a:p>
            <a:pPr eaLnBrk="1" hangingPunct="1"/>
            <a:r>
              <a:rPr lang="en-US" smtClean="0"/>
              <a:t>Another way of making the jack was to form a cartel</a:t>
            </a:r>
          </a:p>
          <a:p>
            <a:pPr eaLnBrk="1" hangingPunct="1"/>
            <a:r>
              <a:rPr lang="en-US" smtClean="0"/>
              <a:t>Cartels form when business making a product agreed to limit the production in order to keep prices high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3"/>
          <p:cNvSpPr>
            <a:spLocks noGrp="1"/>
          </p:cNvSpPr>
          <p:nvPr>
            <p:ph type="title"/>
          </p:nvPr>
        </p:nvSpPr>
        <p:spPr/>
        <p:txBody>
          <a:bodyPr/>
          <a:lstStyle/>
          <a:p>
            <a:pPr eaLnBrk="1" fontAlgn="auto" hangingPunct="1">
              <a:spcAft>
                <a:spcPts val="0"/>
              </a:spcAft>
              <a:defRPr/>
            </a:pPr>
            <a:r>
              <a:rPr lang="en-US" smtClean="0"/>
              <a:t>Our Old Friend the ET&amp;WNC </a:t>
            </a:r>
          </a:p>
        </p:txBody>
      </p:sp>
      <p:pic>
        <p:nvPicPr>
          <p:cNvPr id="110595" name="Content Placeholder 6" descr="clichtrain1.jpg"/>
          <p:cNvPicPr>
            <a:picLocks noGrp="1" noChangeAspect="1"/>
          </p:cNvPicPr>
          <p:nvPr>
            <p:ph sz="half" idx="1"/>
          </p:nvPr>
        </p:nvPicPr>
        <p:blipFill>
          <a:blip r:embed="rId2" cstate="print"/>
          <a:srcRect/>
          <a:stretch>
            <a:fillRect/>
          </a:stretch>
        </p:blipFill>
        <p:spPr>
          <a:xfrm>
            <a:off x="457200" y="2717800"/>
            <a:ext cx="4038600" cy="2290763"/>
          </a:xfrm>
        </p:spPr>
      </p:pic>
      <p:pic>
        <p:nvPicPr>
          <p:cNvPr id="110596" name="Content Placeholder 7" descr="gorge.jpg"/>
          <p:cNvPicPr>
            <a:picLocks noGrp="1" noChangeAspect="1"/>
          </p:cNvPicPr>
          <p:nvPr>
            <p:ph sz="half" idx="2"/>
          </p:nvPr>
        </p:nvPicPr>
        <p:blipFill>
          <a:blip r:embed="rId3" cstate="print"/>
          <a:srcRect/>
          <a:stretch>
            <a:fillRect/>
          </a:stretch>
        </p:blipFill>
        <p:spPr>
          <a:xfrm>
            <a:off x="5448300" y="2681288"/>
            <a:ext cx="2438400" cy="2363787"/>
          </a:xfrm>
        </p:spPr>
      </p:pic>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normAutofit fontScale="90000"/>
          </a:bodyPr>
          <a:lstStyle/>
          <a:p>
            <a:pPr eaLnBrk="1" fontAlgn="auto" hangingPunct="1">
              <a:spcAft>
                <a:spcPts val="0"/>
              </a:spcAft>
              <a:defRPr/>
            </a:pPr>
            <a:r>
              <a:rPr lang="en-US" smtClean="0"/>
              <a:t>Benefits and Weaknesses To Corporations </a:t>
            </a:r>
          </a:p>
        </p:txBody>
      </p:sp>
      <p:sp>
        <p:nvSpPr>
          <p:cNvPr id="51203" name="Rectangle 5"/>
          <p:cNvSpPr>
            <a:spLocks noGrp="1" noChangeArrowheads="1"/>
          </p:cNvSpPr>
          <p:nvPr>
            <p:ph sz="quarter" idx="1"/>
          </p:nvPr>
        </p:nvSpPr>
        <p:spPr>
          <a:xfrm>
            <a:off x="914400" y="1447800"/>
            <a:ext cx="3749675" cy="4572000"/>
          </a:xfrm>
        </p:spPr>
        <p:txBody>
          <a:bodyPr>
            <a:normAutofit lnSpcReduction="10000"/>
          </a:bodyPr>
          <a:lstStyle/>
          <a:p>
            <a:pPr eaLnBrk="1" hangingPunct="1"/>
            <a:r>
              <a:rPr lang="en-US" smtClean="0"/>
              <a:t>Benfits:</a:t>
            </a:r>
          </a:p>
          <a:p>
            <a:pPr eaLnBrk="1" hangingPunct="1"/>
            <a:r>
              <a:rPr lang="en-US" smtClean="0"/>
              <a:t>Make a lot of money</a:t>
            </a:r>
          </a:p>
          <a:p>
            <a:pPr eaLnBrk="1" hangingPunct="1"/>
            <a:r>
              <a:rPr lang="en-US" smtClean="0"/>
              <a:t>Limited risk for those that are involved</a:t>
            </a:r>
          </a:p>
          <a:p>
            <a:pPr eaLnBrk="1" hangingPunct="1"/>
            <a:r>
              <a:rPr lang="en-US" smtClean="0"/>
              <a:t>Greater market</a:t>
            </a:r>
          </a:p>
          <a:p>
            <a:pPr eaLnBrk="1" hangingPunct="1"/>
            <a:r>
              <a:rPr lang="en-US" smtClean="0"/>
              <a:t>Cheaper prices  </a:t>
            </a:r>
          </a:p>
          <a:p>
            <a:pPr eaLnBrk="1" hangingPunct="1"/>
            <a:r>
              <a:rPr lang="en-US" smtClean="0"/>
              <a:t>More products into areas </a:t>
            </a:r>
          </a:p>
        </p:txBody>
      </p:sp>
      <p:sp>
        <p:nvSpPr>
          <p:cNvPr id="51204" name="Rectangle 6"/>
          <p:cNvSpPr>
            <a:spLocks noGrp="1" noChangeArrowheads="1"/>
          </p:cNvSpPr>
          <p:nvPr>
            <p:ph sz="quarter" idx="2"/>
          </p:nvPr>
        </p:nvSpPr>
        <p:spPr>
          <a:xfrm>
            <a:off x="4933950" y="1447800"/>
            <a:ext cx="3749675" cy="4572000"/>
          </a:xfrm>
        </p:spPr>
        <p:txBody>
          <a:bodyPr>
            <a:normAutofit lnSpcReduction="10000"/>
          </a:bodyPr>
          <a:lstStyle/>
          <a:p>
            <a:pPr eaLnBrk="1" hangingPunct="1"/>
            <a:r>
              <a:rPr lang="en-US" smtClean="0"/>
              <a:t>Weaknesses:</a:t>
            </a:r>
          </a:p>
          <a:p>
            <a:pPr eaLnBrk="1" hangingPunct="1"/>
            <a:r>
              <a:rPr lang="en-US" smtClean="0"/>
              <a:t>All about the profit, not about the worker</a:t>
            </a:r>
          </a:p>
          <a:p>
            <a:pPr eaLnBrk="1" hangingPunct="1"/>
            <a:r>
              <a:rPr lang="en-US" smtClean="0"/>
              <a:t>Hurt the single family business</a:t>
            </a:r>
          </a:p>
          <a:p>
            <a:pPr eaLnBrk="1" hangingPunct="1"/>
            <a:r>
              <a:rPr lang="en-US" smtClean="0"/>
              <a:t>Distruction of the environment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normAutofit fontScale="90000"/>
          </a:bodyPr>
          <a:lstStyle/>
          <a:p>
            <a:pPr eaLnBrk="1" hangingPunct="1"/>
            <a:r>
              <a:rPr lang="en-US" smtClean="0"/>
              <a:t>Vanderbilt, Carnegie, Rockerfeller</a:t>
            </a:r>
          </a:p>
        </p:txBody>
      </p:sp>
      <p:sp>
        <p:nvSpPr>
          <p:cNvPr id="53251" name="Rectangle 7"/>
          <p:cNvSpPr>
            <a:spLocks noGrp="1" noChangeArrowheads="1"/>
          </p:cNvSpPr>
          <p:nvPr>
            <p:ph sz="quarter" idx="1"/>
          </p:nvPr>
        </p:nvSpPr>
        <p:spPr/>
        <p:txBody>
          <a:bodyPr/>
          <a:lstStyle/>
          <a:p>
            <a:pPr eaLnBrk="1" hangingPunct="1"/>
            <a:endParaRPr lang="en-US" sz="2400" smtClean="0"/>
          </a:p>
        </p:txBody>
      </p:sp>
      <p:sp>
        <p:nvSpPr>
          <p:cNvPr id="53252" name="Rectangle 8"/>
          <p:cNvSpPr>
            <a:spLocks noGrp="1" noChangeArrowheads="1"/>
          </p:cNvSpPr>
          <p:nvPr>
            <p:ph sz="quarter" idx="2"/>
          </p:nvPr>
        </p:nvSpPr>
        <p:spPr/>
        <p:txBody>
          <a:bodyPr/>
          <a:lstStyle/>
          <a:p>
            <a:pPr eaLnBrk="1" hangingPunct="1"/>
            <a:endParaRPr lang="en-US" sz="2400" smtClean="0"/>
          </a:p>
        </p:txBody>
      </p:sp>
      <p:sp>
        <p:nvSpPr>
          <p:cNvPr id="53253" name="Rectangle 9"/>
          <p:cNvSpPr>
            <a:spLocks noGrp="1" noChangeArrowheads="1"/>
          </p:cNvSpPr>
          <p:nvPr>
            <p:ph sz="half" idx="3"/>
          </p:nvPr>
        </p:nvSpPr>
        <p:spPr/>
        <p:txBody>
          <a:bodyPr/>
          <a:lstStyle/>
          <a:p>
            <a:pPr eaLnBrk="1" hangingPunct="1"/>
            <a:endParaRPr lang="en-US" sz="2800" smtClean="0"/>
          </a:p>
        </p:txBody>
      </p:sp>
      <p:pic>
        <p:nvPicPr>
          <p:cNvPr id="53254" name="Picture 11" descr="George W. Vanderbilt II">
            <a:hlinkClick r:id="rId2" tooltip="George W. Vanderbilt II"/>
          </p:cNvPr>
          <p:cNvPicPr>
            <a:picLocks noChangeAspect="1" noChangeArrowheads="1"/>
          </p:cNvPicPr>
          <p:nvPr/>
        </p:nvPicPr>
        <p:blipFill>
          <a:blip r:embed="rId3" cstate="print"/>
          <a:srcRect/>
          <a:stretch>
            <a:fillRect/>
          </a:stretch>
        </p:blipFill>
        <p:spPr bwMode="auto">
          <a:xfrm>
            <a:off x="228600" y="1371600"/>
            <a:ext cx="2398713" cy="3505200"/>
          </a:xfrm>
          <a:prstGeom prst="rect">
            <a:avLst/>
          </a:prstGeom>
          <a:noFill/>
          <a:ln w="9525">
            <a:noFill/>
            <a:miter lim="800000"/>
            <a:headEnd/>
            <a:tailEnd/>
          </a:ln>
        </p:spPr>
      </p:pic>
      <p:pic>
        <p:nvPicPr>
          <p:cNvPr id="53255" name="Picture 13" descr="225px-John_D">
            <a:hlinkClick r:id="rId4" tooltip="John D. Rockefeller 1885.jpg"/>
          </p:cNvPr>
          <p:cNvPicPr>
            <a:picLocks noChangeAspect="1" noChangeArrowheads="1"/>
          </p:cNvPicPr>
          <p:nvPr/>
        </p:nvPicPr>
        <p:blipFill>
          <a:blip r:embed="rId5" cstate="print"/>
          <a:srcRect/>
          <a:stretch>
            <a:fillRect/>
          </a:stretch>
        </p:blipFill>
        <p:spPr bwMode="auto">
          <a:xfrm>
            <a:off x="2819400" y="2895600"/>
            <a:ext cx="2565400" cy="3705225"/>
          </a:xfrm>
          <a:prstGeom prst="rect">
            <a:avLst/>
          </a:prstGeom>
          <a:noFill/>
          <a:ln w="9525">
            <a:noFill/>
            <a:miter lim="800000"/>
            <a:headEnd/>
            <a:tailEnd/>
          </a:ln>
        </p:spPr>
      </p:pic>
      <p:pic>
        <p:nvPicPr>
          <p:cNvPr id="53256" name="Picture 15" descr="Image:Andrew Carnegie, three-quarter length portrait, seated, facing slightly left, 1913.jpg">
            <a:hlinkClick r:id="rId6"/>
          </p:cNvPr>
          <p:cNvPicPr>
            <a:picLocks noChangeAspect="1" noChangeArrowheads="1"/>
          </p:cNvPicPr>
          <p:nvPr/>
        </p:nvPicPr>
        <p:blipFill>
          <a:blip r:embed="rId7" cstate="print"/>
          <a:srcRect/>
          <a:stretch>
            <a:fillRect/>
          </a:stretch>
        </p:blipFill>
        <p:spPr bwMode="auto">
          <a:xfrm>
            <a:off x="5638800" y="1676400"/>
            <a:ext cx="3130550" cy="3648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Horizontal  and Vertical Integration </a:t>
            </a:r>
          </a:p>
        </p:txBody>
      </p:sp>
      <p:sp>
        <p:nvSpPr>
          <p:cNvPr id="52227" name="Rectangle 3"/>
          <p:cNvSpPr>
            <a:spLocks noGrp="1" noChangeArrowheads="1"/>
          </p:cNvSpPr>
          <p:nvPr>
            <p:ph sz="quarter" idx="1"/>
          </p:nvPr>
        </p:nvSpPr>
        <p:spPr/>
        <p:txBody>
          <a:bodyPr/>
          <a:lstStyle/>
          <a:p>
            <a:pPr eaLnBrk="1" hangingPunct="1"/>
            <a:r>
              <a:rPr lang="en-US" smtClean="0"/>
              <a:t>Horizontal: brings many firms into the fold of a larger business</a:t>
            </a:r>
          </a:p>
          <a:p>
            <a:pPr eaLnBrk="1" hangingPunct="1"/>
            <a:r>
              <a:rPr lang="en-US" smtClean="0"/>
              <a:t>Vertical: Businessmen gain control of many businesses that are a part of a products development </a:t>
            </a:r>
          </a:p>
          <a:p>
            <a:pPr eaLnBrk="1" hangingPunct="1"/>
            <a:r>
              <a:rPr lang="en-US" smtClean="0"/>
              <a:t>All the big business dudes were doing it (Rockerfeller, Vanderbilt, Carnegie)</a:t>
            </a: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p>
        </p:txBody>
      </p:sp>
      <p:pic>
        <p:nvPicPr>
          <p:cNvPr id="5" name="Picture 7" descr="P449-CHART"/>
          <p:cNvPicPr>
            <a:picLocks noChangeAspect="1" noChangeArrowheads="1"/>
          </p:cNvPicPr>
          <p:nvPr/>
        </p:nvPicPr>
        <p:blipFill>
          <a:blip r:embed="rId2" cstate="print"/>
          <a:srcRect/>
          <a:stretch>
            <a:fillRect/>
          </a:stretch>
        </p:blipFill>
        <p:spPr bwMode="auto">
          <a:xfrm>
            <a:off x="152400" y="457200"/>
            <a:ext cx="8750300" cy="6096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p:txBody>
          <a:bodyPr/>
          <a:lstStyle/>
          <a:p>
            <a:r>
              <a:rPr lang="en-US"/>
              <a:t>Analyze the movement of people from rural to urban areas as a result of industrialization.</a:t>
            </a:r>
          </a:p>
        </p:txBody>
      </p:sp>
      <p:sp>
        <p:nvSpPr>
          <p:cNvPr id="45058" name="Rectangle 2"/>
          <p:cNvSpPr>
            <a:spLocks noGrp="1" noChangeArrowheads="1"/>
          </p:cNvSpPr>
          <p:nvPr>
            <p:ph type="title"/>
          </p:nvPr>
        </p:nvSpPr>
        <p:spPr/>
        <p:txBody>
          <a:bodyPr/>
          <a:lstStyle/>
          <a:p>
            <a:r>
              <a:rPr lang="en-US"/>
              <a:t>US.7</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http://www.s4.brown.edu/utp/images/1880_PDS.jpg">
            <a:hlinkClick r:id="rId2"/>
          </p:cNvPr>
          <p:cNvPicPr>
            <a:picLocks noChangeAspect="1" noChangeArrowheads="1"/>
          </p:cNvPicPr>
          <p:nvPr/>
        </p:nvPicPr>
        <p:blipFill>
          <a:blip r:embed="rId3" cstate="print"/>
          <a:srcRect/>
          <a:stretch>
            <a:fillRect/>
          </a:stretch>
        </p:blipFill>
        <p:spPr bwMode="auto">
          <a:xfrm>
            <a:off x="681038" y="1600200"/>
            <a:ext cx="7781925" cy="5405438"/>
          </a:xfrm>
          <a:prstGeom prst="rect">
            <a:avLst/>
          </a:prstGeom>
          <a:noFill/>
          <a:ln w="9525">
            <a:noFill/>
            <a:miter lim="800000"/>
            <a:headEnd/>
            <a:tailEnd/>
          </a:ln>
        </p:spPr>
      </p:pic>
      <p:sp>
        <p:nvSpPr>
          <p:cNvPr id="44036" name="Title 3"/>
          <p:cNvSpPr>
            <a:spLocks noGrp="1"/>
          </p:cNvSpPr>
          <p:nvPr>
            <p:ph type="title"/>
          </p:nvPr>
        </p:nvSpPr>
        <p:spPr>
          <a:ln/>
        </p:spPr>
        <p:txBody>
          <a:bodyPr>
            <a:normAutofit fontScale="90000"/>
          </a:bodyPr>
          <a:lstStyle/>
          <a:p>
            <a:r>
              <a:rPr lang="en-US"/>
              <a:t>Industrialism:  A nation on the move from rural to urban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title"/>
          </p:nvPr>
        </p:nvSpPr>
        <p:spPr/>
        <p:txBody>
          <a:bodyPr/>
          <a:lstStyle/>
          <a:p>
            <a:pPr eaLnBrk="1" hangingPunct="1"/>
            <a:r>
              <a:rPr lang="en-US" smtClean="0"/>
              <a:t>HORACE GREENLY </a:t>
            </a:r>
          </a:p>
        </p:txBody>
      </p:sp>
      <p:sp>
        <p:nvSpPr>
          <p:cNvPr id="102403" name="Rectangle 5"/>
          <p:cNvSpPr>
            <a:spLocks noGrp="1" noChangeArrowheads="1"/>
          </p:cNvSpPr>
          <p:nvPr>
            <p:ph type="body" sz="half" idx="1"/>
          </p:nvPr>
        </p:nvSpPr>
        <p:spPr/>
        <p:txBody>
          <a:bodyPr/>
          <a:lstStyle/>
          <a:p>
            <a:pPr eaLnBrk="1" hangingPunct="1"/>
            <a:r>
              <a:rPr lang="en-US" sz="2800" smtClean="0"/>
              <a:t>“We cannot all live in the cities, yet nearly all seem determined to do so”</a:t>
            </a:r>
          </a:p>
        </p:txBody>
      </p:sp>
      <p:sp>
        <p:nvSpPr>
          <p:cNvPr id="102404" name="Rectangle 6"/>
          <p:cNvSpPr>
            <a:spLocks noGrp="1" noChangeArrowheads="1"/>
          </p:cNvSpPr>
          <p:nvPr>
            <p:ph sz="half" idx="2"/>
          </p:nvPr>
        </p:nvSpPr>
        <p:spPr/>
        <p:txBody>
          <a:bodyPr/>
          <a:lstStyle/>
          <a:p>
            <a:pPr eaLnBrk="1" hangingPunct="1"/>
            <a:endParaRPr lang="en-US" sz="2800" smtClean="0"/>
          </a:p>
        </p:txBody>
      </p:sp>
      <p:pic>
        <p:nvPicPr>
          <p:cNvPr id="102405" name="Picture 8" descr="Horace Greeley">
            <a:hlinkClick r:id="rId2" tooltip="Horace Greeley"/>
          </p:cNvPr>
          <p:cNvPicPr>
            <a:picLocks noChangeAspect="1" noChangeArrowheads="1"/>
          </p:cNvPicPr>
          <p:nvPr/>
        </p:nvPicPr>
        <p:blipFill>
          <a:blip r:embed="rId3" cstate="print"/>
          <a:srcRect/>
          <a:stretch>
            <a:fillRect/>
          </a:stretch>
        </p:blipFill>
        <p:spPr bwMode="auto">
          <a:xfrm>
            <a:off x="4648200" y="1600200"/>
            <a:ext cx="3240088" cy="44958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Immigrants Come To The Cities </a:t>
            </a:r>
          </a:p>
        </p:txBody>
      </p:sp>
      <p:sp>
        <p:nvSpPr>
          <p:cNvPr id="103427" name="Rectangle 3"/>
          <p:cNvSpPr>
            <a:spLocks noGrp="1" noChangeArrowheads="1"/>
          </p:cNvSpPr>
          <p:nvPr>
            <p:ph sz="quarter" idx="1"/>
          </p:nvPr>
        </p:nvSpPr>
        <p:spPr/>
        <p:txBody>
          <a:bodyPr/>
          <a:lstStyle/>
          <a:p>
            <a:pPr eaLnBrk="1" hangingPunct="1"/>
            <a:r>
              <a:rPr lang="en-US" dirty="0" smtClean="0"/>
              <a:t>By 1900, some urban areas have a population that was more that 40%</a:t>
            </a:r>
          </a:p>
          <a:p>
            <a:pPr eaLnBrk="1" hangingPunct="1"/>
            <a:r>
              <a:rPr lang="en-US" dirty="0" smtClean="0"/>
              <a:t>Many, Many, Many Immigrants joined family members who came to America first</a:t>
            </a:r>
          </a:p>
          <a:p>
            <a:pPr eaLnBrk="1" hangingPunct="1"/>
            <a:r>
              <a:rPr lang="en-US" dirty="0" smtClean="0"/>
              <a:t>This was in order for them to set up somewhat before the family came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pPr eaLnBrk="1" hangingPunct="1"/>
            <a:r>
              <a:rPr lang="en-US" smtClean="0"/>
              <a:t>Typical Jobs </a:t>
            </a:r>
          </a:p>
        </p:txBody>
      </p:sp>
      <p:sp>
        <p:nvSpPr>
          <p:cNvPr id="104451" name="Rectangle 5"/>
          <p:cNvSpPr>
            <a:spLocks noGrp="1" noChangeArrowheads="1"/>
          </p:cNvSpPr>
          <p:nvPr>
            <p:ph sz="quarter" idx="1"/>
          </p:nvPr>
        </p:nvSpPr>
        <p:spPr>
          <a:xfrm>
            <a:off x="457200" y="1481138"/>
            <a:ext cx="4038600" cy="4525962"/>
          </a:xfrm>
        </p:spPr>
        <p:txBody>
          <a:bodyPr/>
          <a:lstStyle/>
          <a:p>
            <a:pPr eaLnBrk="1" hangingPunct="1"/>
            <a:r>
              <a:rPr lang="en-US" smtClean="0"/>
              <a:t>Steel Millers in Pennsylvania </a:t>
            </a:r>
          </a:p>
          <a:p>
            <a:pPr eaLnBrk="1" hangingPunct="1"/>
            <a:r>
              <a:rPr lang="en-US" smtClean="0"/>
              <a:t>Textile Workers in NY</a:t>
            </a:r>
          </a:p>
          <a:p>
            <a:pPr eaLnBrk="1" hangingPunct="1"/>
            <a:r>
              <a:rPr lang="en-US" smtClean="0"/>
              <a:t>Domestic Servants in Northeast </a:t>
            </a:r>
          </a:p>
          <a:p>
            <a:pPr eaLnBrk="1" hangingPunct="1"/>
            <a:r>
              <a:rPr lang="en-US" smtClean="0"/>
              <a:t>Fish Packing Industry in the Northwest </a:t>
            </a:r>
          </a:p>
        </p:txBody>
      </p:sp>
      <p:sp>
        <p:nvSpPr>
          <p:cNvPr id="104452" name="Rectangle 6"/>
          <p:cNvSpPr>
            <a:spLocks noGrp="1" noChangeArrowheads="1"/>
          </p:cNvSpPr>
          <p:nvPr>
            <p:ph sz="quarter" idx="2"/>
          </p:nvPr>
        </p:nvSpPr>
        <p:spPr>
          <a:xfrm>
            <a:off x="4648200" y="1481138"/>
            <a:ext cx="4038600" cy="4525962"/>
          </a:xfrm>
        </p:spPr>
        <p:txBody>
          <a:bodyPr/>
          <a:lstStyle/>
          <a:p>
            <a:pPr eaLnBrk="1" hangingPunct="1"/>
            <a:r>
              <a:rPr lang="en-US" smtClean="0"/>
              <a:t>Typically Polish </a:t>
            </a:r>
          </a:p>
          <a:p>
            <a:pPr eaLnBrk="1" hangingPunct="1"/>
            <a:endParaRPr lang="en-US" smtClean="0"/>
          </a:p>
          <a:p>
            <a:pPr eaLnBrk="1" hangingPunct="1"/>
            <a:r>
              <a:rPr lang="en-US" smtClean="0"/>
              <a:t>European Jews</a:t>
            </a:r>
          </a:p>
          <a:p>
            <a:pPr eaLnBrk="1" hangingPunct="1"/>
            <a:r>
              <a:rPr lang="en-US" smtClean="0"/>
              <a:t>Irish Women</a:t>
            </a:r>
          </a:p>
          <a:p>
            <a:pPr eaLnBrk="1" hangingPunct="1"/>
            <a:endParaRPr lang="en-US" smtClean="0"/>
          </a:p>
          <a:p>
            <a:pPr eaLnBrk="1" hangingPunct="1"/>
            <a:r>
              <a:rPr lang="en-US" smtClean="0"/>
              <a:t>Scandinavians </a:t>
            </a:r>
          </a:p>
          <a:p>
            <a:pPr eaLnBrk="1" hangingPunct="1"/>
            <a:endParaRPr lang="en-US" smtClean="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sz="quarter"/>
          </p:nvPr>
        </p:nvSpPr>
        <p:spPr/>
        <p:txBody>
          <a:bodyPr/>
          <a:lstStyle/>
          <a:p>
            <a:pPr eaLnBrk="1" hangingPunct="1"/>
            <a:endParaRPr lang="en-US" smtClean="0"/>
          </a:p>
        </p:txBody>
      </p:sp>
      <p:sp>
        <p:nvSpPr>
          <p:cNvPr id="105475" name="Rectangle 5"/>
          <p:cNvSpPr>
            <a:spLocks noGrp="1" noChangeArrowheads="1"/>
          </p:cNvSpPr>
          <p:nvPr>
            <p:ph sz="quarter" idx="1"/>
          </p:nvPr>
        </p:nvSpPr>
        <p:spPr/>
        <p:txBody>
          <a:bodyPr/>
          <a:lstStyle/>
          <a:p>
            <a:pPr eaLnBrk="1" hangingPunct="1"/>
            <a:endParaRPr lang="en-US" sz="2400" smtClean="0"/>
          </a:p>
        </p:txBody>
      </p:sp>
      <p:sp>
        <p:nvSpPr>
          <p:cNvPr id="105476" name="Rectangle 6"/>
          <p:cNvSpPr>
            <a:spLocks noGrp="1" noChangeArrowheads="1"/>
          </p:cNvSpPr>
          <p:nvPr>
            <p:ph sz="quarter" idx="2"/>
          </p:nvPr>
        </p:nvSpPr>
        <p:spPr/>
        <p:txBody>
          <a:bodyPr/>
          <a:lstStyle/>
          <a:p>
            <a:pPr eaLnBrk="1" hangingPunct="1"/>
            <a:endParaRPr lang="en-US" sz="2400" smtClean="0"/>
          </a:p>
        </p:txBody>
      </p:sp>
      <p:sp>
        <p:nvSpPr>
          <p:cNvPr id="105477" name="Rectangle 7"/>
          <p:cNvSpPr>
            <a:spLocks noGrp="1" noChangeArrowheads="1"/>
          </p:cNvSpPr>
          <p:nvPr>
            <p:ph sz="quarter" idx="3"/>
          </p:nvPr>
        </p:nvSpPr>
        <p:spPr/>
        <p:txBody>
          <a:bodyPr/>
          <a:lstStyle/>
          <a:p>
            <a:pPr eaLnBrk="1" hangingPunct="1"/>
            <a:endParaRPr lang="en-US" sz="2400" smtClean="0"/>
          </a:p>
        </p:txBody>
      </p:sp>
      <p:sp>
        <p:nvSpPr>
          <p:cNvPr id="105478" name="Rectangle 8"/>
          <p:cNvSpPr>
            <a:spLocks noGrp="1" noChangeArrowheads="1"/>
          </p:cNvSpPr>
          <p:nvPr>
            <p:ph sz="quarter" idx="4"/>
          </p:nvPr>
        </p:nvSpPr>
        <p:spPr/>
        <p:txBody>
          <a:bodyPr/>
          <a:lstStyle/>
          <a:p>
            <a:pPr eaLnBrk="1" hangingPunct="1"/>
            <a:endParaRPr lang="en-US" sz="2400" smtClean="0"/>
          </a:p>
        </p:txBody>
      </p:sp>
      <p:pic>
        <p:nvPicPr>
          <p:cNvPr id="105479" name="Picture 10" descr="Riis, Plank for a Bed">
            <a:hlinkClick r:id="rId2"/>
          </p:cNvPr>
          <p:cNvPicPr>
            <a:picLocks noChangeAspect="1" noChangeArrowheads="1"/>
          </p:cNvPicPr>
          <p:nvPr/>
        </p:nvPicPr>
        <p:blipFill>
          <a:blip r:embed="rId3" cstate="print"/>
          <a:srcRect/>
          <a:stretch>
            <a:fillRect/>
          </a:stretch>
        </p:blipFill>
        <p:spPr bwMode="auto">
          <a:xfrm>
            <a:off x="457200" y="1600200"/>
            <a:ext cx="4038600" cy="3017838"/>
          </a:xfrm>
          <a:prstGeom prst="rect">
            <a:avLst/>
          </a:prstGeom>
          <a:noFill/>
          <a:ln w="9525">
            <a:noFill/>
            <a:miter lim="800000"/>
            <a:headEnd/>
            <a:tailEnd/>
          </a:ln>
        </p:spPr>
      </p:pic>
      <p:pic>
        <p:nvPicPr>
          <p:cNvPr id="105480" name="Picture 12" descr="Morgue">
            <a:hlinkClick r:id="rId4"/>
          </p:cNvPr>
          <p:cNvPicPr>
            <a:picLocks noChangeAspect="1" noChangeArrowheads="1"/>
          </p:cNvPicPr>
          <p:nvPr/>
        </p:nvPicPr>
        <p:blipFill>
          <a:blip r:embed="rId5" cstate="print"/>
          <a:srcRect/>
          <a:stretch>
            <a:fillRect/>
          </a:stretch>
        </p:blipFill>
        <p:spPr bwMode="auto">
          <a:xfrm>
            <a:off x="4495800" y="2767013"/>
            <a:ext cx="4162425" cy="33575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fontAlgn="auto" hangingPunct="1">
              <a:spcAft>
                <a:spcPts val="0"/>
              </a:spcAft>
              <a:defRPr/>
            </a:pPr>
            <a:r>
              <a:rPr lang="en-US" smtClean="0"/>
              <a:t>Limited Economic Recovery </a:t>
            </a:r>
          </a:p>
        </p:txBody>
      </p:sp>
      <p:sp>
        <p:nvSpPr>
          <p:cNvPr id="111619" name="Content Placeholder 2"/>
          <p:cNvSpPr>
            <a:spLocks noGrp="1"/>
          </p:cNvSpPr>
          <p:nvPr>
            <p:ph idx="1"/>
          </p:nvPr>
        </p:nvSpPr>
        <p:spPr/>
        <p:txBody>
          <a:bodyPr/>
          <a:lstStyle/>
          <a:p>
            <a:pPr eaLnBrk="1" hangingPunct="1"/>
            <a:r>
              <a:rPr lang="en-US" smtClean="0"/>
              <a:t>While the North could keep it’s industry going, the South had to rebuild after the war- THEN get it’s industry going</a:t>
            </a:r>
          </a:p>
          <a:p>
            <a:pPr eaLnBrk="1" hangingPunct="1"/>
            <a:endParaRPr lang="en-US" smtClean="0"/>
          </a:p>
          <a:p>
            <a:pPr eaLnBrk="1" hangingPunct="1"/>
            <a:r>
              <a:rPr lang="en-US" smtClean="0"/>
              <a:t>Locally industry lagged behind, and never really met the growth of places like Birmingham, Nashville or even Knoxville</a:t>
            </a:r>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How Can You Keep the Boy On the Farm After He Has Seen New York </a:t>
            </a:r>
          </a:p>
        </p:txBody>
      </p:sp>
      <p:sp>
        <p:nvSpPr>
          <p:cNvPr id="106499" name="Rectangle 3"/>
          <p:cNvSpPr>
            <a:spLocks noGrp="1" noChangeArrowheads="1"/>
          </p:cNvSpPr>
          <p:nvPr>
            <p:ph sz="quarter" idx="1"/>
          </p:nvPr>
        </p:nvSpPr>
        <p:spPr/>
        <p:txBody>
          <a:bodyPr/>
          <a:lstStyle/>
          <a:p>
            <a:pPr eaLnBrk="1" hangingPunct="1">
              <a:lnSpc>
                <a:spcPct val="90000"/>
              </a:lnSpc>
            </a:pPr>
            <a:r>
              <a:rPr lang="en-US" smtClean="0"/>
              <a:t>Starting the 1890’s you seen a migration from rural/farming area into the cities </a:t>
            </a:r>
          </a:p>
          <a:p>
            <a:pPr eaLnBrk="1" hangingPunct="1">
              <a:lnSpc>
                <a:spcPct val="90000"/>
              </a:lnSpc>
            </a:pPr>
            <a:r>
              <a:rPr lang="en-US" smtClean="0"/>
              <a:t>This is for better paying jobs that paid in cash- a rarity in many farming communities (everything was on credit)</a:t>
            </a:r>
          </a:p>
          <a:p>
            <a:pPr eaLnBrk="1" hangingPunct="1">
              <a:lnSpc>
                <a:spcPct val="90000"/>
              </a:lnSpc>
            </a:pPr>
            <a:r>
              <a:rPr lang="en-US" smtClean="0"/>
              <a:t>Growth in cities like St. Paul-Minneapolis, Chicago, Indianapolis </a:t>
            </a:r>
          </a:p>
          <a:p>
            <a:pPr eaLnBrk="1" hangingPunct="1">
              <a:lnSpc>
                <a:spcPct val="90000"/>
              </a:lnSpc>
            </a:pPr>
            <a:r>
              <a:rPr lang="en-US" smtClean="0"/>
              <a:t>To a small degree you also see African Americans moving North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8"/>
          <p:cNvSpPr>
            <a:spLocks noGrp="1" noChangeArrowheads="1"/>
          </p:cNvSpPr>
          <p:nvPr>
            <p:ph type="title"/>
          </p:nvPr>
        </p:nvSpPr>
        <p:spPr/>
        <p:txBody>
          <a:bodyPr/>
          <a:lstStyle/>
          <a:p>
            <a:pPr eaLnBrk="1" hangingPunct="1"/>
            <a:endParaRPr lang="en-US" smtClean="0"/>
          </a:p>
        </p:txBody>
      </p:sp>
      <p:sp>
        <p:nvSpPr>
          <p:cNvPr id="107523" name="Rectangle 9"/>
          <p:cNvSpPr>
            <a:spLocks noGrp="1" noChangeArrowheads="1"/>
          </p:cNvSpPr>
          <p:nvPr>
            <p:ph sz="quarter" idx="1"/>
          </p:nvPr>
        </p:nvSpPr>
        <p:spPr>
          <a:xfrm>
            <a:off x="457200" y="1481138"/>
            <a:ext cx="4038600" cy="4525962"/>
          </a:xfrm>
        </p:spPr>
        <p:txBody>
          <a:bodyPr/>
          <a:lstStyle/>
          <a:p>
            <a:pPr eaLnBrk="1" hangingPunct="1"/>
            <a:endParaRPr lang="en-US" smtClean="0"/>
          </a:p>
        </p:txBody>
      </p:sp>
      <p:sp>
        <p:nvSpPr>
          <p:cNvPr id="107524" name="Rectangle 10"/>
          <p:cNvSpPr>
            <a:spLocks noGrp="1" noChangeArrowheads="1"/>
          </p:cNvSpPr>
          <p:nvPr>
            <p:ph sz="quarter" idx="2"/>
          </p:nvPr>
        </p:nvSpPr>
        <p:spPr>
          <a:xfrm>
            <a:off x="4648200" y="1481138"/>
            <a:ext cx="4038600" cy="4525962"/>
          </a:xfrm>
        </p:spPr>
        <p:txBody>
          <a:bodyPr/>
          <a:lstStyle/>
          <a:p>
            <a:pPr eaLnBrk="1" hangingPunct="1"/>
            <a:endParaRPr lang="en-US" smtClean="0"/>
          </a:p>
        </p:txBody>
      </p:sp>
      <p:pic>
        <p:nvPicPr>
          <p:cNvPr id="107525" name="Picture 7" descr="Riis, Italian Ragpicker">
            <a:hlinkClick r:id="rId2"/>
          </p:cNvPr>
          <p:cNvPicPr>
            <a:picLocks noChangeAspect="1" noChangeArrowheads="1"/>
          </p:cNvPicPr>
          <p:nvPr/>
        </p:nvPicPr>
        <p:blipFill>
          <a:blip r:embed="rId3" cstate="print"/>
          <a:srcRect/>
          <a:stretch>
            <a:fillRect/>
          </a:stretch>
        </p:blipFill>
        <p:spPr bwMode="auto">
          <a:xfrm>
            <a:off x="457200" y="1600200"/>
            <a:ext cx="4038600" cy="3305175"/>
          </a:xfrm>
          <a:prstGeom prst="rect">
            <a:avLst/>
          </a:prstGeom>
          <a:noFill/>
          <a:ln w="9525">
            <a:noFill/>
            <a:miter lim="800000"/>
            <a:headEnd/>
            <a:tailEnd/>
          </a:ln>
        </p:spPr>
      </p:pic>
      <p:pic>
        <p:nvPicPr>
          <p:cNvPr id="107526" name="Picture 12" descr="Black and Tan Dive">
            <a:hlinkClick r:id="rId4"/>
          </p:cNvPr>
          <p:cNvPicPr>
            <a:picLocks noChangeAspect="1" noChangeArrowheads="1"/>
          </p:cNvPicPr>
          <p:nvPr/>
        </p:nvPicPr>
        <p:blipFill>
          <a:blip r:embed="rId5" cstate="print"/>
          <a:srcRect/>
          <a:stretch>
            <a:fillRect/>
          </a:stretch>
        </p:blipFill>
        <p:spPr bwMode="auto">
          <a:xfrm>
            <a:off x="4648200" y="1600200"/>
            <a:ext cx="4038600" cy="329565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title"/>
          </p:nvPr>
        </p:nvSpPr>
        <p:spPr/>
        <p:txBody>
          <a:bodyPr/>
          <a:lstStyle/>
          <a:p>
            <a:pPr eaLnBrk="1" hangingPunct="1"/>
            <a:r>
              <a:rPr lang="en-US" smtClean="0"/>
              <a:t>Farm vs. City </a:t>
            </a:r>
          </a:p>
        </p:txBody>
      </p:sp>
      <p:sp>
        <p:nvSpPr>
          <p:cNvPr id="108547" name="Rectangle 5"/>
          <p:cNvSpPr>
            <a:spLocks noGrp="1" noChangeArrowheads="1"/>
          </p:cNvSpPr>
          <p:nvPr>
            <p:ph sz="quarter" idx="1"/>
          </p:nvPr>
        </p:nvSpPr>
        <p:spPr>
          <a:xfrm>
            <a:off x="457200" y="1481138"/>
            <a:ext cx="4038600" cy="4525962"/>
          </a:xfrm>
        </p:spPr>
        <p:txBody>
          <a:bodyPr>
            <a:normAutofit lnSpcReduction="10000"/>
          </a:bodyPr>
          <a:lstStyle/>
          <a:p>
            <a:pPr eaLnBrk="1" hangingPunct="1"/>
            <a:r>
              <a:rPr lang="en-US" smtClean="0"/>
              <a:t>Open spaces </a:t>
            </a:r>
          </a:p>
          <a:p>
            <a:pPr eaLnBrk="1" hangingPunct="1"/>
            <a:endParaRPr lang="en-US" smtClean="0"/>
          </a:p>
          <a:p>
            <a:pPr eaLnBrk="1" hangingPunct="1"/>
            <a:r>
              <a:rPr lang="en-US" smtClean="0"/>
              <a:t>Slack times for seasons</a:t>
            </a:r>
          </a:p>
          <a:p>
            <a:pPr eaLnBrk="1" hangingPunct="1"/>
            <a:endParaRPr lang="en-US" smtClean="0"/>
          </a:p>
          <a:p>
            <a:pPr eaLnBrk="1" hangingPunct="1"/>
            <a:r>
              <a:rPr lang="en-US" smtClean="0"/>
              <a:t>Hard to make a living </a:t>
            </a:r>
          </a:p>
          <a:p>
            <a:pPr eaLnBrk="1" hangingPunct="1"/>
            <a:endParaRPr lang="en-US" smtClean="0"/>
          </a:p>
          <a:p>
            <a:pPr eaLnBrk="1" hangingPunct="1"/>
            <a:r>
              <a:rPr lang="en-US" smtClean="0"/>
              <a:t>Live on credit </a:t>
            </a:r>
          </a:p>
        </p:txBody>
      </p:sp>
      <p:sp>
        <p:nvSpPr>
          <p:cNvPr id="108548" name="Rectangle 6"/>
          <p:cNvSpPr>
            <a:spLocks noGrp="1" noChangeArrowheads="1"/>
          </p:cNvSpPr>
          <p:nvPr>
            <p:ph sz="quarter" idx="2"/>
          </p:nvPr>
        </p:nvSpPr>
        <p:spPr>
          <a:xfrm>
            <a:off x="4648200" y="1481138"/>
            <a:ext cx="4038600" cy="4525962"/>
          </a:xfrm>
        </p:spPr>
        <p:txBody>
          <a:bodyPr>
            <a:normAutofit lnSpcReduction="10000"/>
          </a:bodyPr>
          <a:lstStyle/>
          <a:p>
            <a:pPr eaLnBrk="1" hangingPunct="1"/>
            <a:r>
              <a:rPr lang="en-US" smtClean="0"/>
              <a:t>Confined apartments </a:t>
            </a:r>
          </a:p>
          <a:p>
            <a:pPr eaLnBrk="1" hangingPunct="1"/>
            <a:endParaRPr lang="en-US" smtClean="0"/>
          </a:p>
          <a:p>
            <a:pPr eaLnBrk="1" hangingPunct="1"/>
            <a:r>
              <a:rPr lang="en-US" smtClean="0"/>
              <a:t>Rigid work schedules</a:t>
            </a:r>
          </a:p>
          <a:p>
            <a:pPr eaLnBrk="1" hangingPunct="1"/>
            <a:endParaRPr lang="en-US" smtClean="0"/>
          </a:p>
          <a:p>
            <a:pPr eaLnBrk="1" hangingPunct="1"/>
            <a:r>
              <a:rPr lang="en-US" smtClean="0"/>
              <a:t>Opportunities out the ear</a:t>
            </a:r>
          </a:p>
          <a:p>
            <a:pPr eaLnBrk="1" hangingPunct="1"/>
            <a:endParaRPr lang="en-US" smtClean="0"/>
          </a:p>
          <a:p>
            <a:pPr eaLnBrk="1" hangingPunct="1"/>
            <a:r>
              <a:rPr lang="en-US" smtClean="0"/>
              <a:t>Work pays in cash</a:t>
            </a:r>
          </a:p>
          <a:p>
            <a:pPr eaLnBrk="1" hangingPunct="1"/>
            <a:endParaRPr lang="en-US" smtClean="0"/>
          </a:p>
          <a:p>
            <a:pPr eaLnBrk="1" hangingPunct="1">
              <a:buFontTx/>
              <a:buNone/>
            </a:pPr>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r>
              <a:rPr lang="en-US"/>
              <a:t>Evaluate multiple sources of information presented in diverse formats and media as in the political cartoons of Thomas Nast and others during the Gilded Age.</a:t>
            </a:r>
          </a:p>
        </p:txBody>
      </p:sp>
      <p:sp>
        <p:nvSpPr>
          <p:cNvPr id="46082" name="Rectangle 2"/>
          <p:cNvSpPr>
            <a:spLocks noGrp="1" noChangeArrowheads="1"/>
          </p:cNvSpPr>
          <p:nvPr>
            <p:ph type="title"/>
          </p:nvPr>
        </p:nvSpPr>
        <p:spPr/>
        <p:txBody>
          <a:bodyPr/>
          <a:lstStyle/>
          <a:p>
            <a:r>
              <a:rPr lang="en-US"/>
              <a:t>US.8</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pic>
        <p:nvPicPr>
          <p:cNvPr id="47107" name="Picture 4" descr="sherman act"/>
          <p:cNvPicPr>
            <a:picLocks noChangeAspect="1" noChangeArrowheads="1"/>
          </p:cNvPicPr>
          <p:nvPr/>
        </p:nvPicPr>
        <p:blipFill>
          <a:blip r:embed="rId2" cstate="print"/>
          <a:srcRect/>
          <a:stretch>
            <a:fillRect/>
          </a:stretch>
        </p:blipFill>
        <p:spPr bwMode="auto">
          <a:xfrm>
            <a:off x="20638" y="228600"/>
            <a:ext cx="9123362" cy="6400800"/>
          </a:xfrm>
          <a:prstGeom prst="rect">
            <a:avLst/>
          </a:prstGeom>
          <a:noFill/>
          <a:ln w="38100">
            <a:solidFill>
              <a:srgbClr val="000000"/>
            </a:solidFill>
            <a:miter lim="800000"/>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a:p>
        </p:txBody>
      </p:sp>
      <p:pic>
        <p:nvPicPr>
          <p:cNvPr id="48131" name="Picture 2" descr="http://angam.ang.univie.ac.at/class/vo/vo02/StandardOil.jpg"/>
          <p:cNvPicPr>
            <a:picLocks noChangeAspect="1" noChangeArrowheads="1"/>
          </p:cNvPicPr>
          <p:nvPr/>
        </p:nvPicPr>
        <p:blipFill>
          <a:blip r:embed="rId2" cstate="print"/>
          <a:srcRect/>
          <a:stretch>
            <a:fillRect/>
          </a:stretch>
        </p:blipFill>
        <p:spPr bwMode="auto">
          <a:xfrm>
            <a:off x="228600" y="762000"/>
            <a:ext cx="8631238" cy="5562600"/>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pic>
        <p:nvPicPr>
          <p:cNvPr id="49155" name="Picture 2" descr="http://regentsprep.org/regents/ushisgov/graphics/3b_6.gif"/>
          <p:cNvPicPr>
            <a:picLocks noChangeAspect="1" noChangeArrowheads="1"/>
          </p:cNvPicPr>
          <p:nvPr/>
        </p:nvPicPr>
        <p:blipFill>
          <a:blip r:embed="rId2" cstate="print"/>
          <a:srcRect/>
          <a:stretch>
            <a:fillRect/>
          </a:stretch>
        </p:blipFill>
        <p:spPr bwMode="auto">
          <a:xfrm>
            <a:off x="0" y="228600"/>
            <a:ext cx="8991600" cy="6400800"/>
          </a:xfrm>
          <a:prstGeom prst="rect">
            <a:avLst/>
          </a:prstGeom>
          <a:noFill/>
          <a:ln w="9525">
            <a:noFill/>
            <a:miter lim="800000"/>
            <a:headEnd/>
            <a:tailEnd/>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p:txBody>
          <a:bodyPr/>
          <a:lstStyle/>
          <a:p>
            <a:r>
              <a:rPr lang="en-US" sz="2700" dirty="0"/>
              <a:t>Describe the difference between “old” and “new” immigrants and analyze the assimilation process and consequences for the “new” immigrants and their impact on American society, including ethnic clusters, competition for jobs, rise of nativism, the work of Jane Adams, the documentation of living conditions by Jacob Riis, Chinese Exclusion Acts, and the Gentlemen’s Agreement.</a:t>
            </a:r>
          </a:p>
        </p:txBody>
      </p:sp>
      <p:sp>
        <p:nvSpPr>
          <p:cNvPr id="50178" name="Rectangle 2"/>
          <p:cNvSpPr>
            <a:spLocks noGrp="1" noChangeArrowheads="1"/>
          </p:cNvSpPr>
          <p:nvPr>
            <p:ph type="title"/>
          </p:nvPr>
        </p:nvSpPr>
        <p:spPr/>
        <p:txBody>
          <a:bodyPr/>
          <a:lstStyle/>
          <a:p>
            <a:r>
              <a:rPr lang="en-US"/>
              <a:t>US.9</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Immigrants</a:t>
            </a:r>
            <a:endParaRPr lang="en-US" dirty="0"/>
          </a:p>
        </p:txBody>
      </p:sp>
      <p:sp>
        <p:nvSpPr>
          <p:cNvPr id="137219" name="Content Placeholder 5"/>
          <p:cNvSpPr>
            <a:spLocks noGrp="1"/>
          </p:cNvSpPr>
          <p:nvPr>
            <p:ph idx="1"/>
          </p:nvPr>
        </p:nvSpPr>
        <p:spPr/>
        <p:txBody>
          <a:bodyPr/>
          <a:lstStyle/>
          <a:p>
            <a:r>
              <a:rPr lang="en-US" b="1" smtClean="0"/>
              <a:t>Why? </a:t>
            </a:r>
            <a:endParaRPr lang="en-US" smtClean="0"/>
          </a:p>
          <a:p>
            <a:pPr lvl="1"/>
            <a:r>
              <a:rPr lang="en-US" smtClean="0"/>
              <a:t>Obvious dreams of wealth (land)</a:t>
            </a:r>
          </a:p>
          <a:p>
            <a:pPr lvl="1"/>
            <a:r>
              <a:rPr lang="en-US" smtClean="0"/>
              <a:t>Education</a:t>
            </a:r>
          </a:p>
          <a:p>
            <a:pPr lvl="1"/>
            <a:r>
              <a:rPr lang="en-US" smtClean="0"/>
              <a:t>No long period of military service</a:t>
            </a:r>
          </a:p>
          <a:p>
            <a:pPr lvl="1"/>
            <a:r>
              <a:rPr lang="en-US" smtClean="0"/>
              <a:t>Participate in government</a:t>
            </a:r>
          </a:p>
          <a:p>
            <a:pPr lvl="1"/>
            <a:r>
              <a:rPr lang="en-US" smtClean="0"/>
              <a:t>Escape political persecution</a:t>
            </a:r>
          </a:p>
          <a:p>
            <a:endParaRPr lang="en-US" smtClean="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Voyage:</a:t>
            </a:r>
            <a:endParaRPr lang="en-US" dirty="0"/>
          </a:p>
        </p:txBody>
      </p:sp>
      <p:sp>
        <p:nvSpPr>
          <p:cNvPr id="138243" name="Content Placeholder 2"/>
          <p:cNvSpPr>
            <a:spLocks noGrp="1"/>
          </p:cNvSpPr>
          <p:nvPr>
            <p:ph idx="1"/>
          </p:nvPr>
        </p:nvSpPr>
        <p:spPr/>
        <p:txBody>
          <a:bodyPr/>
          <a:lstStyle/>
          <a:p>
            <a:pPr lvl="1"/>
            <a:r>
              <a:rPr lang="en-US" smtClean="0"/>
              <a:t>Most immigrants traveled </a:t>
            </a:r>
            <a:r>
              <a:rPr lang="en-US" b="1" smtClean="0"/>
              <a:t>steerage: </a:t>
            </a:r>
            <a:r>
              <a:rPr lang="en-US" smtClean="0"/>
              <a:t>a large open area beneath the ship’s deck</a:t>
            </a:r>
          </a:p>
          <a:p>
            <a:pPr lvl="2"/>
            <a:r>
              <a:rPr lang="en-US" sz="2400" smtClean="0"/>
              <a:t>No privacy</a:t>
            </a:r>
          </a:p>
          <a:p>
            <a:pPr lvl="2"/>
            <a:r>
              <a:rPr lang="en-US" sz="2400" smtClean="0"/>
              <a:t>Poor accommodations</a:t>
            </a:r>
          </a:p>
          <a:p>
            <a:pPr lvl="2"/>
            <a:r>
              <a:rPr lang="en-US" sz="2400" smtClean="0"/>
              <a:t>But tickets were cheap</a:t>
            </a:r>
          </a:p>
          <a:p>
            <a:pPr lvl="1"/>
            <a:r>
              <a:rPr lang="en-US" smtClean="0"/>
              <a:t>One third traveled were: </a:t>
            </a:r>
            <a:r>
              <a:rPr lang="en-US" b="1" smtClean="0"/>
              <a:t>Birds of Passage:</a:t>
            </a:r>
            <a:r>
              <a:rPr lang="en-US" smtClean="0"/>
              <a:t> young unmarried men that would return to homeland in short time, caused some information to be inaccurate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fontAlgn="auto" hangingPunct="1">
              <a:spcAft>
                <a:spcPts val="0"/>
              </a:spcAft>
              <a:defRPr/>
            </a:pPr>
            <a:r>
              <a:rPr lang="en-US" smtClean="0"/>
              <a:t>The Three Legged Stool</a:t>
            </a:r>
          </a:p>
        </p:txBody>
      </p:sp>
      <p:sp>
        <p:nvSpPr>
          <p:cNvPr id="112643" name="Content Placeholder 2"/>
          <p:cNvSpPr>
            <a:spLocks noGrp="1"/>
          </p:cNvSpPr>
          <p:nvPr>
            <p:ph idx="1"/>
          </p:nvPr>
        </p:nvSpPr>
        <p:spPr/>
        <p:txBody>
          <a:bodyPr/>
          <a:lstStyle/>
          <a:p>
            <a:pPr eaLnBrk="1" hangingPunct="1"/>
            <a:r>
              <a:rPr lang="en-US" smtClean="0"/>
              <a:t>Natural Resources: coal, iron ore, timber- basic elements needed for a finished good </a:t>
            </a:r>
          </a:p>
          <a:p>
            <a:pPr eaLnBrk="1" hangingPunct="1"/>
            <a:r>
              <a:rPr lang="en-US" smtClean="0"/>
              <a:t>Labor: people to a) harvest the natural resources and b) process them into finished goods</a:t>
            </a:r>
          </a:p>
          <a:p>
            <a:pPr eaLnBrk="1" hangingPunct="1"/>
            <a:r>
              <a:rPr lang="en-US" smtClean="0"/>
              <a:t>Capitol Investment: money to buy natural resources and process them into finished good</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Voyage:</a:t>
            </a:r>
            <a:endParaRPr lang="en-US" dirty="0"/>
          </a:p>
        </p:txBody>
      </p:sp>
      <p:sp>
        <p:nvSpPr>
          <p:cNvPr id="139267" name="Content Placeholder 2"/>
          <p:cNvSpPr>
            <a:spLocks noGrp="1"/>
          </p:cNvSpPr>
          <p:nvPr>
            <p:ph idx="1"/>
          </p:nvPr>
        </p:nvSpPr>
        <p:spPr/>
        <p:txBody>
          <a:bodyPr/>
          <a:lstStyle/>
          <a:p>
            <a:pPr lvl="1"/>
            <a:r>
              <a:rPr lang="en-US" b="1" smtClean="0"/>
              <a:t>1865-1890 most immigrants came from: northwestern &amp; Central European countries </a:t>
            </a:r>
            <a:r>
              <a:rPr lang="en-US" smtClean="0"/>
              <a:t>(Ireland, Great Britain, and Germany)</a:t>
            </a:r>
          </a:p>
          <a:p>
            <a:pPr lvl="1"/>
            <a:r>
              <a:rPr lang="en-US" b="1" smtClean="0"/>
              <a:t>1890’s patterns change:  Southern and Eastern Europe</a:t>
            </a:r>
            <a:endParaRPr lang="en-US" smtClean="0"/>
          </a:p>
          <a:p>
            <a:pPr lvl="2"/>
            <a:r>
              <a:rPr lang="en-US" sz="2400" smtClean="0"/>
              <a:t>70% of immigrants came through New York City “Golden Door”</a:t>
            </a:r>
          </a:p>
          <a:p>
            <a:pPr lvl="3"/>
            <a:r>
              <a:rPr lang="en-US" smtClean="0"/>
              <a:t>2% went South (too few jobs)</a:t>
            </a:r>
          </a:p>
          <a:p>
            <a:endParaRPr lang="en-US"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Voyage:</a:t>
            </a:r>
            <a:endParaRPr lang="en-US" dirty="0"/>
          </a:p>
        </p:txBody>
      </p:sp>
      <p:sp>
        <p:nvSpPr>
          <p:cNvPr id="140291" name="Content Placeholder 2"/>
          <p:cNvSpPr>
            <a:spLocks noGrp="1"/>
          </p:cNvSpPr>
          <p:nvPr>
            <p:ph idx="1"/>
          </p:nvPr>
        </p:nvSpPr>
        <p:spPr/>
        <p:txBody>
          <a:bodyPr/>
          <a:lstStyle/>
          <a:p>
            <a:pPr lvl="2"/>
            <a:r>
              <a:rPr lang="en-US" sz="2400" smtClean="0"/>
              <a:t>1892 huge reception area set up on Ellis Island in NY harbor (near Statue of Liberty)</a:t>
            </a:r>
          </a:p>
          <a:p>
            <a:pPr lvl="2"/>
            <a:r>
              <a:rPr lang="en-US" sz="2400" smtClean="0"/>
              <a:t>1892 physical exam: sick or diseased would generally be deported</a:t>
            </a:r>
          </a:p>
          <a:p>
            <a:pPr lvl="2"/>
            <a:r>
              <a:rPr lang="en-US" sz="2400" smtClean="0"/>
              <a:t>Immigrants generally settle in ghettoes: </a:t>
            </a:r>
            <a:r>
              <a:rPr lang="en-US" sz="2400" b="1" smtClean="0"/>
              <a:t>Chinatown, Little Italy, etc…)</a:t>
            </a:r>
            <a:endParaRPr lang="en-US" sz="2400" smtClean="0"/>
          </a:p>
          <a:p>
            <a:pPr lvl="2"/>
            <a:r>
              <a:rPr lang="en-US" sz="2400" smtClean="0"/>
              <a:t>Immigrants would become part of political machines to gain jobs and housing</a:t>
            </a:r>
          </a:p>
          <a:p>
            <a:pPr lvl="2"/>
            <a:r>
              <a:rPr lang="en-US" sz="2400" smtClean="0"/>
              <a:t>Worked for less pay than native born</a:t>
            </a:r>
          </a:p>
          <a:p>
            <a:endParaRPr lang="en-US" smtClean="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Ethnic Clustering</a:t>
            </a:r>
          </a:p>
        </p:txBody>
      </p:sp>
      <p:pic>
        <p:nvPicPr>
          <p:cNvPr id="53252" name="Picture 4" descr="http://thinkvisual.files.wordpress.com/2012/11/chinatown-2.jpg"/>
          <p:cNvPicPr>
            <a:picLocks noChangeAspect="1" noChangeArrowheads="1"/>
          </p:cNvPicPr>
          <p:nvPr/>
        </p:nvPicPr>
        <p:blipFill>
          <a:blip r:embed="rId2" cstate="print"/>
          <a:srcRect/>
          <a:stretch>
            <a:fillRect/>
          </a:stretch>
        </p:blipFill>
        <p:spPr bwMode="auto">
          <a:xfrm>
            <a:off x="800100" y="1793875"/>
            <a:ext cx="7543800" cy="5064125"/>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b="1" smtClean="0"/>
              <a:t>Immigration:</a:t>
            </a:r>
            <a:endParaRPr lang="en-US" smtClean="0"/>
          </a:p>
        </p:txBody>
      </p:sp>
      <p:sp>
        <p:nvSpPr>
          <p:cNvPr id="92163" name="Content Placeholder 2"/>
          <p:cNvSpPr>
            <a:spLocks noGrp="1"/>
          </p:cNvSpPr>
          <p:nvPr>
            <p:ph sz="quarter" idx="1"/>
          </p:nvPr>
        </p:nvSpPr>
        <p:spPr/>
        <p:txBody>
          <a:bodyPr/>
          <a:lstStyle/>
          <a:p>
            <a:pPr eaLnBrk="1" hangingPunct="1"/>
            <a:endParaRPr lang="en-US" sz="2800" smtClean="0"/>
          </a:p>
          <a:p>
            <a:pPr eaLnBrk="1" hangingPunct="1"/>
            <a:r>
              <a:rPr lang="en-US" sz="2800" b="1" smtClean="0"/>
              <a:t>Old immigrants:</a:t>
            </a:r>
            <a:r>
              <a:rPr lang="en-US" sz="2800" smtClean="0"/>
              <a:t> mostly protestants from northern &amp; western Europe before 1870</a:t>
            </a:r>
          </a:p>
          <a:p>
            <a:pPr lvl="1" eaLnBrk="1" hangingPunct="1"/>
            <a:r>
              <a:rPr lang="en-US" smtClean="0"/>
              <a:t>Some German/Irish Catholics in 1840’s-50’s</a:t>
            </a:r>
          </a:p>
          <a:p>
            <a:pPr eaLnBrk="1" hangingPunct="1"/>
            <a:r>
              <a:rPr lang="en-US" sz="2800" b="1" smtClean="0"/>
              <a:t>New Immigrants:</a:t>
            </a:r>
            <a:r>
              <a:rPr lang="en-US" sz="2800" smtClean="0"/>
              <a:t> starting 1870’s mostly from Southern &amp; Eastern Europe/ many Catholic &amp; Jewish. Most did not speak English (Italy, Poland, Hungary, &amp; Russia)</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a:ln/>
        </p:spPr>
        <p:txBody>
          <a:bodyPr/>
          <a:lstStyle/>
          <a:p>
            <a:r>
              <a:rPr lang="en-US"/>
              <a:t>Immigration &amp; The Gilded Age</a:t>
            </a:r>
          </a:p>
        </p:txBody>
      </p:sp>
      <p:sp>
        <p:nvSpPr>
          <p:cNvPr id="51204"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Old Immigrants</a:t>
            </a:r>
          </a:p>
          <a:p>
            <a:pPr marL="742950" lvl="1" indent="-285750" eaLnBrk="1" hangingPunct="1">
              <a:spcBef>
                <a:spcPct val="20000"/>
              </a:spcBef>
              <a:buClr>
                <a:schemeClr val="accent1"/>
              </a:buClr>
              <a:buSzPct val="65000"/>
              <a:buFont typeface="Wingdings" pitchFamily="2" charset="2"/>
              <a:buChar char="n"/>
            </a:pPr>
            <a:r>
              <a:rPr lang="en-US" sz="2400"/>
              <a:t>North &amp; Western Europe</a:t>
            </a:r>
          </a:p>
          <a:p>
            <a:pPr marL="742950" lvl="1" indent="-285750" eaLnBrk="1" hangingPunct="1">
              <a:spcBef>
                <a:spcPct val="20000"/>
              </a:spcBef>
              <a:buClr>
                <a:schemeClr val="accent1"/>
              </a:buClr>
              <a:buSzPct val="65000"/>
              <a:buFont typeface="Wingdings" pitchFamily="2" charset="2"/>
              <a:buChar char="n"/>
            </a:pPr>
            <a:r>
              <a:rPr lang="en-US" sz="2400"/>
              <a:t>Well Educated</a:t>
            </a:r>
          </a:p>
          <a:p>
            <a:pPr marL="742950" lvl="1" indent="-285750" eaLnBrk="1" hangingPunct="1">
              <a:spcBef>
                <a:spcPct val="20000"/>
              </a:spcBef>
              <a:buClr>
                <a:schemeClr val="accent1"/>
              </a:buClr>
              <a:buSzPct val="65000"/>
              <a:buFont typeface="Wingdings" pitchFamily="2" charset="2"/>
              <a:buChar char="n"/>
            </a:pPr>
            <a:r>
              <a:rPr lang="en-US" sz="2400"/>
              <a:t>Protestant</a:t>
            </a:r>
          </a:p>
          <a:p>
            <a:pPr marL="742950" lvl="1" indent="-285750" eaLnBrk="1" hangingPunct="1">
              <a:spcBef>
                <a:spcPct val="20000"/>
              </a:spcBef>
              <a:buClr>
                <a:schemeClr val="accent1"/>
              </a:buClr>
              <a:buSzPct val="65000"/>
              <a:buFont typeface="Wingdings" pitchFamily="2" charset="2"/>
              <a:buChar char="n"/>
            </a:pPr>
            <a:r>
              <a:rPr lang="en-US" sz="2400"/>
              <a:t>Generally Wealthier</a:t>
            </a:r>
          </a:p>
          <a:p>
            <a:pPr marL="742950" lvl="1" indent="-285750" eaLnBrk="1" hangingPunct="1">
              <a:spcBef>
                <a:spcPct val="20000"/>
              </a:spcBef>
              <a:buClr>
                <a:schemeClr val="accent1"/>
              </a:buClr>
              <a:buSzPct val="65000"/>
              <a:buFont typeface="Wingdings" pitchFamily="2" charset="2"/>
              <a:buChar char="n"/>
            </a:pPr>
            <a:r>
              <a:rPr lang="en-US" sz="2400"/>
              <a:t>Farmers, merchants</a:t>
            </a:r>
          </a:p>
          <a:p>
            <a:pPr marL="742950" lvl="1" indent="-285750" eaLnBrk="1" hangingPunct="1">
              <a:spcBef>
                <a:spcPct val="20000"/>
              </a:spcBef>
              <a:buClr>
                <a:schemeClr val="accent1"/>
              </a:buClr>
              <a:buSzPct val="65000"/>
              <a:buFont typeface="Wingdings" pitchFamily="2" charset="2"/>
              <a:buChar char="n"/>
            </a:pPr>
            <a:r>
              <a:rPr lang="en-US" sz="2400"/>
              <a:t>Spread out across nation</a:t>
            </a:r>
          </a:p>
        </p:txBody>
      </p:sp>
      <p:sp>
        <p:nvSpPr>
          <p:cNvPr id="51205"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New Immigrants</a:t>
            </a:r>
          </a:p>
          <a:p>
            <a:pPr marL="742950" lvl="1" indent="-285750" eaLnBrk="1" hangingPunct="1">
              <a:spcBef>
                <a:spcPct val="20000"/>
              </a:spcBef>
              <a:buClr>
                <a:schemeClr val="accent1"/>
              </a:buClr>
              <a:buSzPct val="65000"/>
              <a:buFont typeface="Wingdings" pitchFamily="2" charset="2"/>
              <a:buChar char="n"/>
            </a:pPr>
            <a:r>
              <a:rPr lang="en-US" sz="2400"/>
              <a:t>South &amp; Eastern Europe</a:t>
            </a:r>
          </a:p>
          <a:p>
            <a:pPr marL="742950" lvl="1" indent="-285750" eaLnBrk="1" hangingPunct="1">
              <a:spcBef>
                <a:spcPct val="20000"/>
              </a:spcBef>
              <a:buClr>
                <a:schemeClr val="accent1"/>
              </a:buClr>
              <a:buSzPct val="65000"/>
              <a:buFont typeface="Wingdings" pitchFamily="2" charset="2"/>
              <a:buChar char="n"/>
            </a:pPr>
            <a:r>
              <a:rPr lang="en-US" sz="2400"/>
              <a:t>Little Education</a:t>
            </a:r>
          </a:p>
          <a:p>
            <a:pPr marL="742950" lvl="1" indent="-285750" eaLnBrk="1" hangingPunct="1">
              <a:spcBef>
                <a:spcPct val="20000"/>
              </a:spcBef>
              <a:buClr>
                <a:schemeClr val="accent1"/>
              </a:buClr>
              <a:buSzPct val="65000"/>
              <a:buFont typeface="Wingdings" pitchFamily="2" charset="2"/>
              <a:buChar char="n"/>
            </a:pPr>
            <a:r>
              <a:rPr lang="en-US" sz="2400"/>
              <a:t>Catholic, Orthodox, other religions</a:t>
            </a:r>
          </a:p>
          <a:p>
            <a:pPr marL="742950" lvl="1" indent="-285750" eaLnBrk="1" hangingPunct="1">
              <a:spcBef>
                <a:spcPct val="20000"/>
              </a:spcBef>
              <a:buClr>
                <a:schemeClr val="accent1"/>
              </a:buClr>
              <a:buSzPct val="65000"/>
              <a:buFont typeface="Wingdings" pitchFamily="2" charset="2"/>
              <a:buChar char="n"/>
            </a:pPr>
            <a:r>
              <a:rPr lang="en-US" sz="2400"/>
              <a:t>Poor </a:t>
            </a:r>
          </a:p>
          <a:p>
            <a:pPr marL="742950" lvl="1" indent="-285750" eaLnBrk="1" hangingPunct="1">
              <a:spcBef>
                <a:spcPct val="20000"/>
              </a:spcBef>
              <a:buClr>
                <a:schemeClr val="accent1"/>
              </a:buClr>
              <a:buSzPct val="65000"/>
              <a:buFont typeface="Wingdings" pitchFamily="2" charset="2"/>
              <a:buChar char="n"/>
            </a:pPr>
            <a:r>
              <a:rPr lang="en-US" sz="2400"/>
              <a:t>Factory Workers</a:t>
            </a:r>
          </a:p>
          <a:p>
            <a:pPr marL="742950" lvl="1" indent="-285750" eaLnBrk="1" hangingPunct="1">
              <a:spcBef>
                <a:spcPct val="20000"/>
              </a:spcBef>
              <a:buClr>
                <a:schemeClr val="accent1"/>
              </a:buClr>
              <a:buSzPct val="65000"/>
              <a:buFont typeface="Wingdings" pitchFamily="2" charset="2"/>
              <a:buChar char="n"/>
            </a:pPr>
            <a:r>
              <a:rPr lang="en-US" sz="2400"/>
              <a:t>Stayed mainly in Eastern Cities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7" descr="See full size image">
            <a:hlinkClick r:id="rId2"/>
          </p:cNvPr>
          <p:cNvPicPr>
            <a:picLocks noChangeAspect="1" noChangeArrowheads="1"/>
          </p:cNvPicPr>
          <p:nvPr/>
        </p:nvPicPr>
        <p:blipFill>
          <a:blip r:embed="rId3" cstate="print"/>
          <a:srcRect/>
          <a:stretch>
            <a:fillRect/>
          </a:stretch>
        </p:blipFill>
        <p:spPr bwMode="auto">
          <a:xfrm>
            <a:off x="8153400" y="228600"/>
            <a:ext cx="990600" cy="1295400"/>
          </a:xfrm>
          <a:prstGeom prst="rect">
            <a:avLst/>
          </a:prstGeom>
          <a:noFill/>
          <a:ln w="9525">
            <a:noFill/>
            <a:miter lim="800000"/>
            <a:headEnd/>
            <a:tailEnd/>
          </a:ln>
        </p:spPr>
      </p:pic>
      <p:pic>
        <p:nvPicPr>
          <p:cNvPr id="10244" name="Picture 5" descr="See full size image">
            <a:hlinkClick r:id="rId4"/>
          </p:cNvPr>
          <p:cNvPicPr>
            <a:picLocks noChangeAspect="1" noChangeArrowheads="1"/>
          </p:cNvPicPr>
          <p:nvPr/>
        </p:nvPicPr>
        <p:blipFill>
          <a:blip r:embed="rId5" cstate="print"/>
          <a:srcRect/>
          <a:stretch>
            <a:fillRect/>
          </a:stretch>
        </p:blipFill>
        <p:spPr bwMode="auto">
          <a:xfrm>
            <a:off x="0" y="0"/>
            <a:ext cx="1438275" cy="1447800"/>
          </a:xfrm>
          <a:prstGeom prst="rect">
            <a:avLst/>
          </a:prstGeom>
          <a:noFill/>
          <a:ln w="9525">
            <a:noFill/>
            <a:miter lim="800000"/>
            <a:headEnd/>
            <a:tailEnd/>
          </a:ln>
        </p:spPr>
      </p:pic>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1">
                    <a:satMod val="150000"/>
                  </a:schemeClr>
                </a:solidFill>
              </a:rPr>
              <a:t>   Push Factors / Pull Factors</a:t>
            </a:r>
            <a:endParaRPr lang="en-US" dirty="0">
              <a:solidFill>
                <a:schemeClr val="accent1">
                  <a:satMod val="150000"/>
                </a:schemeClr>
              </a:solidFill>
            </a:endParaRPr>
          </a:p>
        </p:txBody>
      </p:sp>
      <p:sp>
        <p:nvSpPr>
          <p:cNvPr id="10243" name="Content Placeholder 2"/>
          <p:cNvSpPr>
            <a:spLocks noGrp="1"/>
          </p:cNvSpPr>
          <p:nvPr>
            <p:ph idx="1"/>
          </p:nvPr>
        </p:nvSpPr>
        <p:spPr>
          <a:xfrm>
            <a:off x="0" y="1774825"/>
            <a:ext cx="9144000" cy="4625975"/>
          </a:xfrm>
        </p:spPr>
        <p:txBody>
          <a:bodyPr>
            <a:normAutofit lnSpcReduction="10000"/>
          </a:bodyPr>
          <a:lstStyle/>
          <a:p>
            <a:pPr eaLnBrk="1" hangingPunct="1"/>
            <a:r>
              <a:rPr lang="en-US" sz="2000" b="1" smtClean="0"/>
              <a:t>Push Factors – Events which took place in the native countries of immigrants which led them to immigrate to the United States; these include poor economy, warfare, and religious persecution. </a:t>
            </a:r>
          </a:p>
          <a:p>
            <a:pPr eaLnBrk="1" hangingPunct="1"/>
            <a:r>
              <a:rPr lang="en-US" sz="1600" smtClean="0"/>
              <a:t>In Mexico, Poland, and China, land reform and low prices forced many farmers off their land. Beginning in the 1840s, China and eastern Europe experienced repeated wars and political revolutions. One of the largest groups t settle in America were Russian and eastern European Jews fleeing religious persecution. </a:t>
            </a:r>
          </a:p>
          <a:p>
            <a:pPr eaLnBrk="1" hangingPunct="1"/>
            <a:r>
              <a:rPr lang="en-US" sz="2000" b="1" smtClean="0"/>
              <a:t>Pull Factors – Perceived opportunities in the United States that led people in other countries to immigrate to the United States; these include cheap land in the American west and industrial jobs in American cities, political stability, and freedom of religion. </a:t>
            </a:r>
          </a:p>
          <a:p>
            <a:pPr eaLnBrk="1" hangingPunct="1"/>
            <a:r>
              <a:rPr lang="en-US" sz="1600" smtClean="0"/>
              <a:t>The United States offered special attractions, including plentiful land and employment. The 1862 Homestead Act and aid from railroad companies made western farmland inexpensive. The railroads even offered reduced fares to get there because they needed customers in the west for their own business to succeed. Until 1885, immigrants were recruited from their homelands to build railroads, dig mines, work in oil fields, harvest produce, or toil in factories. Others hoped to strike it rich by finding gold. </a:t>
            </a:r>
          </a:p>
          <a:p>
            <a:pPr eaLnBrk="1" hangingPunct="1"/>
            <a:endParaRPr lang="en-US" sz="1600" smtClean="0"/>
          </a:p>
        </p:txBody>
      </p:sp>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a:ln/>
        </p:spPr>
        <p:txBody>
          <a:bodyPr/>
          <a:lstStyle/>
          <a:p>
            <a:r>
              <a:rPr lang="en-US"/>
              <a:t>Immigration &amp; The Gilded Age</a:t>
            </a:r>
          </a:p>
        </p:txBody>
      </p:sp>
      <p:sp>
        <p:nvSpPr>
          <p:cNvPr id="52228"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dirty="0">
                <a:latin typeface="+mn-lt"/>
              </a:rPr>
              <a:t>Push Factors</a:t>
            </a:r>
          </a:p>
          <a:p>
            <a:pPr marL="742950" lvl="1" indent="-285750" eaLnBrk="1" hangingPunct="1">
              <a:spcBef>
                <a:spcPct val="20000"/>
              </a:spcBef>
              <a:buClr>
                <a:schemeClr val="accent1"/>
              </a:buClr>
              <a:buSzPct val="65000"/>
              <a:buFont typeface="Wingdings" pitchFamily="2" charset="2"/>
              <a:buChar char="n"/>
            </a:pPr>
            <a:r>
              <a:rPr lang="en-US" sz="2400" dirty="0">
                <a:latin typeface="+mn-lt"/>
              </a:rPr>
              <a:t>Crop Failures 		(Potato Famine)</a:t>
            </a:r>
          </a:p>
          <a:p>
            <a:pPr marL="742950" lvl="1" indent="-285750" eaLnBrk="1" hangingPunct="1">
              <a:spcBef>
                <a:spcPct val="20000"/>
              </a:spcBef>
              <a:buClr>
                <a:schemeClr val="accent1"/>
              </a:buClr>
              <a:buSzPct val="65000"/>
              <a:buFont typeface="Wingdings" pitchFamily="2" charset="2"/>
              <a:buChar char="n"/>
            </a:pPr>
            <a:r>
              <a:rPr lang="en-US" sz="2400" dirty="0">
                <a:latin typeface="+mn-lt"/>
              </a:rPr>
              <a:t>Political Tyranny</a:t>
            </a:r>
          </a:p>
          <a:p>
            <a:pPr marL="742950" lvl="1" indent="-285750" eaLnBrk="1" hangingPunct="1">
              <a:spcBef>
                <a:spcPct val="20000"/>
              </a:spcBef>
              <a:buClr>
                <a:schemeClr val="accent1"/>
              </a:buClr>
              <a:buSzPct val="65000"/>
              <a:buFont typeface="Wingdings" pitchFamily="2" charset="2"/>
              <a:buChar char="n"/>
            </a:pPr>
            <a:r>
              <a:rPr lang="en-US" sz="2400" dirty="0">
                <a:latin typeface="+mn-lt"/>
              </a:rPr>
              <a:t>Religious </a:t>
            </a:r>
            <a:r>
              <a:rPr lang="en-US" sz="2400" dirty="0" smtClean="0">
                <a:latin typeface="+mn-lt"/>
              </a:rPr>
              <a:t>Oppression</a:t>
            </a:r>
          </a:p>
          <a:p>
            <a:pPr marL="365760" indent="-256032" eaLnBrk="1" fontAlgn="auto" hangingPunct="1">
              <a:spcBef>
                <a:spcPts val="400"/>
              </a:spcBef>
              <a:spcAft>
                <a:spcPts val="0"/>
              </a:spcAft>
              <a:buClr>
                <a:srgbClr val="2DA2BF"/>
              </a:buClr>
              <a:buSzPct val="68000"/>
              <a:buFont typeface="Wingdings 3"/>
              <a:buChar char=""/>
            </a:pPr>
            <a:r>
              <a:rPr lang="en-US" sz="2800" dirty="0" smtClean="0">
                <a:solidFill>
                  <a:prstClr val="white"/>
                </a:solidFill>
                <a:latin typeface="+mn-lt"/>
              </a:rPr>
              <a:t>Persecution</a:t>
            </a:r>
          </a:p>
          <a:p>
            <a:pPr marL="365760" indent="-256032" eaLnBrk="1" fontAlgn="auto" hangingPunct="1">
              <a:spcBef>
                <a:spcPts val="400"/>
              </a:spcBef>
              <a:spcAft>
                <a:spcPts val="0"/>
              </a:spcAft>
              <a:buClr>
                <a:srgbClr val="2DA2BF"/>
              </a:buClr>
              <a:buSzPct val="68000"/>
              <a:buFont typeface="Wingdings 3"/>
              <a:buChar char=""/>
            </a:pPr>
            <a:r>
              <a:rPr lang="en-US" sz="2800" dirty="0" smtClean="0">
                <a:solidFill>
                  <a:prstClr val="white"/>
                </a:solidFill>
                <a:latin typeface="+mn-lt"/>
              </a:rPr>
              <a:t>Economic hardship</a:t>
            </a:r>
          </a:p>
          <a:p>
            <a:pPr marL="365760" indent="-256032" eaLnBrk="1" fontAlgn="auto" hangingPunct="1">
              <a:spcBef>
                <a:spcPts val="400"/>
              </a:spcBef>
              <a:spcAft>
                <a:spcPts val="0"/>
              </a:spcAft>
              <a:buClr>
                <a:srgbClr val="2DA2BF"/>
              </a:buClr>
              <a:buSzPct val="68000"/>
              <a:buFont typeface="Wingdings 3"/>
              <a:buChar char=""/>
            </a:pPr>
            <a:r>
              <a:rPr lang="en-US" sz="2800" dirty="0" smtClean="0">
                <a:solidFill>
                  <a:prstClr val="white"/>
                </a:solidFill>
                <a:latin typeface="+mn-lt"/>
              </a:rPr>
              <a:t>Lack of jobs</a:t>
            </a:r>
          </a:p>
          <a:p>
            <a:pPr marL="365760" indent="-256032" eaLnBrk="1" fontAlgn="auto" hangingPunct="1">
              <a:spcBef>
                <a:spcPts val="400"/>
              </a:spcBef>
              <a:spcAft>
                <a:spcPts val="0"/>
              </a:spcAft>
              <a:buClr>
                <a:srgbClr val="2DA2BF"/>
              </a:buClr>
              <a:buSzPct val="68000"/>
              <a:buFont typeface="Wingdings 3"/>
              <a:buChar char=""/>
            </a:pPr>
            <a:r>
              <a:rPr lang="en-US" sz="2800" dirty="0" smtClean="0">
                <a:solidFill>
                  <a:prstClr val="white"/>
                </a:solidFill>
                <a:latin typeface="+mn-lt"/>
              </a:rPr>
              <a:t>War</a:t>
            </a:r>
          </a:p>
          <a:p>
            <a:pPr marL="742950" lvl="1" indent="-285750" eaLnBrk="1" hangingPunct="1">
              <a:spcBef>
                <a:spcPct val="20000"/>
              </a:spcBef>
              <a:buClr>
                <a:schemeClr val="accent1"/>
              </a:buClr>
              <a:buSzPct val="65000"/>
              <a:buFont typeface="Wingdings" pitchFamily="2" charset="2"/>
              <a:buChar char="n"/>
            </a:pPr>
            <a:endParaRPr lang="en-US" sz="2400" dirty="0"/>
          </a:p>
        </p:txBody>
      </p:sp>
      <p:sp>
        <p:nvSpPr>
          <p:cNvPr id="52229" name="Content Placeholder 3"/>
          <p:cNvSpPr>
            <a:spLocks/>
          </p:cNvSpPr>
          <p:nvPr/>
        </p:nvSpPr>
        <p:spPr bwMode="auto">
          <a:xfrm>
            <a:off x="46863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3200" dirty="0">
                <a:latin typeface="+mj-lt"/>
              </a:rPr>
              <a:t>Pull Factors</a:t>
            </a:r>
          </a:p>
          <a:p>
            <a:pPr marL="742950" lvl="1" indent="-285750" eaLnBrk="1" hangingPunct="1">
              <a:spcBef>
                <a:spcPct val="20000"/>
              </a:spcBef>
              <a:buClr>
                <a:schemeClr val="accent1"/>
              </a:buClr>
              <a:buSzPct val="65000"/>
              <a:buFont typeface="Wingdings" pitchFamily="2" charset="2"/>
              <a:buChar char="n"/>
            </a:pPr>
            <a:r>
              <a:rPr lang="en-US" sz="3200" dirty="0">
                <a:latin typeface="+mj-lt"/>
              </a:rPr>
              <a:t>Plenty of Available Land</a:t>
            </a:r>
          </a:p>
          <a:p>
            <a:pPr marL="742950" lvl="1" indent="-285750" eaLnBrk="1" hangingPunct="1">
              <a:spcBef>
                <a:spcPct val="20000"/>
              </a:spcBef>
              <a:buClr>
                <a:schemeClr val="accent1"/>
              </a:buClr>
              <a:buSzPct val="65000"/>
              <a:buFont typeface="Wingdings" pitchFamily="2" charset="2"/>
              <a:buChar char="n"/>
            </a:pPr>
            <a:r>
              <a:rPr lang="en-US" sz="3200" dirty="0">
                <a:latin typeface="+mj-lt"/>
              </a:rPr>
              <a:t>Democracy</a:t>
            </a:r>
          </a:p>
          <a:p>
            <a:pPr eaLnBrk="1" hangingPunct="1">
              <a:buFont typeface="Wingdings" pitchFamily="2" charset="2"/>
              <a:buChar char="§"/>
            </a:pPr>
            <a:r>
              <a:rPr lang="en-US" sz="3200" b="1" dirty="0" smtClean="0">
                <a:latin typeface="+mj-lt"/>
              </a:rPr>
              <a:t>Religious &amp; Political freedom</a:t>
            </a:r>
            <a:endParaRPr lang="en-US" sz="3200" dirty="0" smtClean="0">
              <a:latin typeface="+mj-lt"/>
            </a:endParaRPr>
          </a:p>
          <a:p>
            <a:pPr eaLnBrk="1" hangingPunct="1">
              <a:buFont typeface="Wingdings" pitchFamily="2" charset="2"/>
              <a:buChar char="§"/>
            </a:pPr>
            <a:r>
              <a:rPr lang="en-US" sz="3200" b="1" dirty="0" smtClean="0">
                <a:latin typeface="+mj-lt"/>
              </a:rPr>
              <a:t>Factory jobs</a:t>
            </a:r>
            <a:endParaRPr lang="en-US" sz="3200" dirty="0" smtClean="0">
              <a:latin typeface="+mj-lt"/>
            </a:endParaRPr>
          </a:p>
          <a:p>
            <a:pPr eaLnBrk="1" hangingPunct="1">
              <a:buFont typeface="Wingdings" pitchFamily="2" charset="2"/>
              <a:buChar char="§"/>
            </a:pPr>
            <a:r>
              <a:rPr lang="en-US" sz="3200" b="1" dirty="0" smtClean="0">
                <a:latin typeface="+mj-lt"/>
              </a:rPr>
              <a:t>Family in the USA</a:t>
            </a:r>
            <a:endParaRPr lang="en-US" sz="3200" dirty="0" smtClean="0">
              <a:latin typeface="+mj-lt"/>
            </a:endParaRPr>
          </a:p>
          <a:p>
            <a:pPr marL="742950" lvl="1" indent="-285750" eaLnBrk="1" hangingPunct="1">
              <a:spcBef>
                <a:spcPct val="20000"/>
              </a:spcBef>
              <a:buClr>
                <a:schemeClr val="accent1"/>
              </a:buClr>
              <a:buSzPct val="65000"/>
              <a:buFont typeface="Wingdings" pitchFamily="2" charset="2"/>
              <a:buChar char="n"/>
            </a:pPr>
            <a:endParaRPr lang="en-US" sz="24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b="1" smtClean="0"/>
              <a:t>The immigrant experience</a:t>
            </a:r>
            <a:endParaRPr lang="en-US" smtClean="0"/>
          </a:p>
        </p:txBody>
      </p:sp>
      <p:sp>
        <p:nvSpPr>
          <p:cNvPr id="94211" name="Content Placeholder 2"/>
          <p:cNvSpPr>
            <a:spLocks noGrp="1"/>
          </p:cNvSpPr>
          <p:nvPr>
            <p:ph sz="quarter" idx="1"/>
          </p:nvPr>
        </p:nvSpPr>
        <p:spPr/>
        <p:txBody>
          <a:bodyPr/>
          <a:lstStyle/>
          <a:p>
            <a:pPr eaLnBrk="1" hangingPunct="1"/>
            <a:r>
              <a:rPr lang="en-US" smtClean="0"/>
              <a:t>The decision to leave</a:t>
            </a:r>
          </a:p>
          <a:p>
            <a:pPr eaLnBrk="1" hangingPunct="1"/>
            <a:r>
              <a:rPr lang="en-US" smtClean="0"/>
              <a:t>Travel </a:t>
            </a:r>
            <a:r>
              <a:rPr lang="en-US" b="1" smtClean="0"/>
              <a:t>steerage: </a:t>
            </a:r>
            <a:r>
              <a:rPr lang="en-US" smtClean="0"/>
              <a:t>lower decks, no privacy, crowded dirty, disease. Cheapest but worst</a:t>
            </a:r>
          </a:p>
          <a:p>
            <a:pPr eaLnBrk="1" hangingPunct="1"/>
            <a:r>
              <a:rPr lang="en-US" smtClean="0"/>
              <a:t>Arrive go through processing station</a:t>
            </a:r>
          </a:p>
          <a:p>
            <a:pPr eaLnBrk="1" hangingPunct="1"/>
            <a:r>
              <a:rPr lang="en-US" b="1" smtClean="0"/>
              <a:t>Examples: Ellis Island:</a:t>
            </a:r>
            <a:r>
              <a:rPr lang="en-US" smtClean="0"/>
              <a:t> NY 1892, must pass medical examination “</a:t>
            </a:r>
            <a:r>
              <a:rPr lang="en-US" b="1" smtClean="0"/>
              <a:t>NY Golden Door”</a:t>
            </a:r>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7" descr="http://tbn2.google.com/images?q=tbn:hv0yOicKwERSiM:http://www.pacificcitizen.org/content/2006/national/photos/sept1-angelisland1.jpg">
            <a:hlinkClick r:id="rId2"/>
          </p:cNvPr>
          <p:cNvPicPr>
            <a:picLocks noChangeAspect="1" noChangeArrowheads="1"/>
          </p:cNvPicPr>
          <p:nvPr/>
        </p:nvPicPr>
        <p:blipFill>
          <a:blip r:embed="rId3" cstate="print"/>
          <a:srcRect/>
          <a:stretch>
            <a:fillRect/>
          </a:stretch>
        </p:blipFill>
        <p:spPr bwMode="auto">
          <a:xfrm>
            <a:off x="7543800" y="0"/>
            <a:ext cx="1600200" cy="1371600"/>
          </a:xfrm>
          <a:prstGeom prst="rect">
            <a:avLst/>
          </a:prstGeom>
          <a:noFill/>
          <a:ln w="9525">
            <a:noFill/>
            <a:miter lim="800000"/>
            <a:headEnd/>
            <a:tailEnd/>
          </a:ln>
        </p:spPr>
      </p:pic>
      <p:pic>
        <p:nvPicPr>
          <p:cNvPr id="11268" name="Picture 5" descr="http://tbn3.google.com/images?q=tbn:DbJ7bNO5yCRsQM:http://www.visitingdc.com/images/ellis-island-picture.jpg">
            <a:hlinkClick r:id="rId4"/>
          </p:cNvPr>
          <p:cNvPicPr>
            <a:picLocks noChangeAspect="1" noChangeArrowheads="1"/>
          </p:cNvPicPr>
          <p:nvPr/>
        </p:nvPicPr>
        <p:blipFill>
          <a:blip r:embed="rId5" cstate="print"/>
          <a:srcRect/>
          <a:stretch>
            <a:fillRect/>
          </a:stretch>
        </p:blipFill>
        <p:spPr bwMode="auto">
          <a:xfrm>
            <a:off x="0" y="0"/>
            <a:ext cx="1600200" cy="1371600"/>
          </a:xfrm>
          <a:prstGeom prst="rect">
            <a:avLst/>
          </a:prstGeom>
          <a:noFill/>
          <a:ln w="9525">
            <a:noFill/>
            <a:miter lim="800000"/>
            <a:headEnd/>
            <a:tailEnd/>
          </a:ln>
        </p:spPr>
      </p:pic>
      <p:sp>
        <p:nvSpPr>
          <p:cNvPr id="2" name="Title 1"/>
          <p:cNvSpPr>
            <a:spLocks noGrp="1"/>
          </p:cNvSpPr>
          <p:nvPr>
            <p:ph type="title"/>
          </p:nvPr>
        </p:nvSpPr>
        <p:spPr>
          <a:xfrm>
            <a:off x="1524000" y="274638"/>
            <a:ext cx="6019800" cy="1143000"/>
          </a:xfrm>
        </p:spPr>
        <p:txBody>
          <a:bodyPr>
            <a:normAutofit fontScale="90000"/>
          </a:bodyPr>
          <a:lstStyle/>
          <a:p>
            <a:pPr algn="ctr" eaLnBrk="1" fontAlgn="auto" hangingPunct="1">
              <a:spcAft>
                <a:spcPts val="0"/>
              </a:spcAft>
              <a:defRPr/>
            </a:pPr>
            <a:r>
              <a:rPr lang="en-US" dirty="0" smtClean="0">
                <a:solidFill>
                  <a:schemeClr val="accent1">
                    <a:satMod val="150000"/>
                  </a:schemeClr>
                </a:solidFill>
              </a:rPr>
              <a:t>Ellis Island / Angel Island</a:t>
            </a:r>
            <a:endParaRPr lang="en-US" dirty="0">
              <a:solidFill>
                <a:schemeClr val="accent1">
                  <a:satMod val="150000"/>
                </a:schemeClr>
              </a:solidFill>
            </a:endParaRPr>
          </a:p>
        </p:txBody>
      </p:sp>
      <p:sp>
        <p:nvSpPr>
          <p:cNvPr id="11267" name="Content Placeholder 2"/>
          <p:cNvSpPr>
            <a:spLocks noGrp="1"/>
          </p:cNvSpPr>
          <p:nvPr>
            <p:ph idx="1"/>
          </p:nvPr>
        </p:nvSpPr>
        <p:spPr>
          <a:xfrm>
            <a:off x="0" y="1447800"/>
            <a:ext cx="9144000" cy="4953000"/>
          </a:xfrm>
        </p:spPr>
        <p:txBody>
          <a:bodyPr>
            <a:normAutofit lnSpcReduction="10000"/>
          </a:bodyPr>
          <a:lstStyle/>
          <a:p>
            <a:pPr eaLnBrk="1" hangingPunct="1"/>
            <a:r>
              <a:rPr lang="en-US" sz="2000" b="1" smtClean="0"/>
              <a:t>Ellis Island – Immigrant processing station in New York Harbor for most immigrants entering the United States from Europe, Africa, and the Caribbean between 1892 and the 1960s.</a:t>
            </a:r>
          </a:p>
          <a:p>
            <a:pPr eaLnBrk="1" hangingPunct="1"/>
            <a:r>
              <a:rPr lang="en-US" sz="1600" smtClean="0"/>
              <a:t>In the processing station immigration officials decided who could stay in the United States. To enter, immigrants had to be healthy and show that they had money, a skill, or a sponsor to provide for them. While 1</a:t>
            </a:r>
            <a:r>
              <a:rPr lang="en-US" sz="1600" baseline="30000" smtClean="0"/>
              <a:t>st</a:t>
            </a:r>
            <a:r>
              <a:rPr lang="en-US" sz="1600" smtClean="0"/>
              <a:t> and 2</a:t>
            </a:r>
            <a:r>
              <a:rPr lang="en-US" sz="1600" baseline="30000" smtClean="0"/>
              <a:t>nd</a:t>
            </a:r>
            <a:r>
              <a:rPr lang="en-US" sz="1600" smtClean="0"/>
              <a:t> class passengers were inspected on the ship and released unless they had obvious medical problems, all 3</a:t>
            </a:r>
            <a:r>
              <a:rPr lang="en-US" sz="1600" baseline="30000" smtClean="0"/>
              <a:t>rd</a:t>
            </a:r>
            <a:r>
              <a:rPr lang="en-US" sz="1600" smtClean="0"/>
              <a:t> and steerage class passengers had to go through Ellis Island. There immigration officers conducted legal and medical examinations. Only about 2% of immigrants were denied entry.</a:t>
            </a:r>
          </a:p>
          <a:p>
            <a:pPr eaLnBrk="1" hangingPunct="1"/>
            <a:r>
              <a:rPr lang="en-US" sz="2000" b="1" smtClean="0"/>
              <a:t>Angel Island – Immigrant processing station in San Francisco Bay for most immigrants entering the United States from Asia and the Pacific Islands between 1910 and the 1960s.</a:t>
            </a:r>
          </a:p>
          <a:p>
            <a:pPr eaLnBrk="1" hangingPunct="1"/>
            <a:r>
              <a:rPr lang="en-US" sz="1600" smtClean="0"/>
              <a:t>While Ellis Island was generally welcoming, the purpose of Angel Island was to filter out unwanted immigrants, specially the Chinese. After 1882, Chinese immigrants were turned away unless they could prove that they were American citizens or had relatives living in America. Officials often assumed that Chinese newcomers would misrepresent themselves in order to gain entry. While most immigrants left Ellis Island within hours, Chinese immigrants at Angel Island often spent weeks or even months detained in poor conditions.</a:t>
            </a:r>
          </a:p>
        </p:txBody>
      </p:sp>
      <p:sp>
        <p:nvSpPr>
          <p:cNvPr id="11270" name="TextBox 5"/>
          <p:cNvSpPr txBox="1">
            <a:spLocks noChangeArrowheads="1"/>
          </p:cNvSpPr>
          <p:nvPr/>
        </p:nvSpPr>
        <p:spPr bwMode="auto">
          <a:xfrm>
            <a:off x="0" y="6400800"/>
            <a:ext cx="9144000" cy="646113"/>
          </a:xfrm>
          <a:prstGeom prst="rect">
            <a:avLst/>
          </a:prstGeom>
          <a:noFill/>
          <a:ln w="9525">
            <a:noFill/>
            <a:miter lim="800000"/>
            <a:headEnd/>
            <a:tailEnd/>
          </a:ln>
        </p:spPr>
        <p:txBody>
          <a:bodyPr>
            <a:spAutoFit/>
          </a:bodyPr>
          <a:lstStyle/>
          <a:p>
            <a:r>
              <a:rPr lang="en-US" b="1" dirty="0"/>
              <a:t>Closure Question #2: What problems did immigrants face in coming to America?</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defRPr/>
            </a:pPr>
            <a:r>
              <a:rPr lang="en-US" dirty="0" smtClean="0"/>
              <a:t>On the West Coast</a:t>
            </a:r>
            <a:endParaRPr lang="en-US" dirty="0"/>
          </a:p>
        </p:txBody>
      </p:sp>
      <p:sp>
        <p:nvSpPr>
          <p:cNvPr id="141315" name="Content Placeholder 2"/>
          <p:cNvSpPr>
            <a:spLocks noGrp="1"/>
          </p:cNvSpPr>
          <p:nvPr>
            <p:ph idx="1"/>
          </p:nvPr>
        </p:nvSpPr>
        <p:spPr/>
        <p:txBody>
          <a:bodyPr/>
          <a:lstStyle/>
          <a:p>
            <a:pPr lvl="2"/>
            <a:r>
              <a:rPr lang="en-US" sz="2400" b="1" smtClean="0"/>
              <a:t>Most immigrants from Asia (</a:t>
            </a:r>
            <a:r>
              <a:rPr lang="en-US" sz="2400" smtClean="0"/>
              <a:t>China and Japan)</a:t>
            </a:r>
          </a:p>
          <a:p>
            <a:pPr lvl="2"/>
            <a:r>
              <a:rPr lang="en-US" sz="2400" smtClean="0"/>
              <a:t>Many Native Americans racist toward Asian people</a:t>
            </a:r>
          </a:p>
          <a:p>
            <a:pPr lvl="2"/>
            <a:r>
              <a:rPr lang="en-US" sz="2400" smtClean="0"/>
              <a:t>At one point Chinese prohibited from entering Colorado</a:t>
            </a:r>
          </a:p>
          <a:p>
            <a:pPr lvl="2"/>
            <a:r>
              <a:rPr lang="en-US" sz="2400" smtClean="0"/>
              <a:t>Schools Segregated</a:t>
            </a:r>
          </a:p>
          <a:p>
            <a:endParaRPr 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fontAlgn="auto" hangingPunct="1">
              <a:spcAft>
                <a:spcPts val="0"/>
              </a:spcAft>
              <a:defRPr/>
            </a:pPr>
            <a:r>
              <a:rPr lang="en-US" smtClean="0"/>
              <a:t>The South Lacks</a:t>
            </a:r>
          </a:p>
        </p:txBody>
      </p:sp>
      <p:sp>
        <p:nvSpPr>
          <p:cNvPr id="113667" name="Content Placeholder 2"/>
          <p:cNvSpPr>
            <a:spLocks noGrp="1"/>
          </p:cNvSpPr>
          <p:nvPr>
            <p:ph idx="1"/>
          </p:nvPr>
        </p:nvSpPr>
        <p:spPr/>
        <p:txBody>
          <a:bodyPr/>
          <a:lstStyle/>
          <a:p>
            <a:pPr eaLnBrk="1" hangingPunct="1"/>
            <a:r>
              <a:rPr lang="en-US" smtClean="0"/>
              <a:t>While the south has an abundance of natural resources, it lacks in skilled labor and investments</a:t>
            </a:r>
          </a:p>
          <a:p>
            <a:pPr eaLnBrk="1" hangingPunct="1"/>
            <a:r>
              <a:rPr lang="en-US" smtClean="0"/>
              <a:t>Economic Development requires skilled labor and consumers who can spend</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Chinese Immigrants </a:t>
            </a:r>
          </a:p>
        </p:txBody>
      </p:sp>
      <p:sp>
        <p:nvSpPr>
          <p:cNvPr id="142339" name="Content Placeholder 2"/>
          <p:cNvSpPr>
            <a:spLocks noGrp="1"/>
          </p:cNvSpPr>
          <p:nvPr>
            <p:ph idx="1"/>
          </p:nvPr>
        </p:nvSpPr>
        <p:spPr/>
        <p:txBody>
          <a:bodyPr/>
          <a:lstStyle/>
          <a:p>
            <a:pPr eaLnBrk="1" hangingPunct="1"/>
            <a:r>
              <a:rPr lang="en-US" smtClean="0"/>
              <a:t>At the same time, Chinese immigrants are face equal prejudice on the west coast</a:t>
            </a:r>
          </a:p>
          <a:p>
            <a:pPr eaLnBrk="1" hangingPunct="1"/>
            <a:r>
              <a:rPr lang="en-US" smtClean="0"/>
              <a:t>California barred cities from employing people of Chinese ancestry in 1879</a:t>
            </a:r>
          </a:p>
          <a:p>
            <a:pPr eaLnBrk="1" hangingPunct="1"/>
            <a:r>
              <a:rPr lang="en-US" smtClean="0"/>
              <a:t>Several years later San Francisco established a segregated school </a:t>
            </a:r>
          </a:p>
          <a:p>
            <a:pPr eaLnBrk="1" hangingPunct="1"/>
            <a:r>
              <a:rPr lang="en-US" smtClean="0"/>
              <a:t>Other places mobs form complaining that Chinese had taken “white” jobs </a:t>
            </a:r>
          </a:p>
        </p:txBody>
      </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Chinese Exclusion Act</a:t>
            </a:r>
          </a:p>
        </p:txBody>
      </p:sp>
      <p:pic>
        <p:nvPicPr>
          <p:cNvPr id="60420" name="Picture 4" descr="http://www.altoarizona.com/images/chinese-exclusion-act-handbill.jpg"/>
          <p:cNvPicPr>
            <a:picLocks noChangeAspect="1" noChangeArrowheads="1"/>
          </p:cNvPicPr>
          <p:nvPr/>
        </p:nvPicPr>
        <p:blipFill>
          <a:blip r:embed="rId2" cstate="print"/>
          <a:srcRect l="2678" t="1208" r="3572" b="49849"/>
          <a:stretch>
            <a:fillRect/>
          </a:stretch>
        </p:blipFill>
        <p:spPr bwMode="auto">
          <a:xfrm>
            <a:off x="457200" y="1752600"/>
            <a:ext cx="4016375" cy="4648200"/>
          </a:xfrm>
          <a:prstGeom prst="rect">
            <a:avLst/>
          </a:prstGeom>
          <a:noFill/>
        </p:spPr>
      </p:pic>
      <p:pic>
        <p:nvPicPr>
          <p:cNvPr id="60422" name="Picture 6" descr="http://www.altoarizona.com/images/chinese-exclusion-act-handbill.jpg"/>
          <p:cNvPicPr>
            <a:picLocks noChangeAspect="1" noChangeArrowheads="1"/>
          </p:cNvPicPr>
          <p:nvPr/>
        </p:nvPicPr>
        <p:blipFill>
          <a:blip r:embed="rId2" cstate="print"/>
          <a:srcRect l="2678" t="50151" r="3572" b="906"/>
          <a:stretch>
            <a:fillRect/>
          </a:stretch>
        </p:blipFill>
        <p:spPr bwMode="auto">
          <a:xfrm>
            <a:off x="4670425" y="1752600"/>
            <a:ext cx="4016375" cy="4648200"/>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Saum Song Bo</a:t>
            </a:r>
          </a:p>
        </p:txBody>
      </p:sp>
      <p:sp>
        <p:nvSpPr>
          <p:cNvPr id="3" name="Content Placeholder 2"/>
          <p:cNvSpPr>
            <a:spLocks noGrp="1"/>
          </p:cNvSpPr>
          <p:nvPr>
            <p:ph sz="half" idx="1"/>
          </p:nvPr>
        </p:nvSpPr>
        <p:spPr>
          <a:xfrm>
            <a:off x="457200" y="1773238"/>
            <a:ext cx="4038600" cy="4624387"/>
          </a:xfrm>
        </p:spPr>
        <p:txBody>
          <a:bodyPr rtlCol="0">
            <a:normAutofit fontScale="85000" lnSpcReduction="20000"/>
          </a:bodyPr>
          <a:lstStyle/>
          <a:p>
            <a:pPr marL="438912" indent="-320040" eaLnBrk="1" fontAlgn="auto" hangingPunct="1">
              <a:spcBef>
                <a:spcPts val="0"/>
              </a:spcBef>
              <a:spcAft>
                <a:spcPts val="0"/>
              </a:spcAft>
              <a:buFont typeface="Arial" pitchFamily="34" charset="0"/>
              <a:buNone/>
              <a:defRPr/>
            </a:pPr>
            <a:r>
              <a:rPr lang="en-US" dirty="0" smtClean="0"/>
              <a:t>  “That statue represents Liberty holding a torch which lights the passage of those of </a:t>
            </a:r>
            <a:r>
              <a:rPr lang="en-US" i="1" dirty="0" smtClean="0"/>
              <a:t>ALL</a:t>
            </a:r>
            <a:r>
              <a:rPr lang="en-US" dirty="0" smtClean="0"/>
              <a:t> nations who come into this country”</a:t>
            </a:r>
          </a:p>
          <a:p>
            <a:pPr marL="438912" indent="-320040" eaLnBrk="1" fontAlgn="auto" hangingPunct="1">
              <a:spcBef>
                <a:spcPts val="0"/>
              </a:spcBef>
              <a:spcAft>
                <a:spcPts val="0"/>
              </a:spcAft>
              <a:buFont typeface="Arial" pitchFamily="34" charset="0"/>
              <a:buChar char="•"/>
              <a:defRPr/>
            </a:pPr>
            <a:r>
              <a:rPr lang="en-US" dirty="0" smtClean="0"/>
              <a:t>“But are we Chinese allowed to come? As for the Chinese who are here, are they allowed to enjoy liberty as men of all other nationalities enjoy it?”</a:t>
            </a:r>
          </a:p>
        </p:txBody>
      </p:sp>
      <p:pic>
        <p:nvPicPr>
          <p:cNvPr id="143364" name="Content Placeholder 4" descr="statue_of_liberty_sewalot.jpg"/>
          <p:cNvPicPr>
            <a:picLocks noGrp="1" noChangeAspect="1"/>
          </p:cNvPicPr>
          <p:nvPr>
            <p:ph sz="half" idx="2"/>
          </p:nvPr>
        </p:nvPicPr>
        <p:blipFill>
          <a:blip r:embed="rId2" cstate="print"/>
          <a:srcRect/>
          <a:stretch>
            <a:fillRect/>
          </a:stretch>
        </p:blipFill>
        <p:spPr>
          <a:xfrm>
            <a:off x="4852988" y="1828800"/>
            <a:ext cx="3529012" cy="3956050"/>
          </a:xfrm>
        </p:spPr>
      </p:pic>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Yick Wo v. Hopkins </a:t>
            </a:r>
          </a:p>
        </p:txBody>
      </p:sp>
      <p:sp>
        <p:nvSpPr>
          <p:cNvPr id="144387" name="Content Placeholder 2"/>
          <p:cNvSpPr>
            <a:spLocks noGrp="1"/>
          </p:cNvSpPr>
          <p:nvPr>
            <p:ph idx="1"/>
          </p:nvPr>
        </p:nvSpPr>
        <p:spPr/>
        <p:txBody>
          <a:bodyPr/>
          <a:lstStyle/>
          <a:p>
            <a:pPr eaLnBrk="1" hangingPunct="1">
              <a:buFont typeface="Arial" charset="0"/>
              <a:buChar char="•"/>
            </a:pPr>
            <a:r>
              <a:rPr lang="en-US" smtClean="0"/>
              <a:t>Besides the magazines Saum Song Bo used, Chinese immigrants turned to the U.S court system </a:t>
            </a:r>
          </a:p>
          <a:p>
            <a:pPr eaLnBrk="1" hangingPunct="1">
              <a:buFont typeface="Arial" charset="0"/>
              <a:buChar char="•"/>
            </a:pPr>
            <a:r>
              <a:rPr lang="en-US" smtClean="0"/>
              <a:t>In 1886 the case of Yick Wo v. Hopkins, the Supreme court sided with Chinese immigrants who challenged the California law that banned Wo from operating a laundry</a:t>
            </a:r>
          </a:p>
          <a:p>
            <a:pPr eaLnBrk="1" hangingPunct="1">
              <a:buFont typeface="Arial" charset="0"/>
              <a:buChar char="•"/>
            </a:pPr>
            <a:r>
              <a:rPr lang="en-US" smtClean="0"/>
              <a:t>In 1898 the Court rules that Chinese could not be stripped of the citizenship</a:t>
            </a:r>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fontAlgn="auto" hangingPunct="1">
              <a:spcAft>
                <a:spcPts val="0"/>
              </a:spcAft>
              <a:defRPr/>
            </a:pPr>
            <a:endParaRPr lang="en-US" smtClean="0">
              <a:solidFill>
                <a:schemeClr val="accent1">
                  <a:satMod val="150000"/>
                </a:schemeClr>
              </a:solidFill>
            </a:endParaRPr>
          </a:p>
        </p:txBody>
      </p:sp>
      <p:pic>
        <p:nvPicPr>
          <p:cNvPr id="145411" name="Content Placeholder 4" descr="chineseImmigrantChen1.jpg"/>
          <p:cNvPicPr>
            <a:picLocks noGrp="1" noChangeAspect="1"/>
          </p:cNvPicPr>
          <p:nvPr>
            <p:ph sz="half" idx="1"/>
          </p:nvPr>
        </p:nvPicPr>
        <p:blipFill>
          <a:blip r:embed="rId2" cstate="print"/>
          <a:srcRect/>
          <a:stretch>
            <a:fillRect/>
          </a:stretch>
        </p:blipFill>
        <p:spPr>
          <a:xfrm>
            <a:off x="1362075" y="2560638"/>
            <a:ext cx="2228850" cy="3048000"/>
          </a:xfrm>
        </p:spPr>
      </p:pic>
      <p:pic>
        <p:nvPicPr>
          <p:cNvPr id="145412" name="Content Placeholder 5" descr="immigrantschinois_1900.jpg"/>
          <p:cNvPicPr>
            <a:picLocks noGrp="1" noChangeAspect="1"/>
          </p:cNvPicPr>
          <p:nvPr>
            <p:ph sz="half" idx="2"/>
          </p:nvPr>
        </p:nvPicPr>
        <p:blipFill>
          <a:blip r:embed="rId3" cstate="print"/>
          <a:srcRect/>
          <a:stretch>
            <a:fillRect/>
          </a:stretch>
        </p:blipFill>
        <p:spPr>
          <a:xfrm>
            <a:off x="4419600" y="2132013"/>
            <a:ext cx="4354513" cy="3354387"/>
          </a:xfrm>
        </p:spPr>
      </p:pic>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7" descr="http://tbn3.google.com/images?q=tbn:5sUnSwgiUeCZTM:http://regentsprep.org/Regents/ushisgov/themes/immigration/melting_pot.gif">
            <a:hlinkClick r:id="rId2"/>
          </p:cNvPr>
          <p:cNvPicPr>
            <a:picLocks noChangeAspect="1" noChangeArrowheads="1"/>
          </p:cNvPicPr>
          <p:nvPr/>
        </p:nvPicPr>
        <p:blipFill>
          <a:blip r:embed="rId3" cstate="print"/>
          <a:srcRect/>
          <a:stretch>
            <a:fillRect/>
          </a:stretch>
        </p:blipFill>
        <p:spPr bwMode="auto">
          <a:xfrm>
            <a:off x="8001000" y="228600"/>
            <a:ext cx="1143000" cy="1143000"/>
          </a:xfrm>
          <a:prstGeom prst="rect">
            <a:avLst/>
          </a:prstGeom>
          <a:noFill/>
          <a:ln w="9525">
            <a:noFill/>
            <a:miter lim="800000"/>
            <a:headEnd/>
            <a:tailEnd/>
          </a:ln>
        </p:spPr>
      </p:pic>
      <p:pic>
        <p:nvPicPr>
          <p:cNvPr id="12292" name="Picture 5" descr="http://tbn2.google.com/images?q=tbn:DpXq8WLLm6AcDM:http://bp1.blogger.com/_TLHJwNjij2k/Rfi2nsLJI9I/AAAAAAAAABw/oyZnzHLMHqY/s320/try-stop-us-transparant.gif">
            <a:hlinkClick r:id="rId4"/>
          </p:cNvPr>
          <p:cNvPicPr>
            <a:picLocks noChangeAspect="1" noChangeArrowheads="1"/>
          </p:cNvPicPr>
          <p:nvPr/>
        </p:nvPicPr>
        <p:blipFill>
          <a:blip r:embed="rId5" cstate="print"/>
          <a:srcRect/>
          <a:stretch>
            <a:fillRect/>
          </a:stretch>
        </p:blipFill>
        <p:spPr bwMode="auto">
          <a:xfrm>
            <a:off x="0" y="0"/>
            <a:ext cx="1295400" cy="1295400"/>
          </a:xfrm>
          <a:prstGeom prst="rect">
            <a:avLst/>
          </a:prstGeom>
          <a:noFill/>
          <a:ln w="9525">
            <a:noFill/>
            <a:miter lim="800000"/>
            <a:headEnd/>
            <a:tailEnd/>
          </a:ln>
        </p:spPr>
      </p:pic>
      <p:sp>
        <p:nvSpPr>
          <p:cNvPr id="2" name="Title 1"/>
          <p:cNvSpPr>
            <a:spLocks noGrp="1"/>
          </p:cNvSpPr>
          <p:nvPr>
            <p:ph type="title"/>
          </p:nvPr>
        </p:nvSpPr>
        <p:spPr>
          <a:xfrm>
            <a:off x="1219200" y="274638"/>
            <a:ext cx="6705600" cy="1143000"/>
          </a:xfrm>
        </p:spPr>
        <p:txBody>
          <a:bodyPr>
            <a:normAutofit/>
          </a:bodyPr>
          <a:lstStyle/>
          <a:p>
            <a:pPr algn="ctr" eaLnBrk="1" fontAlgn="auto" hangingPunct="1">
              <a:spcAft>
                <a:spcPts val="0"/>
              </a:spcAft>
              <a:defRPr/>
            </a:pPr>
            <a:r>
              <a:rPr lang="en-US" sz="3400" dirty="0" smtClean="0">
                <a:solidFill>
                  <a:schemeClr val="accent1">
                    <a:satMod val="150000"/>
                  </a:schemeClr>
                </a:solidFill>
              </a:rPr>
              <a:t>Americanization / Melting Pot</a:t>
            </a:r>
            <a:endParaRPr lang="en-US" sz="3400" dirty="0">
              <a:solidFill>
                <a:schemeClr val="accent1">
                  <a:satMod val="150000"/>
                </a:schemeClr>
              </a:solidFill>
            </a:endParaRPr>
          </a:p>
        </p:txBody>
      </p:sp>
      <p:sp>
        <p:nvSpPr>
          <p:cNvPr id="12291" name="Content Placeholder 2"/>
          <p:cNvSpPr>
            <a:spLocks noGrp="1"/>
          </p:cNvSpPr>
          <p:nvPr>
            <p:ph idx="1"/>
          </p:nvPr>
        </p:nvSpPr>
        <p:spPr>
          <a:xfrm>
            <a:off x="381000" y="1295401"/>
            <a:ext cx="8305800" cy="5181600"/>
          </a:xfrm>
        </p:spPr>
        <p:txBody>
          <a:bodyPr>
            <a:normAutofit lnSpcReduction="10000"/>
          </a:bodyPr>
          <a:lstStyle/>
          <a:p>
            <a:pPr eaLnBrk="1" hangingPunct="1"/>
            <a:r>
              <a:rPr lang="en-US" sz="2000" b="1" dirty="0" smtClean="0"/>
              <a:t>Americanization – A process through which an immigrant and his/her descendants abandon their native customs and language, replacing them with English and American dress, diet, and traditions.</a:t>
            </a:r>
          </a:p>
          <a:p>
            <a:pPr eaLnBrk="1" hangingPunct="1"/>
            <a:r>
              <a:rPr lang="en-US" sz="1600" dirty="0" smtClean="0"/>
              <a:t>Most new immigrants stayed in cities, close to industrial jobs and factories. There, they often lived in ethnic neighborhoods, called ghettoes, with people who shared their native language, religion, and culture. By 1890, many cities had huge immigrant populations. In San Francisco and Chicago, they made up more than 40% of the population. 4 out of 5 inhabitants of New York City were foreign born or had foreign-born parents.</a:t>
            </a:r>
          </a:p>
          <a:p>
            <a:pPr eaLnBrk="1" hangingPunct="1"/>
            <a:r>
              <a:rPr lang="en-US" sz="1600" dirty="0" smtClean="0"/>
              <a:t>In many cities, volunteer institutions, known as settlement houses, ran Americanization programs. At the same time, immigrants helped one another through fraternal organizations, such as the Polish National Alliance and the Ancient Order of Hibernians. These organizations, based on ethnic or religious identity, provided social services and financial assistance.</a:t>
            </a:r>
          </a:p>
          <a:p>
            <a:pPr eaLnBrk="1" hangingPunct="1"/>
            <a:r>
              <a:rPr lang="en-US" sz="2000" b="1" dirty="0" smtClean="0"/>
              <a:t>Melting Pot – A society in which white people of all different nationalities blend to create a single culture; the United States at the turn of the 20</a:t>
            </a:r>
            <a:r>
              <a:rPr lang="en-US" sz="2000" b="1" baseline="30000" dirty="0" smtClean="0"/>
              <a:t>th</a:t>
            </a:r>
            <a:r>
              <a:rPr lang="en-US" sz="2000" b="1" dirty="0" smtClean="0"/>
              <a:t> century was considered to be a melting pot society. </a:t>
            </a: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Nativism</a:t>
            </a:r>
          </a:p>
        </p:txBody>
      </p:sp>
      <p:pic>
        <p:nvPicPr>
          <p:cNvPr id="55299" name="Picture 4" descr="http://backstoryradio.org/files/2008/08/aliens.jpg"/>
          <p:cNvPicPr>
            <a:picLocks noChangeAspect="1" noChangeArrowheads="1"/>
          </p:cNvPicPr>
          <p:nvPr/>
        </p:nvPicPr>
        <p:blipFill>
          <a:blip r:embed="rId2" cstate="print"/>
          <a:srcRect/>
          <a:stretch>
            <a:fillRect/>
          </a:stretch>
        </p:blipFill>
        <p:spPr bwMode="auto">
          <a:xfrm>
            <a:off x="5638800" y="304800"/>
            <a:ext cx="2162175" cy="1504950"/>
          </a:xfrm>
          <a:prstGeom prst="rect">
            <a:avLst/>
          </a:prstGeom>
          <a:noFill/>
          <a:ln w="9525">
            <a:noFill/>
            <a:miter lim="800000"/>
            <a:headEnd/>
            <a:tailEnd/>
          </a:ln>
        </p:spPr>
      </p:pic>
      <p:pic>
        <p:nvPicPr>
          <p:cNvPr id="55300" name="Picture 2" descr="http://www.essencerestored.com/wp-content/uploads/2010/10/american_river_ganges_a.jpg"/>
          <p:cNvPicPr>
            <a:picLocks noChangeAspect="1" noChangeArrowheads="1"/>
          </p:cNvPicPr>
          <p:nvPr/>
        </p:nvPicPr>
        <p:blipFill>
          <a:blip r:embed="rId3" cstate="print"/>
          <a:srcRect/>
          <a:stretch>
            <a:fillRect/>
          </a:stretch>
        </p:blipFill>
        <p:spPr bwMode="auto">
          <a:xfrm>
            <a:off x="914400" y="1752600"/>
            <a:ext cx="7334250" cy="48768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Nativism</a:t>
            </a:r>
            <a:endParaRPr lang="en-US" dirty="0"/>
          </a:p>
        </p:txBody>
      </p:sp>
      <p:sp>
        <p:nvSpPr>
          <p:cNvPr id="150531" name="Content Placeholder 2"/>
          <p:cNvSpPr>
            <a:spLocks noGrp="1"/>
          </p:cNvSpPr>
          <p:nvPr>
            <p:ph idx="1"/>
          </p:nvPr>
        </p:nvSpPr>
        <p:spPr/>
        <p:txBody>
          <a:bodyPr/>
          <a:lstStyle/>
          <a:p>
            <a:r>
              <a:rPr lang="en-US" sz="2400" dirty="0" smtClean="0"/>
              <a:t>Political movement known as </a:t>
            </a:r>
            <a:r>
              <a:rPr lang="en-US" sz="2400" b="1" dirty="0" smtClean="0"/>
              <a:t>Nativism </a:t>
            </a:r>
            <a:r>
              <a:rPr lang="en-US" sz="2400" dirty="0" smtClean="0"/>
              <a:t>strengthened in late 1800’s</a:t>
            </a:r>
          </a:p>
          <a:p>
            <a:r>
              <a:rPr lang="en-US" sz="2400" b="1" dirty="0" smtClean="0"/>
              <a:t>Nativism:</a:t>
            </a:r>
            <a:r>
              <a:rPr lang="en-US" sz="2400" dirty="0" smtClean="0"/>
              <a:t> favoring native born Americans over immigrants</a:t>
            </a:r>
          </a:p>
          <a:p>
            <a:pPr lvl="1"/>
            <a:r>
              <a:rPr lang="en-US" dirty="0" smtClean="0"/>
              <a:t>One reason political success of immigrants</a:t>
            </a:r>
          </a:p>
          <a:p>
            <a:pPr lvl="1"/>
            <a:r>
              <a:rPr lang="en-US" dirty="0" smtClean="0"/>
              <a:t>Second: Catholic Faith</a:t>
            </a:r>
          </a:p>
          <a:p>
            <a:pPr lvl="1"/>
            <a:r>
              <a:rPr lang="en-US" b="1" dirty="0" smtClean="0"/>
              <a:t>Promote:</a:t>
            </a:r>
            <a:endParaRPr lang="en-US" dirty="0" smtClean="0"/>
          </a:p>
          <a:p>
            <a:pPr lvl="2"/>
            <a:r>
              <a:rPr lang="en-US" sz="2400" dirty="0" smtClean="0"/>
              <a:t>English only schools</a:t>
            </a:r>
          </a:p>
          <a:p>
            <a:pPr lvl="2"/>
            <a:r>
              <a:rPr lang="en-US" sz="2400" dirty="0" smtClean="0"/>
              <a:t>American Culture</a:t>
            </a:r>
          </a:p>
          <a:p>
            <a:pPr lvl="2"/>
            <a:r>
              <a:rPr lang="en-US" sz="2400" dirty="0" smtClean="0"/>
              <a:t>Members of the American Protective Association vote for and hire protestants only</a:t>
            </a:r>
          </a:p>
          <a:p>
            <a:endParaRPr lang="en-US" dirty="0" smtClean="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b="1" dirty="0" smtClean="0"/>
              <a:t>Nativism:</a:t>
            </a:r>
            <a:endParaRPr lang="en-US" dirty="0" smtClean="0"/>
          </a:p>
        </p:txBody>
      </p:sp>
      <p:sp>
        <p:nvSpPr>
          <p:cNvPr id="95235" name="Content Placeholder 2"/>
          <p:cNvSpPr>
            <a:spLocks noGrp="1"/>
          </p:cNvSpPr>
          <p:nvPr>
            <p:ph sz="quarter" idx="1"/>
          </p:nvPr>
        </p:nvSpPr>
        <p:spPr/>
        <p:txBody>
          <a:bodyPr/>
          <a:lstStyle/>
          <a:p>
            <a:pPr eaLnBrk="1" hangingPunct="1"/>
            <a:r>
              <a:rPr lang="en-US" dirty="0" smtClean="0"/>
              <a:t>belief that native born Americans were superior to immigrants</a:t>
            </a:r>
          </a:p>
          <a:p>
            <a:pPr eaLnBrk="1" hangingPunct="1"/>
            <a:endParaRPr lang="en-US" dirty="0" smtClean="0"/>
          </a:p>
          <a:p>
            <a:pPr eaLnBrk="1" hangingPunct="1"/>
            <a:r>
              <a:rPr lang="en-US" dirty="0" smtClean="0"/>
              <a:t>WASP:</a:t>
            </a:r>
          </a:p>
          <a:p>
            <a:pPr eaLnBrk="1" hangingPunct="1"/>
            <a:r>
              <a:rPr lang="en-US" dirty="0" smtClean="0"/>
              <a:t>White, Anglo-Saxon, Protestant</a:t>
            </a:r>
          </a:p>
          <a:p>
            <a:pPr eaLnBrk="1" hangingPunct="1"/>
            <a:endParaRPr lang="en-US" dirty="0" smtClean="0"/>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pic>
        <p:nvPicPr>
          <p:cNvPr id="56323" name="Picture 2" descr="http://www.latinamericanstudies.org/immigration/Immigrant-1899.jpg"/>
          <p:cNvPicPr>
            <a:picLocks noChangeAspect="1" noChangeArrowheads="1"/>
          </p:cNvPicPr>
          <p:nvPr/>
        </p:nvPicPr>
        <p:blipFill>
          <a:blip r:embed="rId2" cstate="print"/>
          <a:srcRect/>
          <a:stretch>
            <a:fillRect/>
          </a:stretch>
        </p:blipFill>
        <p:spPr bwMode="auto">
          <a:xfrm>
            <a:off x="1428750" y="0"/>
            <a:ext cx="6284913"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idx="1"/>
          </p:nvPr>
        </p:nvSpPr>
        <p:spPr/>
        <p:txBody>
          <a:bodyPr/>
          <a:lstStyle/>
          <a:p>
            <a:r>
              <a:rPr lang="en-US"/>
              <a:t>Summarize the major developments in Tennessee during the Reconstruction era, including the Constitutional Convention of 1870, the yellow fever epidemic of 1878, and the election of African Americans to the General Assembly.</a:t>
            </a:r>
          </a:p>
        </p:txBody>
      </p:sp>
      <p:sp>
        <p:nvSpPr>
          <p:cNvPr id="1026" name="Rectangle 2"/>
          <p:cNvSpPr>
            <a:spLocks noGrp="1" noChangeArrowheads="1"/>
          </p:cNvSpPr>
          <p:nvPr>
            <p:ph type="title"/>
          </p:nvPr>
        </p:nvSpPr>
        <p:spPr/>
        <p:txBody>
          <a:bodyPr/>
          <a:lstStyle/>
          <a:p>
            <a:r>
              <a:rPr lang="en-US"/>
              <a:t>US.2</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Gentlemen’s Agreement</a:t>
            </a:r>
          </a:p>
        </p:txBody>
      </p:sp>
      <p:pic>
        <p:nvPicPr>
          <p:cNvPr id="61448" name="Picture 8" descr="http://www.lawyersgunsmoneyblog.com/wp-content/uploads/2013/05/5755390.jpg"/>
          <p:cNvPicPr>
            <a:picLocks noChangeAspect="1" noChangeArrowheads="1"/>
          </p:cNvPicPr>
          <p:nvPr/>
        </p:nvPicPr>
        <p:blipFill>
          <a:blip r:embed="rId2" cstate="print"/>
          <a:srcRect/>
          <a:stretch>
            <a:fillRect/>
          </a:stretch>
        </p:blipFill>
        <p:spPr bwMode="auto">
          <a:xfrm>
            <a:off x="990600" y="1852613"/>
            <a:ext cx="7162800" cy="5005387"/>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dirty="0" smtClean="0"/>
              <a:t>The Gentlemen's Agreement of 1907</a:t>
            </a:r>
            <a:endParaRPr lang="en-US" dirty="0"/>
          </a:p>
        </p:txBody>
      </p:sp>
      <p:sp>
        <p:nvSpPr>
          <p:cNvPr id="3" name="Rectangle 2"/>
          <p:cNvSpPr/>
          <p:nvPr/>
        </p:nvSpPr>
        <p:spPr>
          <a:xfrm>
            <a:off x="304800" y="1371600"/>
            <a:ext cx="8610600" cy="3539430"/>
          </a:xfrm>
          <a:prstGeom prst="rect">
            <a:avLst/>
          </a:prstGeom>
        </p:spPr>
        <p:txBody>
          <a:bodyPr wrap="square">
            <a:spAutoFit/>
          </a:bodyPr>
          <a:lstStyle/>
          <a:p>
            <a:r>
              <a:rPr lang="en-US" sz="2800" dirty="0" smtClean="0"/>
              <a:t>was an informal agreement between the United States and the Empire of Japan whereby the United States of America would not impose restriction on Japanese immigration, and Japan would not allow further emigration to the U.S. The goal was to reduce tensions between the two powerful Pacific nations. The agreement was never ratified by Congress, and was ended by the Immigration Act of 1924.</a:t>
            </a:r>
            <a:endParaRPr lang="en-US" sz="28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143000"/>
          </a:xfrm>
        </p:spPr>
        <p:txBody>
          <a:bodyPr>
            <a:normAutofit fontScale="90000"/>
          </a:bodyPr>
          <a:lstStyle/>
          <a:p>
            <a:r>
              <a:rPr lang="en-US" dirty="0" smtClean="0"/>
              <a:t>The Gentlemen's Agreement of 1907</a:t>
            </a:r>
            <a:endParaRPr lang="en-US" dirty="0"/>
          </a:p>
        </p:txBody>
      </p:sp>
      <p:sp>
        <p:nvSpPr>
          <p:cNvPr id="3" name="Rectangle 2"/>
          <p:cNvSpPr/>
          <p:nvPr/>
        </p:nvSpPr>
        <p:spPr>
          <a:xfrm>
            <a:off x="152400" y="990600"/>
            <a:ext cx="8991600" cy="5078313"/>
          </a:xfrm>
          <a:prstGeom prst="rect">
            <a:avLst/>
          </a:prstGeom>
        </p:spPr>
        <p:txBody>
          <a:bodyPr wrap="square">
            <a:spAutoFit/>
          </a:bodyPr>
          <a:lstStyle/>
          <a:p>
            <a:r>
              <a:rPr lang="en-US" sz="1400" dirty="0" smtClean="0"/>
              <a:t>	</a:t>
            </a:r>
            <a:r>
              <a:rPr lang="en-US" dirty="0" smtClean="0"/>
              <a:t>The immediate cause of the Agreement was anti-Japanese nativism in California. In 1906, the San Francisco, California Board of Education passed a regulation whereby children of Japanese descent would be required to attend separate, racially specific schools. At the time, Japanese immigrants made up approximately 1% of the population of California; many of them had immigrated after the treaty between the two countries in 1894 that opened Japan up to trade with the US and had assured free immigration from Japan.</a:t>
            </a:r>
          </a:p>
          <a:p>
            <a:r>
              <a:rPr lang="en-US" dirty="0" smtClean="0"/>
              <a:t>	In the Agreement, Japan agreed not to issue passports for Japanese citizens wishing to work in the continental United States, thus effectively eliminating new Japanese immigration to America. In exchange, the United States agreed to accept the presence of Japanese immigrants already residing in America, and to permit the immigration of wives, children and parents, and to avoid legal discrimination against Japanese American children in California schools.</a:t>
            </a:r>
          </a:p>
          <a:p>
            <a:r>
              <a:rPr lang="en-US" dirty="0" smtClean="0"/>
              <a:t>	Japan did not want America to pass any legislation confronting the Japanese immigrants, in response to what happened to Chinese under the Chinese Exclusion Act. President </a:t>
            </a:r>
            <a:r>
              <a:rPr lang="en-US" dirty="0" smtClean="0">
                <a:hlinkClick r:id="rId2" tooltip="Theodore Roosevelt"/>
              </a:rPr>
              <a:t>Theodore Roosevelt</a:t>
            </a:r>
            <a:r>
              <a:rPr lang="en-US" dirty="0" smtClean="0"/>
              <a:t>, who had a positive opinion of Japan, accepted the Agreement as proposed by Japan as an alternative to more formal, restrictive immigration </a:t>
            </a:r>
            <a:r>
              <a:rPr lang="en-US" smtClean="0"/>
              <a:t>legislation.</a:t>
            </a:r>
            <a:endParaRPr lang="en-US" dirty="0" smtClean="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Competition for Jobs</a:t>
            </a:r>
          </a:p>
        </p:txBody>
      </p:sp>
      <p:pic>
        <p:nvPicPr>
          <p:cNvPr id="54276" name="Picture 4" descr="http://robbettmann.com/wp-content/uploads/2010/11/Image7.gif"/>
          <p:cNvPicPr>
            <a:picLocks noChangeAspect="1" noChangeArrowheads="1"/>
          </p:cNvPicPr>
          <p:nvPr/>
        </p:nvPicPr>
        <p:blipFill>
          <a:blip r:embed="rId2" cstate="print"/>
          <a:srcRect/>
          <a:stretch>
            <a:fillRect/>
          </a:stretch>
        </p:blipFill>
        <p:spPr bwMode="auto">
          <a:xfrm>
            <a:off x="0" y="1817688"/>
            <a:ext cx="9144000" cy="4765675"/>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1">
                    <a:satMod val="150000"/>
                  </a:schemeClr>
                </a:solidFill>
              </a:rPr>
              <a:t>Urbanization</a:t>
            </a:r>
            <a:endParaRPr lang="en-US" dirty="0">
              <a:solidFill>
                <a:schemeClr val="accent1">
                  <a:satMod val="150000"/>
                </a:schemeClr>
              </a:solidFill>
            </a:endParaRPr>
          </a:p>
        </p:txBody>
      </p:sp>
      <p:sp>
        <p:nvSpPr>
          <p:cNvPr id="17411" name="Content Placeholder 2"/>
          <p:cNvSpPr>
            <a:spLocks noGrp="1"/>
          </p:cNvSpPr>
          <p:nvPr>
            <p:ph idx="1"/>
          </p:nvPr>
        </p:nvSpPr>
        <p:spPr>
          <a:xfrm>
            <a:off x="0" y="1600200"/>
            <a:ext cx="9144000" cy="4800600"/>
          </a:xfrm>
        </p:spPr>
        <p:txBody>
          <a:bodyPr>
            <a:normAutofit lnSpcReduction="10000"/>
          </a:bodyPr>
          <a:lstStyle/>
          <a:p>
            <a:pPr eaLnBrk="1" hangingPunct="1"/>
            <a:r>
              <a:rPr lang="en-US" sz="2000" b="1" dirty="0" smtClean="0"/>
              <a:t>A process through which the number of cities and people living in cities within a country increases; in the late 19</a:t>
            </a:r>
            <a:r>
              <a:rPr lang="en-US" sz="2000" b="1" baseline="30000" dirty="0" smtClean="0"/>
              <a:t>th</a:t>
            </a:r>
            <a:r>
              <a:rPr lang="en-US" sz="2000" b="1" dirty="0" smtClean="0"/>
              <a:t> century, America experienced a dramatic increase in Urbanization partly due to the influx of new immigrants and rural-to-urban migration. </a:t>
            </a:r>
          </a:p>
          <a:p>
            <a:pPr eaLnBrk="1" hangingPunct="1"/>
            <a:r>
              <a:rPr lang="en-US" sz="1600" dirty="0" smtClean="0"/>
              <a:t>America’s major cities were manufacturing and transportation centers clustered in the Northeast, on the Pacific Coast, and along the waterways of the Midwest. Connected by railroad lines, cities became magnets for immigrants and rural Americans. They were attracted by jobs in factories or the service industries. </a:t>
            </a:r>
          </a:p>
          <a:p>
            <a:pPr eaLnBrk="1" hangingPunct="1"/>
            <a:r>
              <a:rPr lang="en-US" sz="1600" dirty="0" smtClean="0"/>
              <a:t>Women’s opportunities were dramatically expanded in urban areas. In addition to factory work, they could take in boarders, do piecework, or become domestic servants. Educated women found work as teachers or in offices as secretaries and typists.</a:t>
            </a:r>
          </a:p>
          <a:p>
            <a:pPr eaLnBrk="1" hangingPunct="1"/>
            <a:r>
              <a:rPr lang="en-US" sz="1600" dirty="0" smtClean="0"/>
              <a:t>While city jobs required hard work for little pay, city life offered variety, promise and a bit of glamour to residents. By saving part of their wages, city workers might attain some comforts or perhaps even move into the growing middle class, and at the very least they could improve their children’s opportunities by sending them to school.</a:t>
            </a:r>
          </a:p>
          <a:p>
            <a:pPr eaLnBrk="1" hangingPunct="1"/>
            <a:r>
              <a:rPr lang="en-US" sz="1600" dirty="0" smtClean="0"/>
              <a:t>City churches, theatres, social clubs and museums offered companionship and entertainment. </a:t>
            </a:r>
          </a:p>
        </p:txBody>
      </p:sp>
      <p:pic>
        <p:nvPicPr>
          <p:cNvPr id="17412" name="Picture 5" descr="http://tbn3.google.com/images?q=tbn:qvMHDhijUPXkqM:http://www.chinaodysseytours.com/tours/pictures/18-days-Tibet-and-Yangtze-River-Adventure/daybyday/jiefangbei-chongqing_thumb.jpg">
            <a:hlinkClick r:id="rId2"/>
          </p:cNvPr>
          <p:cNvPicPr>
            <a:picLocks noChangeAspect="1" noChangeArrowheads="1"/>
          </p:cNvPicPr>
          <p:nvPr/>
        </p:nvPicPr>
        <p:blipFill>
          <a:blip r:embed="rId3" cstate="print"/>
          <a:srcRect/>
          <a:stretch>
            <a:fillRect/>
          </a:stretch>
        </p:blipFill>
        <p:spPr bwMode="auto">
          <a:xfrm>
            <a:off x="0" y="0"/>
            <a:ext cx="2895600" cy="1247775"/>
          </a:xfrm>
          <a:prstGeom prst="rect">
            <a:avLst/>
          </a:prstGeom>
          <a:noFill/>
          <a:ln w="9525">
            <a:noFill/>
            <a:miter lim="800000"/>
            <a:headEnd/>
            <a:tailEnd/>
          </a:ln>
        </p:spPr>
      </p:pic>
      <p:sp>
        <p:nvSpPr>
          <p:cNvPr id="17413" name="TextBox 4"/>
          <p:cNvSpPr txBox="1">
            <a:spLocks noChangeArrowheads="1"/>
          </p:cNvSpPr>
          <p:nvPr/>
        </p:nvSpPr>
        <p:spPr bwMode="auto">
          <a:xfrm>
            <a:off x="0" y="6324600"/>
            <a:ext cx="9144000" cy="646113"/>
          </a:xfrm>
          <a:prstGeom prst="rect">
            <a:avLst/>
          </a:prstGeom>
          <a:noFill/>
          <a:ln w="9525">
            <a:noFill/>
            <a:miter lim="800000"/>
            <a:headEnd/>
            <a:tailEnd/>
          </a:ln>
        </p:spPr>
        <p:txBody>
          <a:bodyPr>
            <a:spAutoFit/>
          </a:bodyPr>
          <a:lstStyle/>
          <a:p>
            <a:r>
              <a:rPr lang="en-US" b="1"/>
              <a:t>Closure Question #1: Why did immigrants and rural migrants move to cities?</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5" descr="http://i.treehugger.com/images/2007/5/24/farmer-john-cornfield2.jpg"/>
          <p:cNvPicPr>
            <a:picLocks noChangeAspect="1" noChangeArrowheads="1"/>
          </p:cNvPicPr>
          <p:nvPr/>
        </p:nvPicPr>
        <p:blipFill>
          <a:blip r:embed="rId2" cstate="print"/>
          <a:srcRect/>
          <a:stretch>
            <a:fillRect/>
          </a:stretch>
        </p:blipFill>
        <p:spPr bwMode="auto">
          <a:xfrm>
            <a:off x="7391400" y="0"/>
            <a:ext cx="1752600" cy="1355725"/>
          </a:xfrm>
          <a:prstGeom prst="rect">
            <a:avLst/>
          </a:prstGeom>
          <a:noFill/>
          <a:ln w="9525">
            <a:noFill/>
            <a:miter lim="800000"/>
            <a:headEnd/>
            <a:tailEnd/>
          </a:ln>
        </p:spPr>
      </p:pic>
      <p:pic>
        <p:nvPicPr>
          <p:cNvPr id="18437" name="Picture 7" descr="http://tbn2.google.com/images?q=tbn:0AT6U4cKhFIoDM:http://www.freefoto.com/images/1210/14/1210_14_23---Manhattan-Skyline-New-York-City_web.jpg">
            <a:hlinkClick r:id="rId3"/>
          </p:cNvPr>
          <p:cNvPicPr>
            <a:picLocks noChangeAspect="1" noChangeArrowheads="1"/>
          </p:cNvPicPr>
          <p:nvPr/>
        </p:nvPicPr>
        <p:blipFill>
          <a:blip r:embed="rId4" cstate="print"/>
          <a:srcRect/>
          <a:stretch>
            <a:fillRect/>
          </a:stretch>
        </p:blipFill>
        <p:spPr bwMode="auto">
          <a:xfrm>
            <a:off x="0" y="0"/>
            <a:ext cx="1905000" cy="1371600"/>
          </a:xfrm>
          <a:prstGeom prst="rect">
            <a:avLst/>
          </a:prstGeom>
          <a:noFill/>
          <a:ln w="9525">
            <a:noFill/>
            <a:miter lim="800000"/>
            <a:headEnd/>
            <a:tailEnd/>
          </a:ln>
        </p:spPr>
      </p:pic>
      <p:sp>
        <p:nvSpPr>
          <p:cNvPr id="2" name="Title 1"/>
          <p:cNvSpPr>
            <a:spLocks noGrp="1"/>
          </p:cNvSpPr>
          <p:nvPr>
            <p:ph type="title"/>
          </p:nvPr>
        </p:nvSpPr>
        <p:spPr>
          <a:xfrm>
            <a:off x="1752600" y="304800"/>
            <a:ext cx="5867400" cy="1143000"/>
          </a:xfrm>
        </p:spPr>
        <p:txBody>
          <a:bodyPr>
            <a:normAutofit/>
          </a:bodyPr>
          <a:lstStyle/>
          <a:p>
            <a:pPr algn="ctr" eaLnBrk="1" fontAlgn="auto" hangingPunct="1">
              <a:spcAft>
                <a:spcPts val="0"/>
              </a:spcAft>
              <a:defRPr/>
            </a:pPr>
            <a:r>
              <a:rPr lang="en-US" sz="3400" dirty="0" smtClean="0">
                <a:solidFill>
                  <a:schemeClr val="accent1">
                    <a:satMod val="150000"/>
                  </a:schemeClr>
                </a:solidFill>
              </a:rPr>
              <a:t>Rural-to-Urban Migrants</a:t>
            </a:r>
            <a:endParaRPr lang="en-US" sz="3400" dirty="0">
              <a:solidFill>
                <a:schemeClr val="accent1">
                  <a:satMod val="150000"/>
                </a:schemeClr>
              </a:solidFill>
            </a:endParaRPr>
          </a:p>
        </p:txBody>
      </p:sp>
      <p:sp>
        <p:nvSpPr>
          <p:cNvPr id="18435" name="Content Placeholder 2"/>
          <p:cNvSpPr>
            <a:spLocks noGrp="1"/>
          </p:cNvSpPr>
          <p:nvPr>
            <p:ph idx="1"/>
          </p:nvPr>
        </p:nvSpPr>
        <p:spPr>
          <a:xfrm>
            <a:off x="0" y="1600200"/>
            <a:ext cx="9144000" cy="4800600"/>
          </a:xfrm>
        </p:spPr>
        <p:txBody>
          <a:bodyPr>
            <a:normAutofit lnSpcReduction="10000"/>
          </a:bodyPr>
          <a:lstStyle/>
          <a:p>
            <a:pPr eaLnBrk="1" hangingPunct="1"/>
            <a:r>
              <a:rPr lang="en-US" sz="2000" b="1" dirty="0" smtClean="0"/>
              <a:t>Americans who moved from farms and agricultural work, often in the Southern states, to cities in the Northeast and Midwest.</a:t>
            </a:r>
          </a:p>
          <a:p>
            <a:pPr eaLnBrk="1" hangingPunct="1"/>
            <a:r>
              <a:rPr lang="en-US" sz="1600" dirty="0" smtClean="0"/>
              <a:t>The move from farm to factory was difficult. Former agricultural workers often found themselves working in dim light and narrow confines. The pace of work was controlled by rigid schedules, with no slow seasons. However, factory work paid wages in cash, which was sometimes scarce on family farms. The increasing difficulty of making a living on a farm combined with the excitement and variety of city life sparked migration. </a:t>
            </a:r>
          </a:p>
          <a:p>
            <a:pPr eaLnBrk="1" hangingPunct="1"/>
            <a:r>
              <a:rPr lang="en-US" sz="1600" dirty="0" smtClean="0"/>
              <a:t>Midwestern cities such as Minneapolis-St. Paul and Chicago exploded between 1880 and 1890. Many newcomers to these cities were migrants from the rural West. They were attracted by land but also by economic opportunities. African Americans moving out of the South were also part of the migration, though on a smaller scale. </a:t>
            </a:r>
          </a:p>
          <a:p>
            <a:pPr eaLnBrk="1" hangingPunct="1"/>
            <a:r>
              <a:rPr lang="en-US" sz="1600" dirty="0" smtClean="0"/>
              <a:t>By 1900, some urban areas had a population that was more than 40% foreign born. Many immigrants joined family members in the cities while others were recruited by companies needing labor. Neighborhoods, cities, regions and industries often acquired a majority of workers from a particular locale. For example, employees at the steel mills in western Pennsylvania were predominantly Polish, while the textile factories of New York became a center for eastern European Jewish people. Domestic servants in the Northeast were primarily Irish women, while Scandinavians worked in the fish-packing industry of the Pacific Northwest.</a:t>
            </a:r>
          </a:p>
        </p:txBody>
      </p:sp>
      <p:sp>
        <p:nvSpPr>
          <p:cNvPr id="18438" name="TextBox 5"/>
          <p:cNvSpPr txBox="1">
            <a:spLocks noChangeArrowheads="1"/>
          </p:cNvSpPr>
          <p:nvPr/>
        </p:nvSpPr>
        <p:spPr bwMode="auto">
          <a:xfrm>
            <a:off x="0" y="6248400"/>
            <a:ext cx="9144000" cy="646113"/>
          </a:xfrm>
          <a:prstGeom prst="rect">
            <a:avLst/>
          </a:prstGeom>
          <a:noFill/>
          <a:ln w="9525">
            <a:noFill/>
            <a:miter lim="800000"/>
            <a:headEnd/>
            <a:tailEnd/>
          </a:ln>
        </p:spPr>
        <p:txBody>
          <a:bodyPr>
            <a:spAutoFit/>
          </a:bodyPr>
          <a:lstStyle/>
          <a:p>
            <a:r>
              <a:rPr lang="en-US" b="1"/>
              <a:t>Closure Question #1: Why did immigrants and rural migrants move to cities?</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1">
                    <a:satMod val="150000"/>
                  </a:schemeClr>
                </a:solidFill>
              </a:rPr>
              <a:t>Skyscrapers / Elisha Otis</a:t>
            </a:r>
            <a:endParaRPr lang="en-US" dirty="0">
              <a:solidFill>
                <a:schemeClr val="accent1">
                  <a:satMod val="150000"/>
                </a:schemeClr>
              </a:solidFill>
            </a:endParaRPr>
          </a:p>
        </p:txBody>
      </p:sp>
      <p:sp>
        <p:nvSpPr>
          <p:cNvPr id="19459" name="Content Placeholder 2"/>
          <p:cNvSpPr>
            <a:spLocks noGrp="1"/>
          </p:cNvSpPr>
          <p:nvPr>
            <p:ph idx="1"/>
          </p:nvPr>
        </p:nvSpPr>
        <p:spPr>
          <a:xfrm>
            <a:off x="0" y="1447800"/>
            <a:ext cx="9144000" cy="4876800"/>
          </a:xfrm>
        </p:spPr>
        <p:txBody>
          <a:bodyPr>
            <a:normAutofit lnSpcReduction="10000"/>
          </a:bodyPr>
          <a:lstStyle/>
          <a:p>
            <a:pPr eaLnBrk="1" hangingPunct="1"/>
            <a:r>
              <a:rPr lang="en-US" sz="2000" b="1" smtClean="0"/>
              <a:t>Skyscrapers – Ten-story and taller buildings with steel frames and artistic designs used for office space in major American cities.</a:t>
            </a:r>
          </a:p>
          <a:p>
            <a:pPr eaLnBrk="1" hangingPunct="1"/>
            <a:r>
              <a:rPr lang="en-US" sz="2000" b="1" smtClean="0"/>
              <a:t>Elisha Otis – Inventor of the safety elevator in the 1850s, making the use of skyscrapers for office use more practical.</a:t>
            </a:r>
          </a:p>
          <a:p>
            <a:pPr eaLnBrk="1" hangingPunct="1"/>
            <a:r>
              <a:rPr lang="en-US" sz="1600" smtClean="0"/>
              <a:t>Centralized heating systems were also improved in the 1870s, further enhancing the practicality of establishing offices in skyscrapers. </a:t>
            </a:r>
          </a:p>
          <a:p>
            <a:pPr eaLnBrk="1" hangingPunct="1"/>
            <a:r>
              <a:rPr lang="en-US" sz="1600" smtClean="0"/>
              <a:t>During the late 1800s, architecture emerged as a specialized career. The American Institute of Architecture was established in 1857 to professionalize the practice. Its members encouraged specific education and official licensing in order to become an architect. </a:t>
            </a:r>
          </a:p>
          <a:p>
            <a:pPr eaLnBrk="1" hangingPunct="1"/>
            <a:r>
              <a:rPr lang="en-US" sz="1600" smtClean="0"/>
              <a:t>These professionals designed the buildings that were quickly becoming hallmarks of urban life: public schools, libraries, train stations, financial institutions, office buildings, and residences.</a:t>
            </a:r>
          </a:p>
          <a:p>
            <a:pPr eaLnBrk="1" hangingPunct="1"/>
            <a:r>
              <a:rPr lang="en-US" sz="1600" smtClean="0"/>
              <a:t>As cities swelled in size, politicians and workers struggled to keep up with the demands of growth to provide water, sewers, schools, and safety. American innovators stepped up to the task by developing new technologies to improve living conditions. The middle and upper classes benefited most from the innovations, but every city dweller was affected. Electric trolleys and subways, building codes, and other innovations kept crowded cities from slipping into pollution and chaos. </a:t>
            </a:r>
          </a:p>
        </p:txBody>
      </p:sp>
      <p:pic>
        <p:nvPicPr>
          <p:cNvPr id="19460" name="Picture 5" descr="See full size image">
            <a:hlinkClick r:id="rId2"/>
          </p:cNvPr>
          <p:cNvPicPr>
            <a:picLocks noChangeAspect="1" noChangeArrowheads="1"/>
          </p:cNvPicPr>
          <p:nvPr/>
        </p:nvPicPr>
        <p:blipFill>
          <a:blip r:embed="rId3" cstate="print"/>
          <a:srcRect/>
          <a:stretch>
            <a:fillRect/>
          </a:stretch>
        </p:blipFill>
        <p:spPr bwMode="auto">
          <a:xfrm>
            <a:off x="0" y="0"/>
            <a:ext cx="1133475" cy="1447800"/>
          </a:xfrm>
          <a:prstGeom prst="rect">
            <a:avLst/>
          </a:prstGeom>
          <a:noFill/>
          <a:ln w="9525">
            <a:noFill/>
            <a:miter lim="800000"/>
            <a:headEnd/>
            <a:tailEnd/>
          </a:ln>
        </p:spPr>
      </p:pic>
      <p:pic>
        <p:nvPicPr>
          <p:cNvPr id="19461" name="Picture 7" descr="http://tbn3.google.com/images?q=tbn:AYlzgqcyANLU6M:http://media-2.web.britannica.com/eb-media/74/3274-004-7452C015.jpg">
            <a:hlinkClick r:id="rId4"/>
          </p:cNvPr>
          <p:cNvPicPr>
            <a:picLocks noChangeAspect="1" noChangeArrowheads="1"/>
          </p:cNvPicPr>
          <p:nvPr/>
        </p:nvPicPr>
        <p:blipFill>
          <a:blip r:embed="rId5" cstate="print"/>
          <a:srcRect/>
          <a:stretch>
            <a:fillRect/>
          </a:stretch>
        </p:blipFill>
        <p:spPr bwMode="auto">
          <a:xfrm>
            <a:off x="7696200" y="0"/>
            <a:ext cx="1447800" cy="1371600"/>
          </a:xfrm>
          <a:prstGeom prst="rect">
            <a:avLst/>
          </a:prstGeom>
          <a:noFill/>
          <a:ln w="9525">
            <a:noFill/>
            <a:miter lim="800000"/>
            <a:headEnd/>
            <a:tailEnd/>
          </a:ln>
        </p:spPr>
      </p:pic>
      <p:sp>
        <p:nvSpPr>
          <p:cNvPr id="19462" name="TextBox 5"/>
          <p:cNvSpPr txBox="1">
            <a:spLocks noChangeArrowheads="1"/>
          </p:cNvSpPr>
          <p:nvPr/>
        </p:nvSpPr>
        <p:spPr bwMode="auto">
          <a:xfrm>
            <a:off x="0" y="6211887"/>
            <a:ext cx="9144000" cy="646113"/>
          </a:xfrm>
          <a:prstGeom prst="rect">
            <a:avLst/>
          </a:prstGeom>
          <a:noFill/>
          <a:ln w="9525">
            <a:noFill/>
            <a:miter lim="800000"/>
            <a:headEnd/>
            <a:tailEnd/>
          </a:ln>
        </p:spPr>
        <p:txBody>
          <a:bodyPr>
            <a:spAutoFit/>
          </a:bodyPr>
          <a:lstStyle/>
          <a:p>
            <a:r>
              <a:rPr lang="en-US" b="1" dirty="0"/>
              <a:t>Closure Question #2: How did city planners try to improve city life?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7" descr="http://tbn0.google.com/images?q=tbn:Ly8k-nA4xfG_HM:http://s3.amazonaws.com/mmc-digi-beta-production/assets/222/suburb_626_article.jpg">
            <a:hlinkClick r:id="rId2"/>
          </p:cNvPr>
          <p:cNvPicPr>
            <a:picLocks noChangeAspect="1" noChangeArrowheads="1"/>
          </p:cNvPicPr>
          <p:nvPr/>
        </p:nvPicPr>
        <p:blipFill>
          <a:blip r:embed="rId3" cstate="print"/>
          <a:srcRect/>
          <a:stretch>
            <a:fillRect/>
          </a:stretch>
        </p:blipFill>
        <p:spPr bwMode="auto">
          <a:xfrm>
            <a:off x="7467600" y="0"/>
            <a:ext cx="1676400" cy="1209675"/>
          </a:xfrm>
          <a:prstGeom prst="rect">
            <a:avLst/>
          </a:prstGeom>
          <a:noFill/>
          <a:ln w="9525">
            <a:noFill/>
            <a:miter lim="800000"/>
            <a:headEnd/>
            <a:tailEnd/>
          </a:ln>
        </p:spPr>
      </p:pic>
      <p:pic>
        <p:nvPicPr>
          <p:cNvPr id="20484" name="Picture 5" descr="http://tbn3.google.com/images?q=tbn:FX_XbLN7d6cHzM:http://blogs.sun.com/jonathan/resource/RM__service_big.jpg">
            <a:hlinkClick r:id="rId4"/>
          </p:cNvPr>
          <p:cNvPicPr>
            <a:picLocks noChangeAspect="1" noChangeArrowheads="1"/>
          </p:cNvPicPr>
          <p:nvPr/>
        </p:nvPicPr>
        <p:blipFill>
          <a:blip r:embed="rId5" cstate="print"/>
          <a:srcRect/>
          <a:stretch>
            <a:fillRect/>
          </a:stretch>
        </p:blipFill>
        <p:spPr bwMode="auto">
          <a:xfrm>
            <a:off x="381000" y="0"/>
            <a:ext cx="1314450" cy="1181100"/>
          </a:xfrm>
          <a:prstGeom prst="rect">
            <a:avLst/>
          </a:prstGeom>
          <a:noFill/>
          <a:ln w="9525">
            <a:noFill/>
            <a:miter lim="800000"/>
            <a:headEnd/>
            <a:tailEnd/>
          </a:ln>
        </p:spPr>
      </p:pic>
      <p:sp>
        <p:nvSpPr>
          <p:cNvPr id="2" name="Title 1"/>
          <p:cNvSpPr>
            <a:spLocks noGrp="1"/>
          </p:cNvSpPr>
          <p:nvPr>
            <p:ph type="title"/>
          </p:nvPr>
        </p:nvSpPr>
        <p:spPr>
          <a:xfrm>
            <a:off x="762000" y="274638"/>
            <a:ext cx="7620000" cy="1143000"/>
          </a:xfrm>
        </p:spPr>
        <p:txBody>
          <a:bodyPr>
            <a:normAutofit/>
          </a:bodyPr>
          <a:lstStyle/>
          <a:p>
            <a:pPr algn="ctr" eaLnBrk="1" fontAlgn="auto" hangingPunct="1">
              <a:spcAft>
                <a:spcPts val="0"/>
              </a:spcAft>
              <a:defRPr/>
            </a:pPr>
            <a:r>
              <a:rPr lang="en-US" sz="3600" dirty="0" smtClean="0">
                <a:solidFill>
                  <a:schemeClr val="accent1">
                    <a:satMod val="150000"/>
                  </a:schemeClr>
                </a:solidFill>
              </a:rPr>
              <a:t>Mass Transit / Suburbs</a:t>
            </a:r>
            <a:endParaRPr lang="en-US" sz="3600" dirty="0">
              <a:solidFill>
                <a:schemeClr val="accent1">
                  <a:satMod val="150000"/>
                </a:schemeClr>
              </a:solidFill>
            </a:endParaRPr>
          </a:p>
        </p:txBody>
      </p:sp>
      <p:sp>
        <p:nvSpPr>
          <p:cNvPr id="20483" name="Content Placeholder 2"/>
          <p:cNvSpPr>
            <a:spLocks noGrp="1"/>
          </p:cNvSpPr>
          <p:nvPr>
            <p:ph idx="1"/>
          </p:nvPr>
        </p:nvSpPr>
        <p:spPr>
          <a:xfrm>
            <a:off x="0" y="1774825"/>
            <a:ext cx="9144000" cy="4625975"/>
          </a:xfrm>
        </p:spPr>
        <p:txBody>
          <a:bodyPr/>
          <a:lstStyle/>
          <a:p>
            <a:pPr eaLnBrk="1" hangingPunct="1"/>
            <a:r>
              <a:rPr lang="en-US" sz="2000" b="1" dirty="0" smtClean="0"/>
              <a:t>Mass Transit – Public systems that could carry large numbers of people fairly inexpensively; these include rail lines, trolleys, electric cable cars, subways, and busses. </a:t>
            </a:r>
          </a:p>
          <a:p>
            <a:pPr eaLnBrk="1" hangingPunct="1"/>
            <a:r>
              <a:rPr lang="en-US" sz="1600" dirty="0" smtClean="0"/>
              <a:t>In 1888, Richmond, Virginia introduced the first streetcar system powered by electric cables. Within a decade every major city followed. Commuter rail lines had carried people to areas in and around cities since the 1870s; However, they were powered by coal-driven steam engines, making them slow, unreliable, and dirty.</a:t>
            </a:r>
          </a:p>
          <a:p>
            <a:pPr eaLnBrk="1" hangingPunct="1"/>
            <a:r>
              <a:rPr lang="en-US" sz="1600" dirty="0" smtClean="0"/>
              <a:t>Some cities used trolleys pulled by horses, which were slower and left horse waste all over the streets. Electricity, on the other hand, was quiet, clean, and efficient. Electric cars ran on a reliable schedule and could carry many more people than horse-drawn carts. </a:t>
            </a:r>
          </a:p>
          <a:p>
            <a:pPr eaLnBrk="1" hangingPunct="1"/>
            <a:r>
              <a:rPr lang="en-US" sz="2000" b="1" dirty="0" smtClean="0"/>
              <a:t>Suburbs –Communities established on the perimeter of industrial cities; Middle and upper class people began moving to the suburbs in the late 1800s as a result of the development of mass transit, which permitted them to commute to work in the city. </a:t>
            </a:r>
          </a:p>
          <a:p>
            <a:pPr eaLnBrk="1" hangingPunct="1">
              <a:buFont typeface="Wingdings 2" pitchFamily="18" charset="2"/>
              <a:buNone/>
            </a:pPr>
            <a:endParaRPr lang="en-US" sz="1600" dirty="0" smtClean="0"/>
          </a:p>
        </p:txBody>
      </p:sp>
      <p:sp>
        <p:nvSpPr>
          <p:cNvPr id="20486" name="TextBox 5"/>
          <p:cNvSpPr txBox="1">
            <a:spLocks noChangeArrowheads="1"/>
          </p:cNvSpPr>
          <p:nvPr/>
        </p:nvSpPr>
        <p:spPr bwMode="auto">
          <a:xfrm>
            <a:off x="0" y="6211887"/>
            <a:ext cx="9144000" cy="646113"/>
          </a:xfrm>
          <a:prstGeom prst="rect">
            <a:avLst/>
          </a:prstGeom>
          <a:noFill/>
          <a:ln w="9525">
            <a:noFill/>
            <a:miter lim="800000"/>
            <a:headEnd/>
            <a:tailEnd/>
          </a:ln>
        </p:spPr>
        <p:txBody>
          <a:bodyPr>
            <a:spAutoFit/>
          </a:bodyPr>
          <a:lstStyle/>
          <a:p>
            <a:r>
              <a:rPr lang="en-US" b="1" dirty="0"/>
              <a:t>Closure Question #2: How did city planners try to improve city life?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1">
                    <a:satMod val="150000"/>
                  </a:schemeClr>
                </a:solidFill>
              </a:rPr>
              <a:t>Frederick Law Olmstead</a:t>
            </a:r>
            <a:endParaRPr lang="en-US" dirty="0">
              <a:solidFill>
                <a:schemeClr val="accent1">
                  <a:satMod val="150000"/>
                </a:schemeClr>
              </a:solidFill>
            </a:endParaRPr>
          </a:p>
        </p:txBody>
      </p:sp>
      <p:sp>
        <p:nvSpPr>
          <p:cNvPr id="21507" name="Content Placeholder 2"/>
          <p:cNvSpPr>
            <a:spLocks noGrp="1"/>
          </p:cNvSpPr>
          <p:nvPr>
            <p:ph idx="1"/>
          </p:nvPr>
        </p:nvSpPr>
        <p:spPr>
          <a:xfrm>
            <a:off x="0" y="1774825"/>
            <a:ext cx="9144000" cy="4625975"/>
          </a:xfrm>
        </p:spPr>
        <p:txBody>
          <a:bodyPr>
            <a:normAutofit lnSpcReduction="10000"/>
          </a:bodyPr>
          <a:lstStyle/>
          <a:p>
            <a:pPr eaLnBrk="1" hangingPunct="1"/>
            <a:r>
              <a:rPr lang="en-US" sz="2000" b="1" smtClean="0"/>
              <a:t>Landscape engineer who pioneered the idea of establishing city parks in urban centers; Olmstead designed New York’s Central Park, Philadelphia’s Fairmount Park, and several others across the country.</a:t>
            </a:r>
          </a:p>
          <a:p>
            <a:pPr eaLnBrk="1" hangingPunct="1"/>
            <a:r>
              <a:rPr lang="en-US" sz="1600" smtClean="0"/>
              <a:t>As cities grew larger and more complex, architectural firms expanded to offer city-planning services designed to make cities more functional and beautiful, even as their populations skyrocketed. Architect Daniel Burnham designed his version of the ideal city for Chicago’s 1893 World’s Columbian Exhibition, a fair held to commemorate Columbus’ arrival in the Americas. Called the White city, the integrated design included boulevards, parks, buildings and even electric streetlights.</a:t>
            </a:r>
          </a:p>
          <a:p>
            <a:pPr eaLnBrk="1" hangingPunct="1"/>
            <a:r>
              <a:rPr lang="en-US" sz="1600" smtClean="0"/>
              <a:t>Mass transit allowed city planners to segregate parts of the city by zoning, or designating certain areas for particular functions. Through the 1890s, cities embraced designs that had separate zones for heavy industry, financial institutions, and residences. They also built public spaces, such as public libraries, government buildings, and universities. </a:t>
            </a:r>
          </a:p>
          <a:p>
            <a:pPr eaLnBrk="1" hangingPunct="1"/>
            <a:r>
              <a:rPr lang="en-US" sz="1600" smtClean="0"/>
              <a:t>Parks and recreational spaces were one of the most important aspects of city planning. Since the 1850s, cities had built parks as a solution to some of the problems of urban growth. Philadelphia purchased areas along the Schuylkill River to protect the city’s water supply from industrial pollution. </a:t>
            </a:r>
          </a:p>
        </p:txBody>
      </p:sp>
      <p:pic>
        <p:nvPicPr>
          <p:cNvPr id="21508" name="Picture 5" descr="See full size image">
            <a:hlinkClick r:id="rId2"/>
          </p:cNvPr>
          <p:cNvPicPr>
            <a:picLocks noChangeAspect="1" noChangeArrowheads="1"/>
          </p:cNvPicPr>
          <p:nvPr/>
        </p:nvPicPr>
        <p:blipFill>
          <a:blip r:embed="rId3" cstate="print"/>
          <a:srcRect/>
          <a:stretch>
            <a:fillRect/>
          </a:stretch>
        </p:blipFill>
        <p:spPr bwMode="auto">
          <a:xfrm>
            <a:off x="0" y="0"/>
            <a:ext cx="1209675" cy="1371600"/>
          </a:xfrm>
          <a:prstGeom prst="rect">
            <a:avLst/>
          </a:prstGeom>
          <a:noFill/>
          <a:ln w="9525">
            <a:noFill/>
            <a:miter lim="800000"/>
            <a:headEnd/>
            <a:tailEnd/>
          </a:ln>
        </p:spPr>
      </p:pic>
      <p:sp>
        <p:nvSpPr>
          <p:cNvPr id="21509" name="TextBox 4"/>
          <p:cNvSpPr txBox="1">
            <a:spLocks noChangeArrowheads="1"/>
          </p:cNvSpPr>
          <p:nvPr/>
        </p:nvSpPr>
        <p:spPr bwMode="auto">
          <a:xfrm>
            <a:off x="228600" y="6211887"/>
            <a:ext cx="9144000" cy="646113"/>
          </a:xfrm>
          <a:prstGeom prst="rect">
            <a:avLst/>
          </a:prstGeom>
          <a:noFill/>
          <a:ln w="9525">
            <a:noFill/>
            <a:miter lim="800000"/>
            <a:headEnd/>
            <a:tailEnd/>
          </a:ln>
        </p:spPr>
        <p:txBody>
          <a:bodyPr>
            <a:spAutoFit/>
          </a:bodyPr>
          <a:lstStyle/>
          <a:p>
            <a:r>
              <a:rPr lang="en-US" b="1" dirty="0"/>
              <a:t>Closure Question #2: How did city planners try to improve city life?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sz="4600" b="1">
                <a:solidFill>
                  <a:srgbClr val="1313FF"/>
                </a:solidFill>
              </a:rPr>
              <a:t>URBAN PROBLEMS</a:t>
            </a:r>
          </a:p>
        </p:txBody>
      </p:sp>
      <p:sp>
        <p:nvSpPr>
          <p:cNvPr id="51204" name="Rectangle 4"/>
          <p:cNvSpPr>
            <a:spLocks noGrp="1" noChangeArrowheads="1"/>
          </p:cNvSpPr>
          <p:nvPr>
            <p:ph type="body" sz="half" idx="1"/>
          </p:nvPr>
        </p:nvSpPr>
        <p:spPr>
          <a:xfrm>
            <a:off x="457200" y="1600200"/>
            <a:ext cx="3810000" cy="4530725"/>
          </a:xfrm>
        </p:spPr>
        <p:txBody>
          <a:bodyPr/>
          <a:lstStyle/>
          <a:p>
            <a:r>
              <a:rPr lang="en-US" sz="2400" b="1"/>
              <a:t>Problems in American cities in the late 19</a:t>
            </a:r>
            <a:r>
              <a:rPr lang="en-US" sz="2400" b="1" baseline="30000"/>
              <a:t>th</a:t>
            </a:r>
            <a:r>
              <a:rPr lang="en-US" sz="2400" b="1"/>
              <a:t> and early 20</a:t>
            </a:r>
            <a:r>
              <a:rPr lang="en-US" sz="2400" b="1" baseline="30000"/>
              <a:t>th</a:t>
            </a:r>
            <a:r>
              <a:rPr lang="en-US" sz="2400" b="1"/>
              <a:t> century included:</a:t>
            </a:r>
          </a:p>
          <a:p>
            <a:r>
              <a:rPr lang="en-US" sz="2400" b="1" i="1" u="sng">
                <a:solidFill>
                  <a:srgbClr val="1313FF"/>
                </a:solidFill>
              </a:rPr>
              <a:t>Housing:</a:t>
            </a:r>
            <a:r>
              <a:rPr lang="en-US" sz="2400" b="1"/>
              <a:t> overcrowded tenements were unsanitary</a:t>
            </a:r>
          </a:p>
          <a:p>
            <a:r>
              <a:rPr lang="en-US" sz="2400" b="1" i="1" u="sng">
                <a:solidFill>
                  <a:srgbClr val="1313FF"/>
                </a:solidFill>
              </a:rPr>
              <a:t>Sanitation</a:t>
            </a:r>
            <a:r>
              <a:rPr lang="en-US" sz="2400" b="1">
                <a:solidFill>
                  <a:srgbClr val="1313FF"/>
                </a:solidFill>
              </a:rPr>
              <a:t>:</a:t>
            </a:r>
            <a:r>
              <a:rPr lang="en-US" sz="2400" b="1"/>
              <a:t> garbage was often not collected, polluted air  </a:t>
            </a:r>
          </a:p>
        </p:txBody>
      </p:sp>
      <p:pic>
        <p:nvPicPr>
          <p:cNvPr id="51208" name="Picture 8" descr="riis4"/>
          <p:cNvPicPr>
            <a:picLocks noGrp="1" noChangeAspect="1" noChangeArrowheads="1"/>
          </p:cNvPicPr>
          <p:nvPr>
            <p:ph sz="half" idx="2"/>
          </p:nvPr>
        </p:nvPicPr>
        <p:blipFill>
          <a:blip r:embed="rId2" cstate="print"/>
          <a:srcRect/>
          <a:stretch>
            <a:fillRect/>
          </a:stretch>
        </p:blipFill>
        <p:spPr>
          <a:xfrm>
            <a:off x="4419600" y="1752600"/>
            <a:ext cx="4343400" cy="4010025"/>
          </a:xfrm>
          <a:noFill/>
          <a:ln/>
        </p:spPr>
      </p:pic>
      <p:sp>
        <p:nvSpPr>
          <p:cNvPr id="51209" name="Text Box 9"/>
          <p:cNvSpPr txBox="1">
            <a:spLocks noChangeArrowheads="1"/>
          </p:cNvSpPr>
          <p:nvPr/>
        </p:nvSpPr>
        <p:spPr bwMode="auto">
          <a:xfrm>
            <a:off x="4648200" y="5791200"/>
            <a:ext cx="4038600" cy="915988"/>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Famous photographer </a:t>
            </a:r>
            <a:r>
              <a:rPr lang="en-US" b="1">
                <a:solidFill>
                  <a:srgbClr val="1313FF"/>
                </a:solidFill>
              </a:rPr>
              <a:t>Jacob Riis</a:t>
            </a:r>
            <a:r>
              <a:rPr lang="en-US" b="1"/>
              <a:t> captured the struggle of living in crowded tenements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p:txBody>
          <a:bodyPr/>
          <a:lstStyle/>
          <a:p>
            <a:r>
              <a:rPr lang="en-US"/>
              <a:t>Explain patterns of agriculture and industrial development as they relate to climate, use of natural resources, markets and trade, the growth of specialized industries such as textiles, automobiles, and steel.</a:t>
            </a:r>
          </a:p>
        </p:txBody>
      </p:sp>
      <p:sp>
        <p:nvSpPr>
          <p:cNvPr id="5122" name="Rectangle 2"/>
          <p:cNvSpPr>
            <a:spLocks noGrp="1" noChangeArrowheads="1"/>
          </p:cNvSpPr>
          <p:nvPr>
            <p:ph type="title"/>
          </p:nvPr>
        </p:nvSpPr>
        <p:spPr/>
        <p:txBody>
          <a:bodyPr/>
          <a:lstStyle/>
          <a:p>
            <a:r>
              <a:rPr lang="en-US"/>
              <a:t>US.1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Reconstruction</a:t>
            </a:r>
          </a:p>
        </p:txBody>
      </p:sp>
      <p:pic>
        <p:nvPicPr>
          <p:cNvPr id="7172" name="Picture 4" descr="https://micdsstudents.wikispaces.com/file/view/Carpet_bagger,_HarpersWeekly,1872-275.jpg/188654705/Carpet_bagger,_HarpersWeekly,1872-275.jpg"/>
          <p:cNvPicPr>
            <a:picLocks noChangeAspect="1" noChangeArrowheads="1"/>
          </p:cNvPicPr>
          <p:nvPr/>
        </p:nvPicPr>
        <p:blipFill>
          <a:blip r:embed="rId2" cstate="print"/>
          <a:srcRect/>
          <a:stretch>
            <a:fillRect/>
          </a:stretch>
        </p:blipFill>
        <p:spPr bwMode="auto">
          <a:xfrm>
            <a:off x="1219200" y="3714750"/>
            <a:ext cx="3086100" cy="3143250"/>
          </a:xfrm>
          <a:prstGeom prst="rect">
            <a:avLst/>
          </a:prstGeom>
          <a:noFill/>
        </p:spPr>
      </p:pic>
      <p:pic>
        <p:nvPicPr>
          <p:cNvPr id="7176" name="Picture 8" descr="http://yesteryearsnews.files.wordpress.com/2012/05/reconstruction-second-civil-war.jpg"/>
          <p:cNvPicPr>
            <a:picLocks noChangeAspect="1" noChangeArrowheads="1"/>
          </p:cNvPicPr>
          <p:nvPr/>
        </p:nvPicPr>
        <p:blipFill>
          <a:blip r:embed="rId3" cstate="print"/>
          <a:srcRect/>
          <a:stretch>
            <a:fillRect/>
          </a:stretch>
        </p:blipFill>
        <p:spPr bwMode="auto">
          <a:xfrm>
            <a:off x="4487863" y="0"/>
            <a:ext cx="4656137" cy="6858000"/>
          </a:xfrm>
          <a:prstGeom prst="rect">
            <a:avLst/>
          </a:prstGeom>
          <a:noFill/>
        </p:spPr>
      </p:pic>
      <p:pic>
        <p:nvPicPr>
          <p:cNvPr id="7178" name="Picture 10" descr="http://upload.wikimedia.org/wikipedia/commons/thumb/3/33/Freedman's_bureau.jpg/250px-Freedman's_bureau.jpg"/>
          <p:cNvPicPr>
            <a:picLocks noChangeAspect="1" noChangeArrowheads="1"/>
          </p:cNvPicPr>
          <p:nvPr/>
        </p:nvPicPr>
        <p:blipFill>
          <a:blip r:embed="rId4" cstate="print"/>
          <a:srcRect/>
          <a:stretch>
            <a:fillRect/>
          </a:stretch>
        </p:blipFill>
        <p:spPr bwMode="auto">
          <a:xfrm>
            <a:off x="0" y="1676400"/>
            <a:ext cx="2857500" cy="2251075"/>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a:r>
              <a:rPr lang="en-US" sz="4200" b="1">
                <a:solidFill>
                  <a:srgbClr val="1313FF"/>
                </a:solidFill>
              </a:rPr>
              <a:t>URBAN PROBLEMS CONTINUED</a:t>
            </a:r>
          </a:p>
        </p:txBody>
      </p:sp>
      <p:sp>
        <p:nvSpPr>
          <p:cNvPr id="53253" name="Rectangle 5"/>
          <p:cNvSpPr>
            <a:spLocks noGrp="1" noChangeArrowheads="1"/>
          </p:cNvSpPr>
          <p:nvPr>
            <p:ph type="body" sz="half" idx="2"/>
          </p:nvPr>
        </p:nvSpPr>
        <p:spPr>
          <a:xfrm>
            <a:off x="4648200" y="1828800"/>
            <a:ext cx="4495800" cy="4648200"/>
          </a:xfrm>
        </p:spPr>
        <p:txBody>
          <a:bodyPr/>
          <a:lstStyle/>
          <a:p>
            <a:pPr>
              <a:lnSpc>
                <a:spcPct val="90000"/>
              </a:lnSpc>
            </a:pPr>
            <a:r>
              <a:rPr lang="en-US" sz="2000" b="1" i="1" u="sng">
                <a:solidFill>
                  <a:srgbClr val="1313FF"/>
                </a:solidFill>
              </a:rPr>
              <a:t>Transportation:</a:t>
            </a:r>
            <a:r>
              <a:rPr lang="en-US" sz="2000"/>
              <a:t>  </a:t>
            </a:r>
            <a:r>
              <a:rPr lang="en-US" sz="2000" b="1"/>
              <a:t>Cities struggled to provide adequate transit systems</a:t>
            </a:r>
          </a:p>
          <a:p>
            <a:pPr>
              <a:lnSpc>
                <a:spcPct val="90000"/>
              </a:lnSpc>
            </a:pPr>
            <a:r>
              <a:rPr lang="en-US" sz="2000" b="1" i="1" u="sng">
                <a:solidFill>
                  <a:srgbClr val="1313FF"/>
                </a:solidFill>
              </a:rPr>
              <a:t>Water:</a:t>
            </a:r>
            <a:r>
              <a:rPr lang="en-US" sz="2000" b="1"/>
              <a:t>  Without safe drinking water  cholera and typhoid fever was common</a:t>
            </a:r>
          </a:p>
          <a:p>
            <a:pPr>
              <a:lnSpc>
                <a:spcPct val="90000"/>
              </a:lnSpc>
            </a:pPr>
            <a:r>
              <a:rPr lang="en-US" sz="2000" b="1" i="1" u="sng">
                <a:solidFill>
                  <a:srgbClr val="1313FF"/>
                </a:solidFill>
              </a:rPr>
              <a:t>Crime:</a:t>
            </a:r>
            <a:r>
              <a:rPr lang="en-US" sz="2000" b="1"/>
              <a:t>  As populations increased thieves flourished</a:t>
            </a:r>
          </a:p>
          <a:p>
            <a:pPr>
              <a:lnSpc>
                <a:spcPct val="90000"/>
              </a:lnSpc>
            </a:pPr>
            <a:r>
              <a:rPr lang="en-US" sz="2000" b="1" i="1" u="sng">
                <a:solidFill>
                  <a:srgbClr val="1313FF"/>
                </a:solidFill>
              </a:rPr>
              <a:t>Fire:</a:t>
            </a:r>
            <a:r>
              <a:rPr lang="en-US" sz="2000" b="1"/>
              <a:t>  Limited water supply and wooden structures combined with the use of candles led to many major urban fires – Chicago 1871 and San Francisco 1906 were two major fires</a:t>
            </a:r>
            <a:endParaRPr lang="en-US" sz="2000" b="1" i="1" u="sng"/>
          </a:p>
        </p:txBody>
      </p:sp>
      <p:pic>
        <p:nvPicPr>
          <p:cNvPr id="53254" name="Picture 6" descr="chicago-fire"/>
          <p:cNvPicPr>
            <a:picLocks noGrp="1" noChangeAspect="1" noChangeArrowheads="1"/>
          </p:cNvPicPr>
          <p:nvPr>
            <p:ph sz="half" idx="1"/>
          </p:nvPr>
        </p:nvPicPr>
        <p:blipFill>
          <a:blip r:embed="rId2" cstate="print"/>
          <a:srcRect/>
          <a:stretch>
            <a:fillRect/>
          </a:stretch>
        </p:blipFill>
        <p:spPr>
          <a:xfrm>
            <a:off x="304800" y="1828800"/>
            <a:ext cx="4267200" cy="3733800"/>
          </a:xfrm>
          <a:noFill/>
          <a:ln/>
        </p:spPr>
      </p:pic>
      <p:sp>
        <p:nvSpPr>
          <p:cNvPr id="53256" name="Text Box 8"/>
          <p:cNvSpPr txBox="1">
            <a:spLocks noChangeArrowheads="1"/>
          </p:cNvSpPr>
          <p:nvPr/>
        </p:nvSpPr>
        <p:spPr bwMode="auto">
          <a:xfrm>
            <a:off x="304800" y="5638800"/>
            <a:ext cx="4419600" cy="915988"/>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Harper’s Weekly image of Chicagoans fleeing the fire over the Randolph Street bridge in 1871</a:t>
            </a: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ln/>
        </p:spPr>
        <p:txBody>
          <a:bodyPr/>
          <a:lstStyle/>
          <a:p>
            <a:r>
              <a:rPr lang="en-US"/>
              <a:t>Jacob Riis – </a:t>
            </a:r>
            <a:r>
              <a:rPr lang="en-US" sz="3200"/>
              <a:t>How the Other Half Lives</a:t>
            </a:r>
          </a:p>
        </p:txBody>
      </p:sp>
      <p:pic>
        <p:nvPicPr>
          <p:cNvPr id="58372" name="Picture 2" descr="http://www.spartacus.schoolnet.co.uk/USAriis1.jpg"/>
          <p:cNvPicPr>
            <a:picLocks noChangeAspect="1" noChangeArrowheads="1"/>
          </p:cNvPicPr>
          <p:nvPr/>
        </p:nvPicPr>
        <p:blipFill>
          <a:blip r:embed="rId2" cstate="print"/>
          <a:srcRect/>
          <a:stretch>
            <a:fillRect/>
          </a:stretch>
        </p:blipFill>
        <p:spPr bwMode="auto">
          <a:xfrm>
            <a:off x="0" y="1828800"/>
            <a:ext cx="3844925" cy="4343400"/>
          </a:xfrm>
          <a:prstGeom prst="rect">
            <a:avLst/>
          </a:prstGeom>
          <a:noFill/>
          <a:ln w="9525">
            <a:noFill/>
            <a:miter lim="800000"/>
            <a:headEnd/>
            <a:tailEnd/>
          </a:ln>
        </p:spPr>
      </p:pic>
      <p:pic>
        <p:nvPicPr>
          <p:cNvPr id="58373" name="Picture 4" descr="http://xroads.virginia.edu/~ug02/barnes/autoimages/riiscitytenement.jpg"/>
          <p:cNvPicPr>
            <a:picLocks noChangeAspect="1" noChangeArrowheads="1"/>
          </p:cNvPicPr>
          <p:nvPr/>
        </p:nvPicPr>
        <p:blipFill>
          <a:blip r:embed="rId3" cstate="print"/>
          <a:srcRect/>
          <a:stretch>
            <a:fillRect/>
          </a:stretch>
        </p:blipFill>
        <p:spPr bwMode="auto">
          <a:xfrm>
            <a:off x="4038600" y="2133600"/>
            <a:ext cx="4984750" cy="3810000"/>
          </a:xfrm>
          <a:prstGeom prst="rect">
            <a:avLst/>
          </a:prstGeom>
          <a:noFill/>
          <a:ln w="9525">
            <a:noFill/>
            <a:miter lim="800000"/>
            <a:headEnd/>
            <a:tailEnd/>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533400" y="274638"/>
            <a:ext cx="7924800" cy="1143000"/>
          </a:xfrm>
        </p:spPr>
        <p:txBody>
          <a:bodyPr>
            <a:normAutofit fontScale="90000"/>
          </a:bodyPr>
          <a:lstStyle/>
          <a:p>
            <a:r>
              <a:rPr lang="en-US" sz="3600" b="1">
                <a:solidFill>
                  <a:schemeClr val="bg2"/>
                </a:solidFill>
              </a:rPr>
              <a:t>PHOTOGRAPHER JACOB RIIS CAPTURED IMAGES OF THE CITY</a:t>
            </a:r>
          </a:p>
        </p:txBody>
      </p:sp>
      <p:pic>
        <p:nvPicPr>
          <p:cNvPr id="55302" name="Picture 6" descr="riis1"/>
          <p:cNvPicPr>
            <a:picLocks noChangeAspect="1" noChangeArrowheads="1"/>
          </p:cNvPicPr>
          <p:nvPr/>
        </p:nvPicPr>
        <p:blipFill>
          <a:blip r:embed="rId2" cstate="print"/>
          <a:srcRect/>
          <a:stretch>
            <a:fillRect/>
          </a:stretch>
        </p:blipFill>
        <p:spPr bwMode="auto">
          <a:xfrm>
            <a:off x="2411413" y="1524000"/>
            <a:ext cx="4446587" cy="49244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riisportrait"/>
          <p:cNvPicPr>
            <a:picLocks noChangeAspect="1" noChangeArrowheads="1"/>
          </p:cNvPicPr>
          <p:nvPr/>
        </p:nvPicPr>
        <p:blipFill>
          <a:blip r:embed="rId2" cstate="print"/>
          <a:srcRect/>
          <a:stretch>
            <a:fillRect/>
          </a:stretch>
        </p:blipFill>
        <p:spPr bwMode="auto">
          <a:xfrm>
            <a:off x="1447800" y="1177925"/>
            <a:ext cx="6324600" cy="4638675"/>
          </a:xfrm>
          <a:prstGeom prst="rect">
            <a:avLst/>
          </a:prstGeom>
          <a:noFill/>
        </p:spPr>
      </p:pic>
      <p:sp>
        <p:nvSpPr>
          <p:cNvPr id="57350" name="Text Box 6"/>
          <p:cNvSpPr txBox="1">
            <a:spLocks noChangeArrowheads="1"/>
          </p:cNvSpPr>
          <p:nvPr/>
        </p:nvSpPr>
        <p:spPr bwMode="auto">
          <a:xfrm>
            <a:off x="5867400" y="5943600"/>
            <a:ext cx="23622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riis12"/>
          <p:cNvPicPr>
            <a:picLocks noChangeAspect="1" noChangeArrowheads="1"/>
          </p:cNvPicPr>
          <p:nvPr/>
        </p:nvPicPr>
        <p:blipFill>
          <a:blip r:embed="rId2" cstate="print"/>
          <a:srcRect/>
          <a:stretch>
            <a:fillRect/>
          </a:stretch>
        </p:blipFill>
        <p:spPr bwMode="auto">
          <a:xfrm>
            <a:off x="1905000" y="1081088"/>
            <a:ext cx="5486400" cy="4938712"/>
          </a:xfrm>
          <a:prstGeom prst="rect">
            <a:avLst/>
          </a:prstGeom>
          <a:noFill/>
        </p:spPr>
      </p:pic>
      <p:sp>
        <p:nvSpPr>
          <p:cNvPr id="58373" name="Text Box 5"/>
          <p:cNvSpPr txBox="1">
            <a:spLocks noChangeArrowheads="1"/>
          </p:cNvSpPr>
          <p:nvPr/>
        </p:nvSpPr>
        <p:spPr bwMode="auto">
          <a:xfrm>
            <a:off x="5943600" y="6172200"/>
            <a:ext cx="14478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riis3"/>
          <p:cNvPicPr>
            <a:picLocks noChangeAspect="1" noChangeArrowheads="1"/>
          </p:cNvPicPr>
          <p:nvPr/>
        </p:nvPicPr>
        <p:blipFill>
          <a:blip r:embed="rId2" cstate="print"/>
          <a:srcRect/>
          <a:stretch>
            <a:fillRect/>
          </a:stretch>
        </p:blipFill>
        <p:spPr bwMode="auto">
          <a:xfrm>
            <a:off x="1828800" y="1025525"/>
            <a:ext cx="5257800" cy="5146675"/>
          </a:xfrm>
          <a:prstGeom prst="rect">
            <a:avLst/>
          </a:prstGeom>
          <a:noFill/>
        </p:spPr>
      </p:pic>
      <p:sp>
        <p:nvSpPr>
          <p:cNvPr id="59397" name="Text Box 5"/>
          <p:cNvSpPr txBox="1">
            <a:spLocks noChangeArrowheads="1"/>
          </p:cNvSpPr>
          <p:nvPr/>
        </p:nvSpPr>
        <p:spPr bwMode="auto">
          <a:xfrm>
            <a:off x="5257800" y="6324600"/>
            <a:ext cx="990600" cy="366713"/>
          </a:xfrm>
          <a:prstGeom prst="rect">
            <a:avLst/>
          </a:prstGeom>
          <a:noFill/>
          <a:ln w="12700" cap="sq">
            <a:noFill/>
            <a:miter lim="800000"/>
            <a:headEnd type="none" w="sm" len="sm"/>
            <a:tailEnd type="none" w="sm" len="sm"/>
          </a:ln>
          <a:effectLst/>
        </p:spPr>
        <p:txBody>
          <a:bodyPr>
            <a:spAutoFit/>
          </a:bodyPr>
          <a:lstStyle/>
          <a:p>
            <a:pPr>
              <a:spcBef>
                <a:spcPct val="50000"/>
              </a:spcBef>
            </a:pPr>
            <a:endParaRPr lang="en-US"/>
          </a:p>
        </p:txBody>
      </p:sp>
      <p:sp>
        <p:nvSpPr>
          <p:cNvPr id="59398" name="Text Box 6"/>
          <p:cNvSpPr txBox="1">
            <a:spLocks noChangeArrowheads="1"/>
          </p:cNvSpPr>
          <p:nvPr/>
        </p:nvSpPr>
        <p:spPr bwMode="auto">
          <a:xfrm>
            <a:off x="5486400" y="6248400"/>
            <a:ext cx="18288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riis5"/>
          <p:cNvPicPr>
            <a:picLocks noChangeAspect="1" noChangeArrowheads="1"/>
          </p:cNvPicPr>
          <p:nvPr/>
        </p:nvPicPr>
        <p:blipFill>
          <a:blip r:embed="rId2" cstate="print"/>
          <a:srcRect/>
          <a:stretch>
            <a:fillRect/>
          </a:stretch>
        </p:blipFill>
        <p:spPr bwMode="auto">
          <a:xfrm>
            <a:off x="1981200" y="1239838"/>
            <a:ext cx="4953000" cy="4711700"/>
          </a:xfrm>
          <a:prstGeom prst="rect">
            <a:avLst/>
          </a:prstGeom>
          <a:noFill/>
        </p:spPr>
      </p:pic>
      <p:sp>
        <p:nvSpPr>
          <p:cNvPr id="60421" name="Text Box 5"/>
          <p:cNvSpPr txBox="1">
            <a:spLocks noChangeArrowheads="1"/>
          </p:cNvSpPr>
          <p:nvPr/>
        </p:nvSpPr>
        <p:spPr bwMode="auto">
          <a:xfrm>
            <a:off x="5257800" y="6019800"/>
            <a:ext cx="21336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Riis_StreetArabs1"/>
          <p:cNvPicPr>
            <a:picLocks noChangeAspect="1" noChangeArrowheads="1"/>
          </p:cNvPicPr>
          <p:nvPr/>
        </p:nvPicPr>
        <p:blipFill>
          <a:blip r:embed="rId2" cstate="print"/>
          <a:srcRect/>
          <a:stretch>
            <a:fillRect/>
          </a:stretch>
        </p:blipFill>
        <p:spPr bwMode="auto">
          <a:xfrm>
            <a:off x="1752600" y="1203325"/>
            <a:ext cx="5638800" cy="4735513"/>
          </a:xfrm>
          <a:prstGeom prst="rect">
            <a:avLst/>
          </a:prstGeom>
          <a:noFill/>
        </p:spPr>
      </p:pic>
      <p:sp>
        <p:nvSpPr>
          <p:cNvPr id="61445" name="Text Box 5"/>
          <p:cNvSpPr txBox="1">
            <a:spLocks noChangeArrowheads="1"/>
          </p:cNvSpPr>
          <p:nvPr/>
        </p:nvSpPr>
        <p:spPr bwMode="auto">
          <a:xfrm>
            <a:off x="5943600" y="6019800"/>
            <a:ext cx="14478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RiisBanditsRoost"/>
          <p:cNvPicPr>
            <a:picLocks noChangeAspect="1" noChangeArrowheads="1"/>
          </p:cNvPicPr>
          <p:nvPr/>
        </p:nvPicPr>
        <p:blipFill>
          <a:blip r:embed="rId2" cstate="print"/>
          <a:srcRect/>
          <a:stretch>
            <a:fillRect/>
          </a:stretch>
        </p:blipFill>
        <p:spPr bwMode="auto">
          <a:xfrm>
            <a:off x="1905000" y="909638"/>
            <a:ext cx="5181600" cy="5111750"/>
          </a:xfrm>
          <a:prstGeom prst="rect">
            <a:avLst/>
          </a:prstGeom>
          <a:noFill/>
        </p:spPr>
      </p:pic>
      <p:sp>
        <p:nvSpPr>
          <p:cNvPr id="62469" name="Text Box 5"/>
          <p:cNvSpPr txBox="1">
            <a:spLocks noChangeArrowheads="1"/>
          </p:cNvSpPr>
          <p:nvPr/>
        </p:nvSpPr>
        <p:spPr bwMode="auto">
          <a:xfrm>
            <a:off x="5486400" y="6096000"/>
            <a:ext cx="19050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Jacob Riis</a:t>
            </a:r>
          </a:p>
        </p:txBody>
      </p:sp>
    </p:spTree>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143000" y="274638"/>
            <a:ext cx="7086600" cy="1143000"/>
          </a:xfrm>
        </p:spPr>
        <p:txBody>
          <a:bodyPr/>
          <a:lstStyle/>
          <a:p>
            <a:pPr algn="ctr"/>
            <a:r>
              <a:rPr lang="en-US" sz="4600" b="1">
                <a:solidFill>
                  <a:srgbClr val="1313FF"/>
                </a:solidFill>
              </a:rPr>
              <a:t>REFORMERS MOBILIZE</a:t>
            </a:r>
          </a:p>
        </p:txBody>
      </p:sp>
      <p:sp>
        <p:nvSpPr>
          <p:cNvPr id="77828" name="Rectangle 4"/>
          <p:cNvSpPr>
            <a:spLocks noGrp="1" noChangeArrowheads="1"/>
          </p:cNvSpPr>
          <p:nvPr>
            <p:ph type="body" sz="half" idx="4294967295"/>
          </p:nvPr>
        </p:nvSpPr>
        <p:spPr>
          <a:xfrm>
            <a:off x="0" y="1676400"/>
            <a:ext cx="4419600" cy="5181600"/>
          </a:xfrm>
        </p:spPr>
        <p:txBody>
          <a:bodyPr/>
          <a:lstStyle/>
          <a:p>
            <a:pPr>
              <a:lnSpc>
                <a:spcPct val="90000"/>
              </a:lnSpc>
            </a:pPr>
            <a:r>
              <a:rPr lang="en-US" sz="2000" b="1"/>
              <a:t>Jacob Riis was a reformer who through his pictures hoped for change– he influenced many</a:t>
            </a:r>
          </a:p>
          <a:p>
            <a:pPr>
              <a:lnSpc>
                <a:spcPct val="90000"/>
              </a:lnSpc>
            </a:pPr>
            <a:r>
              <a:rPr lang="en-US" sz="2000" b="1"/>
              <a:t>The </a:t>
            </a:r>
            <a:r>
              <a:rPr lang="en-US" sz="2000" b="1">
                <a:solidFill>
                  <a:srgbClr val="1313FF"/>
                </a:solidFill>
              </a:rPr>
              <a:t>Social Gospel Movement</a:t>
            </a:r>
            <a:r>
              <a:rPr lang="en-US" sz="2000" b="1"/>
              <a:t> preached salvation through service to the poor</a:t>
            </a:r>
          </a:p>
          <a:p>
            <a:pPr>
              <a:lnSpc>
                <a:spcPct val="90000"/>
              </a:lnSpc>
            </a:pPr>
            <a:r>
              <a:rPr lang="en-US" sz="2000" b="1"/>
              <a:t>Some reformers established </a:t>
            </a:r>
            <a:r>
              <a:rPr lang="en-US" sz="2000" b="1">
                <a:solidFill>
                  <a:srgbClr val="1313FF"/>
                </a:solidFill>
              </a:rPr>
              <a:t>Settlement Homes </a:t>
            </a:r>
            <a:endParaRPr lang="en-US" sz="2000" b="1"/>
          </a:p>
          <a:p>
            <a:pPr>
              <a:lnSpc>
                <a:spcPct val="90000"/>
              </a:lnSpc>
            </a:pPr>
            <a:r>
              <a:rPr lang="en-US" sz="2000" b="1"/>
              <a:t>These homes provided a place to stay, classes, health care and other social services</a:t>
            </a:r>
          </a:p>
          <a:p>
            <a:pPr>
              <a:lnSpc>
                <a:spcPct val="90000"/>
              </a:lnSpc>
            </a:pPr>
            <a:r>
              <a:rPr lang="en-US" sz="2000" b="1">
                <a:solidFill>
                  <a:srgbClr val="1313FF"/>
                </a:solidFill>
              </a:rPr>
              <a:t>Jane Addams </a:t>
            </a:r>
            <a:r>
              <a:rPr lang="en-US" sz="2000" b="1"/>
              <a:t>was the most famous member of the Settlement Movement (founded </a:t>
            </a:r>
            <a:r>
              <a:rPr lang="en-US" sz="2000" b="1">
                <a:solidFill>
                  <a:srgbClr val="1313FF"/>
                </a:solidFill>
              </a:rPr>
              <a:t>Hull House</a:t>
            </a:r>
            <a:r>
              <a:rPr lang="en-US" sz="2000" b="1"/>
              <a:t> in Chicago)</a:t>
            </a:r>
            <a:endParaRPr lang="en-US" sz="2000" b="1">
              <a:solidFill>
                <a:srgbClr val="1313FF"/>
              </a:solidFill>
            </a:endParaRPr>
          </a:p>
        </p:txBody>
      </p:sp>
      <p:pic>
        <p:nvPicPr>
          <p:cNvPr id="77830" name="Picture 6" descr="addams"/>
          <p:cNvPicPr>
            <a:picLocks noChangeAspect="1" noChangeArrowheads="1"/>
          </p:cNvPicPr>
          <p:nvPr/>
        </p:nvPicPr>
        <p:blipFill>
          <a:blip r:embed="rId2" cstate="print"/>
          <a:srcRect/>
          <a:stretch>
            <a:fillRect/>
          </a:stretch>
        </p:blipFill>
        <p:spPr bwMode="auto">
          <a:xfrm>
            <a:off x="4648200" y="1447800"/>
            <a:ext cx="2590800" cy="3048000"/>
          </a:xfrm>
          <a:prstGeom prst="rect">
            <a:avLst/>
          </a:prstGeom>
          <a:noFill/>
        </p:spPr>
      </p:pic>
      <p:pic>
        <p:nvPicPr>
          <p:cNvPr id="77831" name="Picture 7" descr="hull house"/>
          <p:cNvPicPr>
            <a:picLocks noChangeAspect="1" noChangeArrowheads="1"/>
          </p:cNvPicPr>
          <p:nvPr/>
        </p:nvPicPr>
        <p:blipFill>
          <a:blip r:embed="rId3" cstate="print"/>
          <a:srcRect/>
          <a:stretch>
            <a:fillRect/>
          </a:stretch>
        </p:blipFill>
        <p:spPr bwMode="auto">
          <a:xfrm>
            <a:off x="5486400" y="4267200"/>
            <a:ext cx="3352800" cy="2349500"/>
          </a:xfrm>
          <a:prstGeom prst="rect">
            <a:avLst/>
          </a:prstGeom>
          <a:noFill/>
        </p:spPr>
      </p:pic>
      <p:sp>
        <p:nvSpPr>
          <p:cNvPr id="77832" name="Text Box 8"/>
          <p:cNvSpPr txBox="1">
            <a:spLocks noChangeArrowheads="1"/>
          </p:cNvSpPr>
          <p:nvPr/>
        </p:nvSpPr>
        <p:spPr bwMode="auto">
          <a:xfrm>
            <a:off x="7391400" y="2133600"/>
            <a:ext cx="1524000" cy="15525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400" b="1"/>
              <a:t>Jane Addams and Hull House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r>
              <a:rPr lang="en-US"/>
              <a:t>Constitutional Convention of 1870</a:t>
            </a:r>
          </a:p>
        </p:txBody>
      </p:sp>
      <p:pic>
        <p:nvPicPr>
          <p:cNvPr id="8196" name="Picture 4" descr="http://upload.wikimedia.org/wikipedia/commons/thumb/2/27/Tennessee_Constitution_of_1835.jpg/220px-Tennessee_Constitution_of_1835.jpg"/>
          <p:cNvPicPr>
            <a:picLocks noChangeAspect="1" noChangeArrowheads="1"/>
          </p:cNvPicPr>
          <p:nvPr/>
        </p:nvPicPr>
        <p:blipFill>
          <a:blip r:embed="rId2" cstate="print"/>
          <a:srcRect/>
          <a:stretch>
            <a:fillRect/>
          </a:stretch>
        </p:blipFill>
        <p:spPr bwMode="auto">
          <a:xfrm>
            <a:off x="381000" y="1905000"/>
            <a:ext cx="3656013" cy="4953000"/>
          </a:xfrm>
          <a:prstGeom prst="rect">
            <a:avLst/>
          </a:prstGeom>
          <a:noFill/>
        </p:spPr>
      </p:pic>
      <p:pic>
        <p:nvPicPr>
          <p:cNvPr id="8198" name="Picture 6" descr="http://t0.gstatic.com/images?q=tbn:ANd9GcRGjKXDKxndw41Fn1qzt4VO8L-XH5wcImMgOygTF5c-yUVxMyp2BA:tnsos.org/Press/images/4642.jpg"/>
          <p:cNvPicPr>
            <a:picLocks noChangeAspect="1" noChangeArrowheads="1"/>
          </p:cNvPicPr>
          <p:nvPr/>
        </p:nvPicPr>
        <p:blipFill>
          <a:blip r:embed="rId3" cstate="print"/>
          <a:srcRect l="9946" t="6451" r="10484" b="6451"/>
          <a:stretch>
            <a:fillRect/>
          </a:stretch>
        </p:blipFill>
        <p:spPr bwMode="auto">
          <a:xfrm>
            <a:off x="5181600" y="1905000"/>
            <a:ext cx="3498850" cy="4724400"/>
          </a:xfrm>
          <a:prstGeom prst="rect">
            <a:avLst/>
          </a:prstGeom>
          <a:noFill/>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fontAlgn="auto" hangingPunct="1">
              <a:spcAft>
                <a:spcPts val="0"/>
              </a:spcAft>
              <a:defRPr/>
            </a:pPr>
            <a:r>
              <a:rPr lang="en-US" smtClean="0"/>
              <a:t>The Settlement House Movement </a:t>
            </a:r>
          </a:p>
        </p:txBody>
      </p:sp>
      <p:sp>
        <p:nvSpPr>
          <p:cNvPr id="87043" name="Content Placeholder 2"/>
          <p:cNvSpPr>
            <a:spLocks noGrp="1"/>
          </p:cNvSpPr>
          <p:nvPr>
            <p:ph sz="quarter" idx="1"/>
          </p:nvPr>
        </p:nvSpPr>
        <p:spPr>
          <a:xfrm>
            <a:off x="457200" y="1600200"/>
            <a:ext cx="7467600" cy="4873625"/>
          </a:xfrm>
        </p:spPr>
        <p:txBody>
          <a:bodyPr/>
          <a:lstStyle/>
          <a:p>
            <a:pPr eaLnBrk="1" hangingPunct="1"/>
            <a:r>
              <a:rPr lang="en-US" smtClean="0"/>
              <a:t>One approach to the poverty experienced in the American City was the Settlement House movement</a:t>
            </a:r>
          </a:p>
          <a:p>
            <a:pPr eaLnBrk="1" hangingPunct="1"/>
            <a:r>
              <a:rPr lang="en-US" smtClean="0"/>
              <a:t>A settlement House is a community center that provided social services to urban poor such as a roof over their head, and meals in the stomach, child care classes were given to mothers and English classes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fontAlgn="auto" hangingPunct="1">
              <a:spcAft>
                <a:spcPts val="0"/>
              </a:spcAft>
              <a:defRPr/>
            </a:pPr>
            <a:r>
              <a:rPr lang="en-US" i="1" smtClean="0"/>
              <a:t>Jane Addams To The Rescue</a:t>
            </a:r>
          </a:p>
        </p:txBody>
      </p:sp>
      <p:sp>
        <p:nvSpPr>
          <p:cNvPr id="88067" name="Content Placeholder 2"/>
          <p:cNvSpPr>
            <a:spLocks noGrp="1"/>
          </p:cNvSpPr>
          <p:nvPr>
            <p:ph sz="quarter" idx="1"/>
          </p:nvPr>
        </p:nvSpPr>
        <p:spPr>
          <a:xfrm>
            <a:off x="457200" y="1600200"/>
            <a:ext cx="7467600" cy="4873625"/>
          </a:xfrm>
        </p:spPr>
        <p:txBody>
          <a:bodyPr/>
          <a:lstStyle/>
          <a:p>
            <a:pPr eaLnBrk="1" hangingPunct="1"/>
            <a:r>
              <a:rPr lang="en-US" smtClean="0"/>
              <a:t>After graduating from Rockford Female Seminary, Addams travelled to London in 1888</a:t>
            </a:r>
          </a:p>
          <a:p>
            <a:pPr eaLnBrk="1" hangingPunct="1"/>
            <a:r>
              <a:rPr lang="en-US" smtClean="0"/>
              <a:t>There she was inspired by the Toynbee Hall Settlement house</a:t>
            </a:r>
          </a:p>
          <a:p>
            <a:pPr eaLnBrk="1" hangingPunct="1"/>
            <a:r>
              <a:rPr lang="en-US" smtClean="0"/>
              <a:t>Upon her return, she opened the Hull House settlement house in Chicago in 1889</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smtClean="0"/>
              <a:t>The Hull House </a:t>
            </a:r>
          </a:p>
        </p:txBody>
      </p:sp>
      <p:pic>
        <p:nvPicPr>
          <p:cNvPr id="89091" name="Content Placeholder 4" descr="Hull_House%2C_Smith_Hall.jpg"/>
          <p:cNvPicPr>
            <a:picLocks noGrp="1" noChangeAspect="1"/>
          </p:cNvPicPr>
          <p:nvPr>
            <p:ph sz="quarter" idx="1"/>
          </p:nvPr>
        </p:nvPicPr>
        <p:blipFill>
          <a:blip r:embed="rId2" cstate="print"/>
          <a:srcRect/>
          <a:stretch>
            <a:fillRect/>
          </a:stretch>
        </p:blipFill>
        <p:spPr>
          <a:xfrm>
            <a:off x="457200" y="2413000"/>
            <a:ext cx="3657600" cy="2946400"/>
          </a:xfrm>
        </p:spPr>
      </p:pic>
      <p:pic>
        <p:nvPicPr>
          <p:cNvPr id="89092" name="Content Placeholder 5" descr="Hull_House_Women%27s_Club_building.jpg"/>
          <p:cNvPicPr>
            <a:picLocks noGrp="1" noChangeAspect="1"/>
          </p:cNvPicPr>
          <p:nvPr>
            <p:ph sz="quarter" idx="2"/>
          </p:nvPr>
        </p:nvPicPr>
        <p:blipFill>
          <a:blip r:embed="rId3" cstate="print"/>
          <a:srcRect/>
          <a:stretch>
            <a:fillRect/>
          </a:stretch>
        </p:blipFill>
        <p:spPr>
          <a:xfrm>
            <a:off x="4270375" y="2565400"/>
            <a:ext cx="3657600" cy="2641600"/>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fontAlgn="auto" hangingPunct="1">
              <a:spcAft>
                <a:spcPts val="0"/>
              </a:spcAft>
              <a:defRPr/>
            </a:pPr>
            <a:endParaRPr lang="en-US" smtClean="0"/>
          </a:p>
        </p:txBody>
      </p:sp>
      <p:pic>
        <p:nvPicPr>
          <p:cNvPr id="90115" name="Content Placeholder 4" descr="Children_standing_in_a_line_on_a_retaining_wall_on_the_grounds_of_Hull_House.jpg"/>
          <p:cNvPicPr>
            <a:picLocks noGrp="1" noChangeAspect="1"/>
          </p:cNvPicPr>
          <p:nvPr>
            <p:ph sz="quarter" idx="1"/>
          </p:nvPr>
        </p:nvPicPr>
        <p:blipFill>
          <a:blip r:embed="rId2" cstate="print"/>
          <a:srcRect/>
          <a:stretch>
            <a:fillRect/>
          </a:stretch>
        </p:blipFill>
        <p:spPr>
          <a:xfrm>
            <a:off x="74613" y="2133600"/>
            <a:ext cx="4421187" cy="3184525"/>
          </a:xfrm>
        </p:spPr>
      </p:pic>
      <p:sp>
        <p:nvSpPr>
          <p:cNvPr id="90116" name="Content Placeholder 3"/>
          <p:cNvSpPr>
            <a:spLocks noGrp="1"/>
          </p:cNvSpPr>
          <p:nvPr>
            <p:ph sz="quarter" idx="2"/>
          </p:nvPr>
        </p:nvSpPr>
        <p:spPr>
          <a:xfrm>
            <a:off x="4270375" y="1600200"/>
            <a:ext cx="3657600" cy="4572000"/>
          </a:xfrm>
        </p:spPr>
        <p:txBody>
          <a:bodyPr>
            <a:normAutofit fontScale="92500" lnSpcReduction="10000"/>
          </a:bodyPr>
          <a:lstStyle/>
          <a:p>
            <a:pPr eaLnBrk="1" hangingPunct="1"/>
            <a:r>
              <a:rPr lang="en-US" smtClean="0"/>
              <a:t>The success of the house inspired many college educated, well meaning, middle class women to become social workers </a:t>
            </a:r>
          </a:p>
          <a:p>
            <a:pPr eaLnBrk="1" hangingPunct="1"/>
            <a:r>
              <a:rPr lang="en-US" smtClean="0"/>
              <a:t>By 1911 the country would have four hundred such houses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1"/>
          <p:cNvSpPr>
            <a:spLocks noGrp="1"/>
          </p:cNvSpPr>
          <p:nvPr>
            <p:ph type="title"/>
          </p:nvPr>
        </p:nvSpPr>
        <p:spPr>
          <a:ln/>
        </p:spPr>
        <p:txBody>
          <a:bodyPr/>
          <a:lstStyle/>
          <a:p>
            <a:r>
              <a:rPr lang="en-US"/>
              <a:t>Jane Addams – Hull House</a:t>
            </a:r>
          </a:p>
        </p:txBody>
      </p:sp>
      <p:pic>
        <p:nvPicPr>
          <p:cNvPr id="57348" name="Picture 2" descr="http://www.hullhouse.org/assets/images_aboutus/history_house.jpg"/>
          <p:cNvPicPr>
            <a:picLocks noChangeAspect="1" noChangeArrowheads="1"/>
          </p:cNvPicPr>
          <p:nvPr/>
        </p:nvPicPr>
        <p:blipFill>
          <a:blip r:embed="rId2" cstate="print"/>
          <a:srcRect/>
          <a:stretch>
            <a:fillRect/>
          </a:stretch>
        </p:blipFill>
        <p:spPr bwMode="auto">
          <a:xfrm>
            <a:off x="152400" y="1905000"/>
            <a:ext cx="4383088" cy="3314700"/>
          </a:xfrm>
          <a:prstGeom prst="rect">
            <a:avLst/>
          </a:prstGeom>
          <a:noFill/>
          <a:ln w="9525">
            <a:noFill/>
            <a:miter lim="800000"/>
            <a:headEnd/>
            <a:tailEnd/>
          </a:ln>
        </p:spPr>
      </p:pic>
      <p:pic>
        <p:nvPicPr>
          <p:cNvPr id="57349" name="Picture 4" descr="http://www.laprogressive.com/wp-content/uploads/2008/09/jane-addams.gif"/>
          <p:cNvPicPr>
            <a:picLocks noChangeAspect="1" noChangeArrowheads="1"/>
          </p:cNvPicPr>
          <p:nvPr/>
        </p:nvPicPr>
        <p:blipFill>
          <a:blip r:embed="rId3" cstate="print"/>
          <a:srcRect/>
          <a:stretch>
            <a:fillRect/>
          </a:stretch>
        </p:blipFill>
        <p:spPr bwMode="auto">
          <a:xfrm>
            <a:off x="5105400" y="1828800"/>
            <a:ext cx="3314700" cy="4254500"/>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smtClean="0">
                <a:solidFill>
                  <a:schemeClr val="accent1">
                    <a:satMod val="150000"/>
                  </a:schemeClr>
                </a:solidFill>
              </a:rPr>
              <a:t>Tenements</a:t>
            </a:r>
            <a:endParaRPr lang="en-US" dirty="0">
              <a:solidFill>
                <a:schemeClr val="accent1">
                  <a:satMod val="150000"/>
                </a:schemeClr>
              </a:solidFill>
            </a:endParaRPr>
          </a:p>
        </p:txBody>
      </p:sp>
      <p:sp>
        <p:nvSpPr>
          <p:cNvPr id="22531" name="Content Placeholder 2"/>
          <p:cNvSpPr>
            <a:spLocks noGrp="1"/>
          </p:cNvSpPr>
          <p:nvPr>
            <p:ph idx="1"/>
          </p:nvPr>
        </p:nvSpPr>
        <p:spPr>
          <a:xfrm>
            <a:off x="0" y="1447800"/>
            <a:ext cx="9144000" cy="4267200"/>
          </a:xfrm>
        </p:spPr>
        <p:txBody>
          <a:bodyPr/>
          <a:lstStyle/>
          <a:p>
            <a:pPr eaLnBrk="1" hangingPunct="1"/>
            <a:r>
              <a:rPr lang="en-US" sz="2400" b="1" dirty="0" smtClean="0"/>
              <a:t>Low-cost multifamily housing designed to squeeze in as many families as possible; with few windows and little sanitation, tenements were unhealthy and dangerous.</a:t>
            </a:r>
          </a:p>
          <a:p>
            <a:pPr eaLnBrk="1" hangingPunct="1"/>
            <a:r>
              <a:rPr lang="en-US" sz="1800" b="1" i="1" dirty="0" smtClean="0"/>
              <a:t>Growing cities faced many problems caused by overcrowding and poverty. In 1890, New York’s Lower East Side had a population of more than 700 people per acre. As immigrants and rural migrants arrived, they crowded into neighborhoods that already seemed to be overflowing.</a:t>
            </a:r>
          </a:p>
          <a:p>
            <a:pPr eaLnBrk="1" hangingPunct="1"/>
            <a:r>
              <a:rPr lang="en-US" sz="1600" dirty="0" smtClean="0"/>
              <a:t>As newcomers moved into urban areas, those who could not afford to ride mass transit had to live within walking distance of the industrial plants and factories where they worked. Housing in densely populated neighborhoods was often aging and usually overcrowded. Sometimes, several families lived in one apartment or even one room. They used the space for sewing clothes or doing other piecework to earn money.</a:t>
            </a:r>
          </a:p>
          <a:p>
            <a:pPr eaLnBrk="1" hangingPunct="1"/>
            <a:r>
              <a:rPr lang="en-US" sz="1600" b="1" i="1" dirty="0" smtClean="0"/>
              <a:t>Tenement owners usually lived in the suburbs or in fashionable downtown areas, away from the industrial grime. However, they built apartments for desperate people who had little choice about where they lived. In 1890, journalist Jacob Riis drew attention to the plight of New York tenement dwellers. “Go into any of the ‘respectable’ tenement neighborhoods… you shall come away agreeing (that)… life there does not seem worth living… The airshaft seems always so busy letting out foul stenches that it has no time to earn its name by bringing down fresh air…” –Jacob Riis</a:t>
            </a:r>
          </a:p>
        </p:txBody>
      </p:sp>
      <p:pic>
        <p:nvPicPr>
          <p:cNvPr id="22532" name="Picture 5" descr="397">
            <a:hlinkClick r:id="rId2"/>
          </p:cNvPr>
          <p:cNvPicPr>
            <a:picLocks noChangeAspect="1" noChangeArrowheads="1"/>
          </p:cNvPicPr>
          <p:nvPr/>
        </p:nvPicPr>
        <p:blipFill>
          <a:blip r:embed="rId3" cstate="print"/>
          <a:srcRect/>
          <a:stretch>
            <a:fillRect/>
          </a:stretch>
        </p:blipFill>
        <p:spPr bwMode="auto">
          <a:xfrm>
            <a:off x="1066800" y="0"/>
            <a:ext cx="1828800" cy="1393825"/>
          </a:xfrm>
          <a:prstGeom prst="rect">
            <a:avLst/>
          </a:prstGeom>
          <a:noFill/>
          <a:ln w="9525">
            <a:noFill/>
            <a:miter lim="800000"/>
            <a:headEnd/>
            <a:tailEnd/>
          </a:ln>
        </p:spPr>
      </p:pic>
      <p:pic>
        <p:nvPicPr>
          <p:cNvPr id="22533" name="Picture 7" descr="TestPagetenementn">
            <a:hlinkClick r:id="rId4"/>
          </p:cNvPr>
          <p:cNvPicPr>
            <a:picLocks noChangeAspect="1" noChangeArrowheads="1"/>
          </p:cNvPicPr>
          <p:nvPr/>
        </p:nvPicPr>
        <p:blipFill>
          <a:blip r:embed="rId5" cstate="print"/>
          <a:srcRect/>
          <a:stretch>
            <a:fillRect/>
          </a:stretch>
        </p:blipFill>
        <p:spPr bwMode="auto">
          <a:xfrm>
            <a:off x="6248400" y="0"/>
            <a:ext cx="1905000" cy="1417638"/>
          </a:xfrm>
          <a:prstGeom prst="rect">
            <a:avLst/>
          </a:prstGeom>
          <a:noFill/>
          <a:ln w="9525">
            <a:noFill/>
            <a:miter lim="800000"/>
            <a:headEnd/>
            <a:tailEnd/>
          </a:ln>
        </p:spPr>
      </p:pic>
      <p:sp>
        <p:nvSpPr>
          <p:cNvPr id="22534" name="TextBox 5"/>
          <p:cNvSpPr txBox="1">
            <a:spLocks noChangeArrowheads="1"/>
          </p:cNvSpPr>
          <p:nvPr/>
        </p:nvSpPr>
        <p:spPr bwMode="auto">
          <a:xfrm>
            <a:off x="0" y="6550223"/>
            <a:ext cx="9144000" cy="615553"/>
          </a:xfrm>
          <a:prstGeom prst="rect">
            <a:avLst/>
          </a:prstGeom>
          <a:noFill/>
          <a:ln w="9525">
            <a:noFill/>
            <a:miter lim="800000"/>
            <a:headEnd/>
            <a:tailEnd/>
          </a:ln>
        </p:spPr>
        <p:txBody>
          <a:bodyPr wrap="square">
            <a:spAutoFit/>
          </a:bodyPr>
          <a:lstStyle/>
          <a:p>
            <a:pPr eaLnBrk="1" hangingPunct="1"/>
            <a:r>
              <a:rPr lang="en-US" sz="1600" b="1" dirty="0">
                <a:solidFill>
                  <a:prstClr val="black"/>
                </a:solidFill>
                <a:cs typeface="Arial" charset="0"/>
              </a:rPr>
              <a:t>Closure Question #3: Why did the cities of the late nineteenth century have many problems?</a:t>
            </a:r>
          </a:p>
          <a:p>
            <a:pPr eaLnBrk="1" hangingPunct="1"/>
            <a:endParaRPr lang="en-US" dirty="0">
              <a:solidFill>
                <a:prstClr val="black"/>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noGrp="1"/>
          </p:cNvSpPr>
          <p:nvPr>
            <p:ph type="title"/>
          </p:nvPr>
        </p:nvSpPr>
        <p:spPr>
          <a:ln/>
        </p:spPr>
        <p:txBody>
          <a:bodyPr/>
          <a:lstStyle/>
          <a:p>
            <a:r>
              <a:rPr lang="en-US"/>
              <a:t>Tenements</a:t>
            </a:r>
          </a:p>
        </p:txBody>
      </p:sp>
      <p:pic>
        <p:nvPicPr>
          <p:cNvPr id="59396" name="Picture 2" descr="http://tigger.uic.edu/~pbhales/fasi/riis_five_cents_lodging.jpg">
            <a:hlinkClick r:id="rId2"/>
          </p:cNvPr>
          <p:cNvPicPr>
            <a:picLocks noChangeAspect="1" noChangeArrowheads="1"/>
          </p:cNvPicPr>
          <p:nvPr/>
        </p:nvPicPr>
        <p:blipFill>
          <a:blip r:embed="rId3" cstate="print"/>
          <a:srcRect/>
          <a:stretch>
            <a:fillRect/>
          </a:stretch>
        </p:blipFill>
        <p:spPr bwMode="auto">
          <a:xfrm>
            <a:off x="228600" y="1752600"/>
            <a:ext cx="5103813" cy="4114800"/>
          </a:xfrm>
          <a:prstGeom prst="rect">
            <a:avLst/>
          </a:prstGeom>
          <a:noFill/>
          <a:ln w="9525">
            <a:noFill/>
            <a:miter lim="800000"/>
            <a:headEnd/>
            <a:tailEnd/>
          </a:ln>
        </p:spPr>
      </p:pic>
      <p:pic>
        <p:nvPicPr>
          <p:cNvPr id="59397" name="Picture 4" descr="http://1.bp.blogspot.com/-QWHAMnt3Z1k/TVs4M1xG3GI/AAAAAAAAABw/s0qnfItVLis/s1600/a.jpg"/>
          <p:cNvPicPr>
            <a:picLocks noChangeAspect="1" noChangeArrowheads="1"/>
          </p:cNvPicPr>
          <p:nvPr/>
        </p:nvPicPr>
        <p:blipFill>
          <a:blip r:embed="rId4" cstate="print"/>
          <a:srcRect/>
          <a:stretch>
            <a:fillRect/>
          </a:stretch>
        </p:blipFill>
        <p:spPr bwMode="auto">
          <a:xfrm>
            <a:off x="5410200" y="1600200"/>
            <a:ext cx="3484563" cy="46482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Yellow Fever - 1878 </a:t>
            </a:r>
          </a:p>
        </p:txBody>
      </p:sp>
      <p:pic>
        <p:nvPicPr>
          <p:cNvPr id="9222" name="Picture 6" descr="http://claibornecountyms.org/yf1.jpg"/>
          <p:cNvPicPr>
            <a:picLocks noChangeAspect="1" noChangeArrowheads="1"/>
          </p:cNvPicPr>
          <p:nvPr/>
        </p:nvPicPr>
        <p:blipFill>
          <a:blip r:embed="rId2" cstate="print"/>
          <a:srcRect/>
          <a:stretch>
            <a:fillRect/>
          </a:stretch>
        </p:blipFill>
        <p:spPr bwMode="auto">
          <a:xfrm>
            <a:off x="0" y="1903413"/>
            <a:ext cx="4572000" cy="4068762"/>
          </a:xfrm>
          <a:prstGeom prst="rect">
            <a:avLst/>
          </a:prstGeom>
          <a:noFill/>
        </p:spPr>
      </p:pic>
      <p:pic>
        <p:nvPicPr>
          <p:cNvPr id="9224" name="Picture 8" descr="http://marshallcountyms.org/locales/images/YELFEVSN.JPG"/>
          <p:cNvPicPr>
            <a:picLocks noChangeAspect="1" noChangeArrowheads="1"/>
          </p:cNvPicPr>
          <p:nvPr/>
        </p:nvPicPr>
        <p:blipFill>
          <a:blip r:embed="rId3" cstate="print"/>
          <a:srcRect b="2203"/>
          <a:stretch>
            <a:fillRect/>
          </a:stretch>
        </p:blipFill>
        <p:spPr bwMode="auto">
          <a:xfrm>
            <a:off x="5410200" y="498475"/>
            <a:ext cx="3733800" cy="3387725"/>
          </a:xfrm>
          <a:prstGeom prst="rect">
            <a:avLst/>
          </a:prstGeom>
          <a:noFill/>
        </p:spPr>
      </p:pic>
      <p:pic>
        <p:nvPicPr>
          <p:cNvPr id="9220" name="Picture 4" descr="http://www.nola.com/haunted/rue/images/sercy.jpg"/>
          <p:cNvPicPr>
            <a:picLocks noChangeAspect="1" noChangeArrowheads="1"/>
          </p:cNvPicPr>
          <p:nvPr/>
        </p:nvPicPr>
        <p:blipFill>
          <a:blip r:embed="rId4" cstate="print"/>
          <a:srcRect/>
          <a:stretch>
            <a:fillRect/>
          </a:stretch>
        </p:blipFill>
        <p:spPr bwMode="auto">
          <a:xfrm>
            <a:off x="3733800" y="4403725"/>
            <a:ext cx="5410200" cy="24542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t>African Americans in</a:t>
            </a:r>
            <a:br>
              <a:rPr lang="en-US"/>
            </a:br>
            <a:r>
              <a:rPr lang="en-US"/>
              <a:t>the General Assembly</a:t>
            </a:r>
          </a:p>
        </p:txBody>
      </p:sp>
      <p:pic>
        <p:nvPicPr>
          <p:cNvPr id="10244" name="Picture 4" descr="http://www.state.tn.us/tsla/exhibits/aale/images/keeblemarker.jpg"/>
          <p:cNvPicPr>
            <a:picLocks noChangeAspect="1" noChangeArrowheads="1"/>
          </p:cNvPicPr>
          <p:nvPr/>
        </p:nvPicPr>
        <p:blipFill>
          <a:blip r:embed="rId2" cstate="print"/>
          <a:srcRect/>
          <a:stretch>
            <a:fillRect/>
          </a:stretch>
        </p:blipFill>
        <p:spPr bwMode="auto">
          <a:xfrm>
            <a:off x="4510088" y="1905000"/>
            <a:ext cx="4557712" cy="4953000"/>
          </a:xfrm>
          <a:prstGeom prst="rect">
            <a:avLst/>
          </a:prstGeom>
          <a:noFill/>
        </p:spPr>
      </p:pic>
      <p:pic>
        <p:nvPicPr>
          <p:cNvPr id="10246" name="Picture 6" descr="http://businessclarksville.com/wp-content/uploads/2012/01/State-rep.-Sampson-W.Keeble.jpg"/>
          <p:cNvPicPr>
            <a:picLocks noChangeAspect="1" noChangeArrowheads="1"/>
          </p:cNvPicPr>
          <p:nvPr/>
        </p:nvPicPr>
        <p:blipFill>
          <a:blip r:embed="rId3" cstate="print"/>
          <a:srcRect/>
          <a:stretch>
            <a:fillRect/>
          </a:stretch>
        </p:blipFill>
        <p:spPr bwMode="auto">
          <a:xfrm>
            <a:off x="685800" y="2057400"/>
            <a:ext cx="2997200" cy="44958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p:txBody>
          <a:bodyPr/>
          <a:lstStyle/>
          <a:p>
            <a:r>
              <a:rPr lang="en-US"/>
              <a:t>Explain the impact of the Hayes-Tilden Presidential election of 1876 and the end of Reconstruction on African Americans, including Jim Crowe laws, lynching, disenfranchisement methods, efforts of Pap Singleton and the Exodusters</a:t>
            </a:r>
          </a:p>
        </p:txBody>
      </p:sp>
      <p:sp>
        <p:nvSpPr>
          <p:cNvPr id="11266" name="Rectangle 2"/>
          <p:cNvSpPr>
            <a:spLocks noGrp="1" noChangeArrowheads="1"/>
          </p:cNvSpPr>
          <p:nvPr>
            <p:ph type="title"/>
          </p:nvPr>
        </p:nvSpPr>
        <p:spPr/>
        <p:txBody>
          <a:bodyPr/>
          <a:lstStyle/>
          <a:p>
            <a:r>
              <a:rPr lang="en-US"/>
              <a:t>US.3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sz="half" idx="1"/>
          </p:nvPr>
        </p:nvSpPr>
        <p:spPr/>
        <p:txBody>
          <a:bodyPr/>
          <a:lstStyle/>
          <a:p>
            <a:r>
              <a:rPr lang="en-US" sz="2700"/>
              <a:t>Samuel J. Tilden</a:t>
            </a:r>
          </a:p>
        </p:txBody>
      </p:sp>
      <p:sp>
        <p:nvSpPr>
          <p:cNvPr id="12292" name="Rectangle 4"/>
          <p:cNvSpPr>
            <a:spLocks noGrp="1" noChangeArrowheads="1"/>
          </p:cNvSpPr>
          <p:nvPr>
            <p:ph sz="half" idx="2"/>
          </p:nvPr>
        </p:nvSpPr>
        <p:spPr/>
        <p:txBody>
          <a:bodyPr/>
          <a:lstStyle/>
          <a:p>
            <a:r>
              <a:rPr lang="en-US" sz="2700"/>
              <a:t>Rutherford B. Hayes</a:t>
            </a:r>
          </a:p>
        </p:txBody>
      </p:sp>
      <p:sp>
        <p:nvSpPr>
          <p:cNvPr id="12290" name="Rectangle 2"/>
          <p:cNvSpPr>
            <a:spLocks noGrp="1" noChangeArrowheads="1"/>
          </p:cNvSpPr>
          <p:nvPr>
            <p:ph type="title"/>
          </p:nvPr>
        </p:nvSpPr>
        <p:spPr/>
        <p:txBody>
          <a:bodyPr/>
          <a:lstStyle/>
          <a:p>
            <a:r>
              <a:rPr lang="en-US"/>
              <a:t>Election of 1876</a:t>
            </a:r>
          </a:p>
        </p:txBody>
      </p:sp>
      <p:pic>
        <p:nvPicPr>
          <p:cNvPr id="12294" name="Picture 6" descr="http://upload.wikimedia.org/wikipedia/commons/thumb/6/60/SamuelJonesTilden.png/220px-SamuelJonesTilden.png"/>
          <p:cNvPicPr>
            <a:picLocks noChangeAspect="1" noChangeArrowheads="1"/>
          </p:cNvPicPr>
          <p:nvPr/>
        </p:nvPicPr>
        <p:blipFill>
          <a:blip r:embed="rId2" cstate="print"/>
          <a:srcRect/>
          <a:stretch>
            <a:fillRect/>
          </a:stretch>
        </p:blipFill>
        <p:spPr bwMode="auto">
          <a:xfrm>
            <a:off x="533400" y="2438400"/>
            <a:ext cx="3411538" cy="4419600"/>
          </a:xfrm>
          <a:prstGeom prst="rect">
            <a:avLst/>
          </a:prstGeom>
          <a:noFill/>
        </p:spPr>
      </p:pic>
      <p:pic>
        <p:nvPicPr>
          <p:cNvPr id="12296" name="Picture 8" descr="http://upload.wikimedia.org/wikipedia/commons/thumb/5/50/President_Rutherford_Hayes_1870_-_1880_Restored.jpg/220px-President_Rutherford_Hayes_1870_-_1880_Restored.jpg"/>
          <p:cNvPicPr>
            <a:picLocks noChangeAspect="1" noChangeArrowheads="1"/>
          </p:cNvPicPr>
          <p:nvPr/>
        </p:nvPicPr>
        <p:blipFill>
          <a:blip r:embed="rId3" cstate="print"/>
          <a:srcRect/>
          <a:stretch>
            <a:fillRect/>
          </a:stretch>
        </p:blipFill>
        <p:spPr bwMode="auto">
          <a:xfrm>
            <a:off x="5043488" y="2362200"/>
            <a:ext cx="3689350" cy="44958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Election of 1876</a:t>
            </a:r>
          </a:p>
        </p:txBody>
      </p:sp>
      <p:pic>
        <p:nvPicPr>
          <p:cNvPr id="14340" name="Picture 4" descr="http://upload.wikimedia.org/wikipedia/commons/thumb/3/30/1876_Electoral_Map.png/450px-1876_Electoral_Map.png"/>
          <p:cNvPicPr>
            <a:picLocks noChangeAspect="1" noChangeArrowheads="1"/>
          </p:cNvPicPr>
          <p:nvPr/>
        </p:nvPicPr>
        <p:blipFill>
          <a:blip r:embed="rId2" cstate="print"/>
          <a:srcRect/>
          <a:stretch>
            <a:fillRect/>
          </a:stretch>
        </p:blipFill>
        <p:spPr bwMode="auto">
          <a:xfrm>
            <a:off x="0" y="1865313"/>
            <a:ext cx="9144000" cy="491648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4495800"/>
          </a:xfrm>
        </p:spPr>
        <p:txBody>
          <a:bodyPr>
            <a:normAutofit fontScale="85000" lnSpcReduction="20000"/>
          </a:bodyPr>
          <a:lstStyle/>
          <a:p>
            <a:pPr marL="320040" indent="-320040" eaLnBrk="1" fontAlgn="auto" hangingPunct="1">
              <a:spcAft>
                <a:spcPts val="0"/>
              </a:spcAft>
              <a:buFont typeface="Wingdings"/>
              <a:buChar char=""/>
              <a:defRPr/>
            </a:pPr>
            <a:r>
              <a:rPr lang="en-US" dirty="0" smtClean="0"/>
              <a:t>Samuel J. Tilden (Democrats)</a:t>
            </a:r>
          </a:p>
          <a:p>
            <a:pPr marL="320040" indent="-320040" eaLnBrk="1" fontAlgn="auto" hangingPunct="1">
              <a:spcAft>
                <a:spcPts val="0"/>
              </a:spcAft>
              <a:buFont typeface="Wingdings"/>
              <a:buChar char=""/>
              <a:defRPr/>
            </a:pPr>
            <a:r>
              <a:rPr lang="en-US" dirty="0" smtClean="0"/>
              <a:t>Rutherford B. Hayes (Republican)</a:t>
            </a:r>
          </a:p>
          <a:p>
            <a:pPr marL="320040" indent="-320040" eaLnBrk="1" fontAlgn="auto" hangingPunct="1">
              <a:spcAft>
                <a:spcPts val="0"/>
              </a:spcAft>
              <a:buFont typeface="Wingdings"/>
              <a:buChar char=""/>
              <a:defRPr/>
            </a:pPr>
            <a:r>
              <a:rPr lang="en-US" dirty="0" smtClean="0"/>
              <a:t>Election was filled with fraud and intimidation</a:t>
            </a:r>
          </a:p>
          <a:p>
            <a:pPr marL="320040" indent="-320040" eaLnBrk="1" fontAlgn="auto" hangingPunct="1">
              <a:spcAft>
                <a:spcPts val="0"/>
              </a:spcAft>
              <a:buFont typeface="Wingdings"/>
              <a:buChar char=""/>
              <a:defRPr/>
            </a:pPr>
            <a:r>
              <a:rPr lang="en-US" dirty="0" smtClean="0"/>
              <a:t>Tilden ends up with mot of popular vote, but did not have enough electoral votes</a:t>
            </a:r>
          </a:p>
          <a:p>
            <a:pPr marL="640080" lvl="1" indent="-274320" eaLnBrk="1" fontAlgn="auto" hangingPunct="1">
              <a:spcAft>
                <a:spcPts val="0"/>
              </a:spcAft>
              <a:buFont typeface="Wingdings 2"/>
              <a:buChar char=""/>
              <a:defRPr/>
            </a:pPr>
            <a:r>
              <a:rPr lang="en-US" dirty="0" smtClean="0"/>
              <a:t>Electoral Votes</a:t>
            </a:r>
          </a:p>
          <a:p>
            <a:pPr lvl="2" eaLnBrk="1" fontAlgn="auto" hangingPunct="1">
              <a:spcAft>
                <a:spcPts val="0"/>
              </a:spcAft>
              <a:buFont typeface="Wingdings"/>
              <a:buChar char=""/>
              <a:defRPr/>
            </a:pPr>
            <a:r>
              <a:rPr lang="en-US" dirty="0" smtClean="0"/>
              <a:t>185 Tilden</a:t>
            </a:r>
          </a:p>
          <a:p>
            <a:pPr lvl="2" eaLnBrk="1" fontAlgn="auto" hangingPunct="1">
              <a:spcAft>
                <a:spcPts val="0"/>
              </a:spcAft>
              <a:buFont typeface="Wingdings"/>
              <a:buChar char=""/>
              <a:defRPr/>
            </a:pPr>
            <a:r>
              <a:rPr lang="en-US" dirty="0" smtClean="0"/>
              <a:t>184 Hayes</a:t>
            </a:r>
          </a:p>
          <a:p>
            <a:pPr lvl="3" eaLnBrk="1" fontAlgn="auto" hangingPunct="1">
              <a:spcAft>
                <a:spcPts val="0"/>
              </a:spcAft>
              <a:buClr>
                <a:schemeClr val="accent3"/>
              </a:buClr>
              <a:buFont typeface="Wingdings"/>
              <a:buChar char=""/>
              <a:defRPr/>
            </a:pPr>
            <a:r>
              <a:rPr lang="en-US" dirty="0" smtClean="0"/>
              <a:t>Results changed</a:t>
            </a:r>
          </a:p>
          <a:p>
            <a:pPr marL="320040" indent="-320040" eaLnBrk="1" fontAlgn="auto" hangingPunct="1">
              <a:spcAft>
                <a:spcPts val="0"/>
              </a:spcAft>
              <a:buFont typeface="Wingdings"/>
              <a:buChar char=""/>
              <a:defRPr/>
            </a:pPr>
            <a:r>
              <a:rPr lang="en-US" dirty="0" smtClean="0"/>
              <a:t>Special commission set up in congress</a:t>
            </a:r>
          </a:p>
          <a:p>
            <a:pPr marL="320040" indent="-320040" eaLnBrk="1" fontAlgn="auto" hangingPunct="1">
              <a:spcAft>
                <a:spcPts val="0"/>
              </a:spcAft>
              <a:buFont typeface="Wingdings"/>
              <a:buChar char=""/>
              <a:defRPr/>
            </a:pPr>
            <a:r>
              <a:rPr lang="en-US" dirty="0" smtClean="0"/>
              <a:t>8-7 voted in favor of Hayes</a:t>
            </a:r>
          </a:p>
          <a:p>
            <a:pPr marL="320040" indent="-320040" eaLnBrk="1" fontAlgn="auto" hangingPunct="1">
              <a:spcAft>
                <a:spcPts val="0"/>
              </a:spcAft>
              <a:buFont typeface="Wingdings"/>
              <a:buChar char=""/>
              <a:defRPr/>
            </a:pPr>
            <a:r>
              <a:rPr lang="en-US" dirty="0" smtClean="0"/>
              <a:t>Had more Republicans than Democrats</a:t>
            </a:r>
          </a:p>
          <a:p>
            <a:pPr marL="320040" indent="-320040" eaLnBrk="1" fontAlgn="auto" hangingPunct="1">
              <a:spcAft>
                <a:spcPts val="0"/>
              </a:spcAft>
              <a:buFont typeface="Wingdings"/>
              <a:buChar char=""/>
              <a:defRPr/>
            </a:pPr>
            <a:r>
              <a:rPr lang="en-US" dirty="0" smtClean="0"/>
              <a:t>South goes crazy “15”</a:t>
            </a:r>
          </a:p>
          <a:p>
            <a:pPr marL="320040" indent="-320040" eaLnBrk="1" fontAlgn="auto" hangingPunct="1">
              <a:spcAft>
                <a:spcPts val="0"/>
              </a:spcAft>
              <a:buFont typeface="Wingdings"/>
              <a:buChar char=""/>
              <a:defRPr/>
            </a:pPr>
            <a:r>
              <a:rPr lang="en-US" dirty="0" smtClean="0"/>
              <a:t>Hayes selected as president</a:t>
            </a:r>
          </a:p>
          <a:p>
            <a:pPr marL="320040" indent="-320040" eaLnBrk="1" fontAlgn="auto" hangingPunct="1">
              <a:spcAft>
                <a:spcPts val="0"/>
              </a:spcAft>
              <a:buFont typeface="Wingdings"/>
              <a:buChar char=""/>
              <a:defRPr/>
            </a:pPr>
            <a:endParaRPr lang="en-US" dirty="0"/>
          </a:p>
        </p:txBody>
      </p:sp>
      <p:sp>
        <p:nvSpPr>
          <p:cNvPr id="36866" name="Title 1"/>
          <p:cNvSpPr>
            <a:spLocks noGrp="1"/>
          </p:cNvSpPr>
          <p:nvPr>
            <p:ph type="title"/>
          </p:nvPr>
        </p:nvSpPr>
        <p:spPr>
          <a:xfrm>
            <a:off x="612775" y="228600"/>
            <a:ext cx="8153400" cy="990600"/>
          </a:xfrm>
        </p:spPr>
        <p:txBody>
          <a:bodyPr/>
          <a:lstStyle/>
          <a:p>
            <a:pPr eaLnBrk="1" hangingPunct="1"/>
            <a:r>
              <a:rPr lang="en-US" b="1" smtClean="0">
                <a:solidFill>
                  <a:schemeClr val="tx1"/>
                </a:solidFill>
              </a:rPr>
              <a:t>Election of 1876</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006975"/>
          </a:xfrm>
        </p:spPr>
        <p:txBody>
          <a:bodyPr>
            <a:normAutofit/>
          </a:bodyPr>
          <a:lstStyle/>
          <a:p>
            <a:pPr marL="320040" indent="-320040" eaLnBrk="1" fontAlgn="auto" hangingPunct="1">
              <a:spcAft>
                <a:spcPts val="0"/>
              </a:spcAft>
              <a:buFont typeface="Wingdings"/>
              <a:buChar char=""/>
              <a:defRPr/>
            </a:pPr>
            <a:r>
              <a:rPr lang="en-US" b="1" dirty="0" smtClean="0">
                <a:solidFill>
                  <a:schemeClr val="accent1">
                    <a:lumMod val="75000"/>
                  </a:schemeClr>
                </a:solidFill>
              </a:rPr>
              <a:t>Democrats agreed not to challenge the commission’s Results</a:t>
            </a:r>
          </a:p>
          <a:p>
            <a:pPr marL="320040" indent="-320040" eaLnBrk="1" fontAlgn="auto" hangingPunct="1">
              <a:spcAft>
                <a:spcPts val="0"/>
              </a:spcAft>
              <a:buFont typeface="Wingdings"/>
              <a:buChar char=""/>
              <a:defRPr/>
            </a:pPr>
            <a:r>
              <a:rPr lang="en-US" b="1" dirty="0" smtClean="0">
                <a:solidFill>
                  <a:schemeClr val="accent1">
                    <a:lumMod val="75000"/>
                  </a:schemeClr>
                </a:solidFill>
              </a:rPr>
              <a:t>Rutherford B. Hayes became 19</a:t>
            </a:r>
            <a:r>
              <a:rPr lang="en-US" b="1" baseline="30000" dirty="0" smtClean="0">
                <a:solidFill>
                  <a:schemeClr val="accent1">
                    <a:lumMod val="75000"/>
                  </a:schemeClr>
                </a:solidFill>
              </a:rPr>
              <a:t>th</a:t>
            </a:r>
            <a:r>
              <a:rPr lang="en-US" b="1" dirty="0" smtClean="0">
                <a:solidFill>
                  <a:schemeClr val="accent1">
                    <a:lumMod val="75000"/>
                  </a:schemeClr>
                </a:solidFill>
              </a:rPr>
              <a:t> President</a:t>
            </a:r>
          </a:p>
          <a:p>
            <a:pPr marL="320040" indent="-320040" eaLnBrk="1" fontAlgn="auto" hangingPunct="1">
              <a:spcAft>
                <a:spcPts val="0"/>
              </a:spcAft>
              <a:buFont typeface="Wingdings"/>
              <a:buChar char=""/>
              <a:defRPr/>
            </a:pPr>
            <a:r>
              <a:rPr lang="en-US" b="1" dirty="0" smtClean="0">
                <a:solidFill>
                  <a:schemeClr val="accent1">
                    <a:lumMod val="75000"/>
                  </a:schemeClr>
                </a:solidFill>
              </a:rPr>
              <a:t>Federal troops would be removed from the South</a:t>
            </a:r>
          </a:p>
          <a:p>
            <a:pPr marL="320040" indent="-320040" eaLnBrk="1" fontAlgn="auto" hangingPunct="1">
              <a:spcAft>
                <a:spcPts val="0"/>
              </a:spcAft>
              <a:buFont typeface="Wingdings"/>
              <a:buChar char=""/>
              <a:defRPr/>
            </a:pPr>
            <a:r>
              <a:rPr lang="en-US" b="1" dirty="0" smtClean="0">
                <a:solidFill>
                  <a:schemeClr val="accent1">
                    <a:lumMod val="75000"/>
                  </a:schemeClr>
                </a:solidFill>
              </a:rPr>
              <a:t>Federal money would be given to the South for improvements</a:t>
            </a:r>
          </a:p>
          <a:p>
            <a:pPr marL="640080" lvl="1" indent="-274320" eaLnBrk="1" fontAlgn="auto" hangingPunct="1">
              <a:spcAft>
                <a:spcPts val="0"/>
              </a:spcAft>
              <a:buFont typeface="Wingdings 2"/>
              <a:buChar char=""/>
              <a:defRPr/>
            </a:pPr>
            <a:r>
              <a:rPr lang="en-US" b="1" dirty="0" smtClean="0">
                <a:solidFill>
                  <a:schemeClr val="accent1">
                    <a:lumMod val="75000"/>
                  </a:schemeClr>
                </a:solidFill>
              </a:rPr>
              <a:t>Railroads, levees, other infrastructure</a:t>
            </a:r>
          </a:p>
          <a:p>
            <a:pPr marL="320040" indent="-320040" eaLnBrk="1" fontAlgn="auto" hangingPunct="1">
              <a:spcAft>
                <a:spcPts val="0"/>
              </a:spcAft>
              <a:buFont typeface="Wingdings"/>
              <a:buChar char=""/>
              <a:defRPr/>
            </a:pPr>
            <a:r>
              <a:rPr lang="en-US" b="1" dirty="0" smtClean="0">
                <a:solidFill>
                  <a:schemeClr val="accent1">
                    <a:lumMod val="75000"/>
                  </a:schemeClr>
                </a:solidFill>
              </a:rPr>
              <a:t>Formal end to Reconstruction</a:t>
            </a:r>
          </a:p>
          <a:p>
            <a:pPr marL="320040" indent="-320040" eaLnBrk="1" fontAlgn="auto" hangingPunct="1">
              <a:spcAft>
                <a:spcPts val="0"/>
              </a:spcAft>
              <a:buFont typeface="Wingdings"/>
              <a:buChar char=""/>
              <a:defRPr/>
            </a:pPr>
            <a:endParaRPr lang="en-US" dirty="0" smtClean="0"/>
          </a:p>
          <a:p>
            <a:pPr marL="320040" indent="-320040" eaLnBrk="1" fontAlgn="auto" hangingPunct="1">
              <a:spcAft>
                <a:spcPts val="0"/>
              </a:spcAft>
              <a:buFont typeface="Wingdings"/>
              <a:buChar char=""/>
              <a:defRPr/>
            </a:pPr>
            <a:endParaRPr lang="en-US" dirty="0"/>
          </a:p>
        </p:txBody>
      </p:sp>
      <p:sp>
        <p:nvSpPr>
          <p:cNvPr id="37890" name="Title 1"/>
          <p:cNvSpPr>
            <a:spLocks noGrp="1"/>
          </p:cNvSpPr>
          <p:nvPr>
            <p:ph type="title"/>
          </p:nvPr>
        </p:nvSpPr>
        <p:spPr>
          <a:xfrm>
            <a:off x="612775" y="228600"/>
            <a:ext cx="8153400" cy="990600"/>
          </a:xfrm>
        </p:spPr>
        <p:txBody>
          <a:bodyPr/>
          <a:lstStyle/>
          <a:p>
            <a:pPr eaLnBrk="1" hangingPunct="1"/>
            <a:r>
              <a:rPr lang="en-US" b="1" smtClean="0">
                <a:solidFill>
                  <a:schemeClr val="tx1"/>
                </a:solidFill>
              </a:rPr>
              <a:t>Compromise of 1877</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5768975"/>
          </a:xfrm>
        </p:spPr>
        <p:txBody>
          <a:bodyPr>
            <a:normAutofit/>
          </a:bodyPr>
          <a:lstStyle/>
          <a:p>
            <a:pPr marL="320040" indent="-320040" eaLnBrk="1" fontAlgn="auto" hangingPunct="1">
              <a:spcAft>
                <a:spcPts val="0"/>
              </a:spcAft>
              <a:buFont typeface="Wingdings"/>
              <a:buChar char=""/>
              <a:defRPr/>
            </a:pPr>
            <a:r>
              <a:rPr lang="en-US" b="1" dirty="0" smtClean="0">
                <a:solidFill>
                  <a:schemeClr val="accent1">
                    <a:lumMod val="75000"/>
                  </a:schemeClr>
                </a:solidFill>
              </a:rPr>
              <a:t>South Returns to Ways similar to Pre- Civil War Era</a:t>
            </a:r>
          </a:p>
          <a:p>
            <a:pPr marL="640080" lvl="1" indent="-274320" eaLnBrk="1" fontAlgn="auto" hangingPunct="1">
              <a:spcAft>
                <a:spcPts val="0"/>
              </a:spcAft>
              <a:buFont typeface="Wingdings 2"/>
              <a:buChar char=""/>
              <a:defRPr/>
            </a:pPr>
            <a:r>
              <a:rPr lang="en-US" b="1" dirty="0" smtClean="0">
                <a:solidFill>
                  <a:schemeClr val="accent1">
                    <a:lumMod val="75000"/>
                  </a:schemeClr>
                </a:solidFill>
              </a:rPr>
              <a:t>White Supremacy</a:t>
            </a:r>
          </a:p>
          <a:p>
            <a:pPr marL="640080" lvl="1" indent="-274320" eaLnBrk="1" fontAlgn="auto" hangingPunct="1">
              <a:spcAft>
                <a:spcPts val="0"/>
              </a:spcAft>
              <a:buFont typeface="Wingdings 2"/>
              <a:buChar char=""/>
              <a:defRPr/>
            </a:pPr>
            <a:r>
              <a:rPr lang="en-US" b="1" dirty="0" smtClean="0">
                <a:solidFill>
                  <a:schemeClr val="accent1">
                    <a:lumMod val="75000"/>
                  </a:schemeClr>
                </a:solidFill>
              </a:rPr>
              <a:t>Few rights for African Americans</a:t>
            </a:r>
          </a:p>
          <a:p>
            <a:pPr marL="640080" lvl="1" indent="-274320" eaLnBrk="1" fontAlgn="auto" hangingPunct="1">
              <a:spcAft>
                <a:spcPts val="0"/>
              </a:spcAft>
              <a:buFont typeface="Wingdings 2"/>
              <a:buChar char=""/>
              <a:defRPr/>
            </a:pPr>
            <a:r>
              <a:rPr lang="en-US" b="1" dirty="0" smtClean="0">
                <a:solidFill>
                  <a:schemeClr val="accent1">
                    <a:lumMod val="75000"/>
                  </a:schemeClr>
                </a:solidFill>
              </a:rPr>
              <a:t>Big difference- no more slavery</a:t>
            </a:r>
            <a:endParaRPr lang="en-US" b="1" dirty="0">
              <a:solidFill>
                <a:schemeClr val="accent1">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lstStyle/>
          <a:p>
            <a:pPr>
              <a:buFont typeface="Wingdings" pitchFamily="2" charset="2"/>
              <a:buNone/>
            </a:pPr>
            <a:r>
              <a:rPr lang="en-US"/>
              <a:t> </a:t>
            </a:r>
          </a:p>
        </p:txBody>
      </p:sp>
      <p:sp>
        <p:nvSpPr>
          <p:cNvPr id="6146" name="Rectangle 2"/>
          <p:cNvSpPr>
            <a:spLocks noGrp="1" noChangeArrowheads="1"/>
          </p:cNvSpPr>
          <p:nvPr>
            <p:ph type="title"/>
          </p:nvPr>
        </p:nvSpPr>
        <p:spPr/>
        <p:txBody>
          <a:bodyPr/>
          <a:lstStyle/>
          <a:p>
            <a:endParaRPr lang="en-US"/>
          </a:p>
        </p:txBody>
      </p:sp>
      <p:pic>
        <p:nvPicPr>
          <p:cNvPr id="6151" name="Picture 7" descr="http://media.maps.com/magellan/Images/USAH064-H.gif"/>
          <p:cNvPicPr>
            <a:picLocks noChangeAspect="1" noChangeArrowheads="1"/>
          </p:cNvPicPr>
          <p:nvPr/>
        </p:nvPicPr>
        <p:blipFill>
          <a:blip r:embed="rId2" cstate="print"/>
          <a:srcRect l="1233" t="5556" r="2644" b="3334"/>
          <a:stretch>
            <a:fillRect/>
          </a:stretch>
        </p:blipFill>
        <p:spPr bwMode="auto">
          <a:xfrm>
            <a:off x="1309688" y="0"/>
            <a:ext cx="6523037"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Jim Crow Laws</a:t>
            </a:r>
          </a:p>
        </p:txBody>
      </p:sp>
      <p:pic>
        <p:nvPicPr>
          <p:cNvPr id="15364" name="Picture 4" descr="http://www.mrnussbaum.com/civil_war/jim_crow2.jpg"/>
          <p:cNvPicPr>
            <a:picLocks noChangeAspect="1" noChangeArrowheads="1"/>
          </p:cNvPicPr>
          <p:nvPr/>
        </p:nvPicPr>
        <p:blipFill>
          <a:blip r:embed="rId2" cstate="print"/>
          <a:srcRect/>
          <a:stretch>
            <a:fillRect/>
          </a:stretch>
        </p:blipFill>
        <p:spPr bwMode="auto">
          <a:xfrm>
            <a:off x="0" y="1828800"/>
            <a:ext cx="5280025" cy="3429000"/>
          </a:xfrm>
          <a:prstGeom prst="rect">
            <a:avLst/>
          </a:prstGeom>
          <a:noFill/>
        </p:spPr>
      </p:pic>
      <p:pic>
        <p:nvPicPr>
          <p:cNvPr id="15366" name="Picture 6" descr="http://www.pbs.org/wgbh/americanexperience/freedomriders/assets/images/issues/header/jim-crow-laws.jpg"/>
          <p:cNvPicPr>
            <a:picLocks noChangeAspect="1" noChangeArrowheads="1"/>
          </p:cNvPicPr>
          <p:nvPr/>
        </p:nvPicPr>
        <p:blipFill>
          <a:blip r:embed="rId3" cstate="print"/>
          <a:srcRect/>
          <a:stretch>
            <a:fillRect/>
          </a:stretch>
        </p:blipFill>
        <p:spPr bwMode="auto">
          <a:xfrm>
            <a:off x="5486400" y="0"/>
            <a:ext cx="3657600" cy="3657600"/>
          </a:xfrm>
          <a:prstGeom prst="rect">
            <a:avLst/>
          </a:prstGeom>
          <a:noFill/>
        </p:spPr>
      </p:pic>
      <p:pic>
        <p:nvPicPr>
          <p:cNvPr id="15368" name="Picture 8" descr="http://sweetauburn.us/rings/jimCrow/signnoNegros.jpg"/>
          <p:cNvPicPr>
            <a:picLocks noChangeAspect="1" noChangeArrowheads="1"/>
          </p:cNvPicPr>
          <p:nvPr/>
        </p:nvPicPr>
        <p:blipFill>
          <a:blip r:embed="rId4" cstate="print"/>
          <a:srcRect/>
          <a:stretch>
            <a:fillRect/>
          </a:stretch>
        </p:blipFill>
        <p:spPr bwMode="auto">
          <a:xfrm>
            <a:off x="3921125" y="5160963"/>
            <a:ext cx="5222875" cy="169703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rPr>
              <a:t>SEGREGATION AND SOCIAL TENSIONS</a:t>
            </a:r>
          </a:p>
        </p:txBody>
      </p:sp>
      <p:sp>
        <p:nvSpPr>
          <p:cNvPr id="120835" name="Content Placeholder 2"/>
          <p:cNvSpPr>
            <a:spLocks noGrp="1"/>
          </p:cNvSpPr>
          <p:nvPr>
            <p:ph idx="1"/>
          </p:nvPr>
        </p:nvSpPr>
        <p:spPr/>
        <p:txBody>
          <a:bodyPr/>
          <a:lstStyle/>
          <a:p>
            <a:pPr eaLnBrk="1" hangingPunct="1"/>
            <a:r>
              <a:rPr lang="en-US" smtClean="0"/>
              <a:t>During Reconstruction, the Federal Government sought to secure equal rights for African Americans</a:t>
            </a:r>
          </a:p>
          <a:p>
            <a:pPr eaLnBrk="1" hangingPunct="1"/>
            <a:r>
              <a:rPr lang="en-US" smtClean="0"/>
              <a:t>By the Gilded Age minorities experienced a narrowing of their rights </a:t>
            </a:r>
          </a:p>
          <a:p>
            <a:pPr eaLnBrk="1" hangingPunct="1"/>
            <a:r>
              <a:rPr lang="en-US" smtClean="0"/>
              <a:t>This trend had a lasting impact on society in the U.S for many many years to come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Disenfranchisement of Voters </a:t>
            </a:r>
          </a:p>
        </p:txBody>
      </p:sp>
      <p:sp>
        <p:nvSpPr>
          <p:cNvPr id="121859" name="Content Placeholder 2"/>
          <p:cNvSpPr>
            <a:spLocks noGrp="1"/>
          </p:cNvSpPr>
          <p:nvPr>
            <p:ph sz="half" idx="1"/>
          </p:nvPr>
        </p:nvSpPr>
        <p:spPr>
          <a:xfrm>
            <a:off x="457200" y="1773238"/>
            <a:ext cx="4038600" cy="4624387"/>
          </a:xfrm>
        </p:spPr>
        <p:txBody>
          <a:bodyPr>
            <a:normAutofit fontScale="92500" lnSpcReduction="10000"/>
          </a:bodyPr>
          <a:lstStyle/>
          <a:p>
            <a:pPr eaLnBrk="1" hangingPunct="1"/>
            <a:r>
              <a:rPr lang="en-US" dirty="0" smtClean="0"/>
              <a:t>Following the election of 1876, federal troops were removed from the South </a:t>
            </a:r>
          </a:p>
          <a:p>
            <a:pPr eaLnBrk="1" hangingPunct="1"/>
            <a:r>
              <a:rPr lang="en-US" dirty="0" smtClean="0"/>
              <a:t>This allowed southern states to reassert their powerful control over African Americans  without Federal intervention </a:t>
            </a:r>
          </a:p>
        </p:txBody>
      </p:sp>
      <p:sp>
        <p:nvSpPr>
          <p:cNvPr id="121860" name="Content Placeholder 3"/>
          <p:cNvSpPr>
            <a:spLocks noGrp="1"/>
          </p:cNvSpPr>
          <p:nvPr>
            <p:ph sz="half" idx="2"/>
          </p:nvPr>
        </p:nvSpPr>
        <p:spPr>
          <a:xfrm>
            <a:off x="4648200" y="1773238"/>
            <a:ext cx="4038600" cy="4624387"/>
          </a:xfrm>
        </p:spPr>
        <p:txBody>
          <a:bodyPr>
            <a:normAutofit fontScale="92500" lnSpcReduction="10000"/>
          </a:bodyPr>
          <a:lstStyle/>
          <a:p>
            <a:pPr eaLnBrk="1" hangingPunct="1"/>
            <a:r>
              <a:rPr lang="en-US" smtClean="0"/>
              <a:t>Most southern government enacted various measures aimed at the disenfranchising African Americans </a:t>
            </a:r>
          </a:p>
          <a:p>
            <a:pPr eaLnBrk="1" hangingPunct="1"/>
            <a:r>
              <a:rPr lang="en-US" smtClean="0"/>
              <a:t>Also Jim Crow laws began appearing that segregated blacks and whites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World of Jim Crow</a:t>
            </a:r>
          </a:p>
        </p:txBody>
      </p:sp>
      <p:sp>
        <p:nvSpPr>
          <p:cNvPr id="164867" name="Content Placeholder 2"/>
          <p:cNvSpPr>
            <a:spLocks noGrp="1"/>
          </p:cNvSpPr>
          <p:nvPr>
            <p:ph idx="1"/>
          </p:nvPr>
        </p:nvSpPr>
        <p:spPr/>
        <p:txBody>
          <a:bodyPr/>
          <a:lstStyle/>
          <a:p>
            <a:r>
              <a:rPr lang="en-US" b="1" smtClean="0"/>
              <a:t>Methods of Oppression</a:t>
            </a:r>
            <a:endParaRPr lang="en-US" smtClean="0"/>
          </a:p>
          <a:p>
            <a:pPr lvl="1"/>
            <a:r>
              <a:rPr lang="en-US" smtClean="0"/>
              <a:t>#1 concern---right to vote--- afraid blacks would gain too much power</a:t>
            </a:r>
          </a:p>
          <a:p>
            <a:pPr lvl="2"/>
            <a:r>
              <a:rPr lang="en-US" sz="2400" b="1" smtClean="0"/>
              <a:t>In order to vote:</a:t>
            </a:r>
            <a:endParaRPr lang="en-US" sz="2400" smtClean="0"/>
          </a:p>
          <a:p>
            <a:pPr lvl="3"/>
            <a:r>
              <a:rPr lang="en-US" smtClean="0"/>
              <a:t>Must own property or pay a </a:t>
            </a:r>
            <a:r>
              <a:rPr lang="en-US" b="1" smtClean="0"/>
              <a:t>poll tax: </a:t>
            </a:r>
            <a:r>
              <a:rPr lang="en-US" smtClean="0"/>
              <a:t>fee one must pay in order to vote.</a:t>
            </a:r>
          </a:p>
          <a:p>
            <a:pPr lvl="3"/>
            <a:r>
              <a:rPr lang="en-US" smtClean="0"/>
              <a:t>This was beyond the means of most African Americans</a:t>
            </a:r>
          </a:p>
          <a:p>
            <a:pPr lvl="3"/>
            <a:r>
              <a:rPr lang="en-US" b="1" smtClean="0"/>
              <a:t>Literacy Test:</a:t>
            </a:r>
            <a:r>
              <a:rPr lang="en-US" smtClean="0"/>
              <a:t> knowledge based test designed to keep African Americans from voting. (</a:t>
            </a:r>
            <a:r>
              <a:rPr lang="en-US" b="1" smtClean="0"/>
              <a:t>Whites were given easier test)</a:t>
            </a:r>
            <a:endParaRPr lang="en-US" smtClean="0"/>
          </a:p>
          <a:p>
            <a:pPr lvl="3"/>
            <a:r>
              <a:rPr lang="en-US" smtClean="0"/>
              <a:t>Grandfather clause: you do not have to take exams or pay poll taxes if your grandfather voted.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2353" y="188259"/>
            <a:ext cx="7799294" cy="146124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u="sng" kern="1200" dirty="0">
                <a:solidFill>
                  <a:schemeClr val="tx2">
                    <a:satMod val="200000"/>
                  </a:schemeClr>
                </a:solidFill>
                <a:effectLst>
                  <a:innerShdw blurRad="38100">
                    <a:schemeClr val="tx1">
                      <a:lumMod val="85000"/>
                    </a:schemeClr>
                  </a:innerShdw>
                </a:effectLst>
              </a:rPr>
              <a:t>Poll Tax</a:t>
            </a:r>
          </a:p>
        </p:txBody>
      </p:sp>
      <p:sp>
        <p:nvSpPr>
          <p:cNvPr id="7171" name="Content Placeholder 2"/>
          <p:cNvSpPr>
            <a:spLocks noGrp="1"/>
          </p:cNvSpPr>
          <p:nvPr>
            <p:ph idx="4294967295"/>
          </p:nvPr>
        </p:nvSpPr>
        <p:spPr>
          <a:xfrm>
            <a:off x="0" y="1676400"/>
            <a:ext cx="9144000" cy="4572000"/>
          </a:xfrm>
        </p:spPr>
        <p:txBody>
          <a:bodyPr/>
          <a:lstStyle/>
          <a:p>
            <a:pPr eaLnBrk="1" hangingPunct="1">
              <a:defRPr/>
            </a:pPr>
            <a:r>
              <a:rPr lang="en-US" sz="2000" b="1" dirty="0" smtClean="0"/>
              <a:t>Requires voters to pay a tax in order to vote; The tax cost voters $1 or $2 to vote. Poor African Americans could not afford the fee, therefore this was an effective method used by white southerners to keep blacks out of southern politics.</a:t>
            </a:r>
          </a:p>
        </p:txBody>
      </p:sp>
      <p:pic>
        <p:nvPicPr>
          <p:cNvPr id="8196" name="Picture 5" descr="http://tbn1.google.com/images?q=tbn:OwtBuvGi6nlgaM:http://americanhistory.si.edu/Brown/history/1-segregated/images/poll-tax-reciept.jpg">
            <a:hlinkClick r:id="rId2"/>
          </p:cNvPr>
          <p:cNvPicPr>
            <a:picLocks noChangeAspect="1" noChangeArrowheads="1"/>
          </p:cNvPicPr>
          <p:nvPr/>
        </p:nvPicPr>
        <p:blipFill>
          <a:blip r:embed="rId3" cstate="print"/>
          <a:srcRect/>
          <a:stretch>
            <a:fillRect/>
          </a:stretch>
        </p:blipFill>
        <p:spPr bwMode="auto">
          <a:xfrm>
            <a:off x="914400" y="2971800"/>
            <a:ext cx="7239000" cy="2438400"/>
          </a:xfrm>
          <a:prstGeom prst="rect">
            <a:avLst/>
          </a:prstGeom>
          <a:noFill/>
          <a:ln w="9525">
            <a:noFill/>
            <a:miter lim="800000"/>
            <a:headEnd/>
            <a:tailEnd/>
          </a:ln>
        </p:spPr>
      </p:pic>
      <p:sp>
        <p:nvSpPr>
          <p:cNvPr id="8197" name="TextBox 4"/>
          <p:cNvSpPr txBox="1">
            <a:spLocks noChangeArrowheads="1"/>
          </p:cNvSpPr>
          <p:nvPr/>
        </p:nvSpPr>
        <p:spPr bwMode="auto">
          <a:xfrm>
            <a:off x="0" y="5638800"/>
            <a:ext cx="9144000" cy="855663"/>
          </a:xfrm>
          <a:prstGeom prst="rect">
            <a:avLst/>
          </a:prstGeom>
          <a:noFill/>
          <a:ln w="9525">
            <a:noFill/>
            <a:miter lim="800000"/>
            <a:headEnd/>
            <a:tailEnd/>
          </a:ln>
        </p:spPr>
        <p:txBody>
          <a:bodyPr>
            <a:spAutoFit/>
          </a:bodyPr>
          <a:lstStyle/>
          <a:p>
            <a:r>
              <a:rPr lang="en-US" sz="1600" b="1">
                <a:latin typeface="Bookman Old Style" pitchFamily="18" charset="0"/>
              </a:rPr>
              <a:t>Closure Question #1: In what ways were the rights of African Americans restricted? (At least 2 answers and 2 complete sentences.)</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2353" y="188259"/>
            <a:ext cx="7799294" cy="146124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u="sng" kern="1200" dirty="0">
                <a:solidFill>
                  <a:schemeClr val="tx2">
                    <a:satMod val="200000"/>
                  </a:schemeClr>
                </a:solidFill>
                <a:effectLst>
                  <a:innerShdw blurRad="38100">
                    <a:schemeClr val="tx1">
                      <a:lumMod val="85000"/>
                    </a:schemeClr>
                  </a:innerShdw>
                </a:effectLst>
              </a:rPr>
              <a:t>Literacy Tests</a:t>
            </a:r>
          </a:p>
        </p:txBody>
      </p:sp>
      <p:sp>
        <p:nvSpPr>
          <p:cNvPr id="8195" name="Content Placeholder 2"/>
          <p:cNvSpPr>
            <a:spLocks noGrp="1"/>
          </p:cNvSpPr>
          <p:nvPr>
            <p:ph idx="4294967295"/>
          </p:nvPr>
        </p:nvSpPr>
        <p:spPr>
          <a:xfrm>
            <a:off x="0" y="1600200"/>
            <a:ext cx="9144000" cy="4572000"/>
          </a:xfrm>
        </p:spPr>
        <p:txBody>
          <a:bodyPr/>
          <a:lstStyle/>
          <a:p>
            <a:pPr eaLnBrk="1" hangingPunct="1">
              <a:defRPr/>
            </a:pPr>
            <a:r>
              <a:rPr lang="en-US" sz="2000" b="1" dirty="0" smtClean="0"/>
              <a:t>Examinations to determine whether or not a person can read and write; in the late 19</a:t>
            </a:r>
            <a:r>
              <a:rPr lang="en-US" sz="2000" b="1" baseline="30000" dirty="0" smtClean="0"/>
              <a:t>th</a:t>
            </a:r>
            <a:r>
              <a:rPr lang="en-US" sz="2000" b="1" dirty="0" smtClean="0"/>
              <a:t> century, Southern states passed laws requiring voters to pass literacy tests in order to vote. Many freed slaves, who were forbidden to learn to read prior to the Civil War, were kept from voting as a result. </a:t>
            </a:r>
          </a:p>
        </p:txBody>
      </p:sp>
      <p:pic>
        <p:nvPicPr>
          <p:cNvPr id="9220" name="Picture 5" descr="http://tbn1.google.com/images?q=tbn:uatB8Y_X1QCjjM:http://www.pinkmonkey.com/studyguides/subjects/am_gov/chap10/img10_1.jpg">
            <a:hlinkClick r:id="rId2"/>
          </p:cNvPr>
          <p:cNvPicPr>
            <a:picLocks noChangeAspect="1" noChangeArrowheads="1"/>
          </p:cNvPicPr>
          <p:nvPr/>
        </p:nvPicPr>
        <p:blipFill>
          <a:blip r:embed="rId3" cstate="print"/>
          <a:srcRect/>
          <a:stretch>
            <a:fillRect/>
          </a:stretch>
        </p:blipFill>
        <p:spPr bwMode="auto">
          <a:xfrm>
            <a:off x="3657600" y="3733800"/>
            <a:ext cx="1866900" cy="1627188"/>
          </a:xfrm>
          <a:prstGeom prst="rect">
            <a:avLst/>
          </a:prstGeom>
          <a:noFill/>
          <a:ln w="9525">
            <a:noFill/>
            <a:miter lim="800000"/>
            <a:headEnd/>
            <a:tailEnd/>
          </a:ln>
        </p:spPr>
      </p:pic>
      <p:sp>
        <p:nvSpPr>
          <p:cNvPr id="9221" name="TextBox 4"/>
          <p:cNvSpPr txBox="1">
            <a:spLocks noChangeArrowheads="1"/>
          </p:cNvSpPr>
          <p:nvPr/>
        </p:nvSpPr>
        <p:spPr bwMode="auto">
          <a:xfrm>
            <a:off x="0" y="5995988"/>
            <a:ext cx="9144000" cy="855662"/>
          </a:xfrm>
          <a:prstGeom prst="rect">
            <a:avLst/>
          </a:prstGeom>
          <a:noFill/>
          <a:ln w="9525">
            <a:noFill/>
            <a:miter lim="800000"/>
            <a:headEnd/>
            <a:tailEnd/>
          </a:ln>
        </p:spPr>
        <p:txBody>
          <a:bodyPr>
            <a:spAutoFit/>
          </a:bodyPr>
          <a:lstStyle/>
          <a:p>
            <a:r>
              <a:rPr lang="en-US" sz="1600" b="1">
                <a:latin typeface="Bookman Old Style" pitchFamily="18" charset="0"/>
              </a:rPr>
              <a:t>Closure Question #1: In what ways were the rights of African Americans restricted? (At least 2 answers and 2 complete sentences.)</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152400"/>
            <a:ext cx="7799294" cy="103990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u="sng" kern="1200" dirty="0">
                <a:solidFill>
                  <a:schemeClr val="tx2">
                    <a:satMod val="200000"/>
                  </a:schemeClr>
                </a:solidFill>
                <a:effectLst>
                  <a:innerShdw blurRad="38100">
                    <a:schemeClr val="tx1">
                      <a:lumMod val="85000"/>
                    </a:schemeClr>
                  </a:innerShdw>
                </a:effectLst>
              </a:rPr>
              <a:t>Grandfather Clauses</a:t>
            </a:r>
          </a:p>
        </p:txBody>
      </p:sp>
      <p:sp>
        <p:nvSpPr>
          <p:cNvPr id="9219" name="Content Placeholder 2"/>
          <p:cNvSpPr>
            <a:spLocks noGrp="1"/>
          </p:cNvSpPr>
          <p:nvPr>
            <p:ph idx="4294967295"/>
          </p:nvPr>
        </p:nvSpPr>
        <p:spPr>
          <a:xfrm>
            <a:off x="0" y="1143000"/>
            <a:ext cx="9144000" cy="4572000"/>
          </a:xfrm>
        </p:spPr>
        <p:txBody>
          <a:bodyPr/>
          <a:lstStyle/>
          <a:p>
            <a:pPr eaLnBrk="1" hangingPunct="1">
              <a:defRPr/>
            </a:pPr>
            <a:r>
              <a:rPr lang="en-US" sz="2400" b="1" dirty="0" smtClean="0"/>
              <a:t>Voting laws enacted in southern states which allowed a person to vote as long as his ancestors had voted prior to 1866. Of course, the ancestors of the black freedmen did not vote prior to 1866.</a:t>
            </a:r>
          </a:p>
        </p:txBody>
      </p:sp>
      <p:pic>
        <p:nvPicPr>
          <p:cNvPr id="10244" name="Picture 5" descr="http://tbn0.google.com/images?q=tbn:DtvkjjvqYNewaM:http://www.goodluckdeluxe.com/wp-content/uploads/2007/12/old-man-laughing.jpg">
            <a:hlinkClick r:id="rId2"/>
          </p:cNvPr>
          <p:cNvPicPr>
            <a:picLocks noChangeAspect="1" noChangeArrowheads="1"/>
          </p:cNvPicPr>
          <p:nvPr/>
        </p:nvPicPr>
        <p:blipFill>
          <a:blip r:embed="rId3" cstate="print"/>
          <a:srcRect/>
          <a:stretch>
            <a:fillRect/>
          </a:stretch>
        </p:blipFill>
        <p:spPr bwMode="auto">
          <a:xfrm>
            <a:off x="4876800" y="2514600"/>
            <a:ext cx="3422706" cy="2590800"/>
          </a:xfrm>
          <a:prstGeom prst="rect">
            <a:avLst/>
          </a:prstGeom>
          <a:noFill/>
          <a:ln w="9525">
            <a:noFill/>
            <a:miter lim="800000"/>
            <a:headEnd/>
            <a:tailEnd/>
          </a:ln>
        </p:spPr>
      </p:pic>
      <p:sp>
        <p:nvSpPr>
          <p:cNvPr id="10245" name="TextBox 4"/>
          <p:cNvSpPr txBox="1">
            <a:spLocks noChangeArrowheads="1"/>
          </p:cNvSpPr>
          <p:nvPr/>
        </p:nvSpPr>
        <p:spPr bwMode="auto">
          <a:xfrm>
            <a:off x="0" y="5410200"/>
            <a:ext cx="9144000" cy="862013"/>
          </a:xfrm>
          <a:prstGeom prst="rect">
            <a:avLst/>
          </a:prstGeom>
          <a:noFill/>
          <a:ln w="9525">
            <a:noFill/>
            <a:miter lim="800000"/>
            <a:headEnd/>
            <a:tailEnd/>
          </a:ln>
        </p:spPr>
        <p:txBody>
          <a:bodyPr>
            <a:spAutoFit/>
          </a:bodyPr>
          <a:lstStyle/>
          <a:p>
            <a:r>
              <a:rPr lang="en-US" sz="1600" b="1">
                <a:latin typeface="Bookman Old Style" pitchFamily="18" charset="0"/>
              </a:rPr>
              <a:t>Closure Question #1: In what ways were the rights of African Americans restricted? (At least 2 answers and 2 complete sentences.)</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World of Jim Crow</a:t>
            </a:r>
          </a:p>
        </p:txBody>
      </p:sp>
      <p:sp>
        <p:nvSpPr>
          <p:cNvPr id="166915" name="Content Placeholder 2"/>
          <p:cNvSpPr>
            <a:spLocks noGrp="1"/>
          </p:cNvSpPr>
          <p:nvPr>
            <p:ph idx="1"/>
          </p:nvPr>
        </p:nvSpPr>
        <p:spPr/>
        <p:txBody>
          <a:bodyPr/>
          <a:lstStyle/>
          <a:p>
            <a:pPr lvl="1"/>
            <a:r>
              <a:rPr lang="en-US" sz="2000" b="1" smtClean="0"/>
              <a:t>Jim Crowe Laws:</a:t>
            </a:r>
            <a:r>
              <a:rPr lang="en-US" sz="2000" smtClean="0"/>
              <a:t> system of laws that segregated blacks and whites. Late 1800’s primarily in the South.</a:t>
            </a:r>
          </a:p>
          <a:p>
            <a:pPr lvl="2"/>
            <a:r>
              <a:rPr lang="en-US" sz="2000" smtClean="0"/>
              <a:t>Forces use of separate and unequal facilities</a:t>
            </a:r>
          </a:p>
          <a:p>
            <a:pPr lvl="3"/>
            <a:r>
              <a:rPr lang="en-US" b="1" smtClean="0"/>
              <a:t>Examples:</a:t>
            </a:r>
            <a:r>
              <a:rPr lang="en-US" smtClean="0"/>
              <a:t> schools, barbers, hospitals, transportation</a:t>
            </a:r>
          </a:p>
          <a:p>
            <a:pPr lvl="1"/>
            <a:r>
              <a:rPr lang="en-US" sz="2000" b="1" smtClean="0"/>
              <a:t>Plessy v. Ferguson: </a:t>
            </a:r>
            <a:r>
              <a:rPr lang="en-US" sz="2000" smtClean="0"/>
              <a:t>Legalized separate but equal</a:t>
            </a:r>
          </a:p>
          <a:p>
            <a:pPr lvl="2"/>
            <a:r>
              <a:rPr lang="en-US" sz="2000" smtClean="0"/>
              <a:t>Homer Plessy in Louisiana</a:t>
            </a:r>
          </a:p>
          <a:p>
            <a:pPr lvl="2"/>
            <a:r>
              <a:rPr lang="en-US" sz="2000" smtClean="0"/>
              <a:t>African American facilities still not equal</a:t>
            </a:r>
          </a:p>
          <a:p>
            <a:pPr lvl="1"/>
            <a:r>
              <a:rPr lang="en-US" sz="2000" b="1" smtClean="0"/>
              <a:t>Violence: </a:t>
            </a:r>
            <a:r>
              <a:rPr lang="en-US" sz="2000" smtClean="0"/>
              <a:t>lynching from 1880-1940 4000 blacks killed in this manner</a:t>
            </a:r>
          </a:p>
          <a:p>
            <a:pPr lvl="1"/>
            <a:r>
              <a:rPr lang="en-US" sz="2000" smtClean="0"/>
              <a:t>Sometimes lynching’s advertized in newspapers </a:t>
            </a:r>
          </a:p>
          <a:p>
            <a:pPr lvl="1"/>
            <a:r>
              <a:rPr lang="en-US" sz="2000" smtClean="0"/>
              <a:t>Done because of reasons like too prosperous, looked at white woman, talked back to someone etc…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World of Jim Crow</a:t>
            </a:r>
          </a:p>
        </p:txBody>
      </p:sp>
      <p:sp>
        <p:nvSpPr>
          <p:cNvPr id="167939" name="Content Placeholder 2"/>
          <p:cNvSpPr>
            <a:spLocks noGrp="1"/>
          </p:cNvSpPr>
          <p:nvPr>
            <p:ph idx="1"/>
          </p:nvPr>
        </p:nvSpPr>
        <p:spPr/>
        <p:txBody>
          <a:bodyPr/>
          <a:lstStyle/>
          <a:p>
            <a:r>
              <a:rPr lang="en-US" b="1" smtClean="0"/>
              <a:t>De Facto Discrimination: </a:t>
            </a:r>
            <a:r>
              <a:rPr lang="en-US" smtClean="0"/>
              <a:t>Generally took place in the North. It was a type of discrimination that existed in fact but not in law (results of customs) i.e. schools housing, employment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Examples of Jim Crow Laws</a:t>
            </a:r>
          </a:p>
        </p:txBody>
      </p:sp>
      <p:sp>
        <p:nvSpPr>
          <p:cNvPr id="9219" name="Content Placeholder 2"/>
          <p:cNvSpPr>
            <a:spLocks noGrp="1"/>
          </p:cNvSpPr>
          <p:nvPr>
            <p:ph idx="1"/>
          </p:nvPr>
        </p:nvSpPr>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sz="1600" b="1" smtClean="0"/>
              <a:t>Florida- </a:t>
            </a:r>
            <a:r>
              <a:rPr lang="en-US" sz="1600" smtClean="0"/>
              <a:t>"All marriages between a white person and a Negro, or between a white person and a person of Negro descent to the fourth generation inclusive, are hereby forever prohibited." </a:t>
            </a:r>
          </a:p>
          <a:p>
            <a:pPr marL="438912" indent="-320040" eaLnBrk="1" fontAlgn="auto" hangingPunct="1">
              <a:spcBef>
                <a:spcPts val="0"/>
              </a:spcBef>
              <a:spcAft>
                <a:spcPts val="0"/>
              </a:spcAft>
              <a:buFont typeface="Wingdings 2"/>
              <a:buChar char=""/>
              <a:defRPr/>
            </a:pPr>
            <a:r>
              <a:rPr lang="en-US" sz="1600" b="1" smtClean="0"/>
              <a:t>New Mexico- </a:t>
            </a:r>
            <a:r>
              <a:rPr lang="en-US" sz="1600" smtClean="0"/>
              <a:t>"Separate rooms [shall] be provided for the teaching of pupils of African descent, and [when] said rooms are so provided, such pupils may not be admitted to the school rooms occupied and used by pupils of Caucasian or other descent." </a:t>
            </a:r>
          </a:p>
          <a:p>
            <a:pPr marL="438912" indent="-320040" eaLnBrk="1" fontAlgn="auto" hangingPunct="1">
              <a:spcBef>
                <a:spcPts val="0"/>
              </a:spcBef>
              <a:spcAft>
                <a:spcPts val="0"/>
              </a:spcAft>
              <a:buFont typeface="Wingdings 2"/>
              <a:buChar char=""/>
              <a:defRPr/>
            </a:pPr>
            <a:r>
              <a:rPr lang="en-US" sz="1600" b="1" smtClean="0"/>
              <a:t>Virginia- </a:t>
            </a:r>
            <a:r>
              <a:rPr lang="en-US" sz="1600" smtClean="0"/>
              <a:t>"Every person... operating... any public hall, theater, opera house, motion picture show or any place of public entertainment or public assemblage which is attended by both white and colored persons, shall separate the white race and the colored race and shall set apart and designate... certain seats therein to be occupied by white persons and a portion thereof, or certain seats therein, to be occupied by colored persons." </a:t>
            </a:r>
          </a:p>
          <a:p>
            <a:pPr marL="438912" indent="-320040" eaLnBrk="1" fontAlgn="auto" hangingPunct="1">
              <a:spcBef>
                <a:spcPts val="0"/>
              </a:spcBef>
              <a:spcAft>
                <a:spcPts val="0"/>
              </a:spcAft>
              <a:buFont typeface="Wingdings 2"/>
              <a:buChar char=""/>
              <a:defRPr/>
            </a:pPr>
            <a:r>
              <a:rPr lang="en-US" sz="1600" b="1" smtClean="0"/>
              <a:t>Alabama- </a:t>
            </a:r>
            <a:r>
              <a:rPr lang="en-US" sz="1600" smtClean="0"/>
              <a:t>"All passenger stations in this state operated by any motor transportation company shall have separate waiting rooms or space and separate ticket windows for the white and colored races." </a:t>
            </a:r>
          </a:p>
          <a:p>
            <a:pPr marL="438912" indent="-320040" eaLnBrk="1" fontAlgn="auto" hangingPunct="1">
              <a:spcBef>
                <a:spcPts val="0"/>
              </a:spcBef>
              <a:spcAft>
                <a:spcPts val="0"/>
              </a:spcAft>
              <a:buFont typeface="Wingdings 2"/>
              <a:buChar char=""/>
              <a:defRPr/>
            </a:pPr>
            <a:r>
              <a:rPr lang="en-US" sz="1600" b="1" smtClean="0"/>
              <a:t>Georgia- </a:t>
            </a:r>
            <a:r>
              <a:rPr lang="en-US" sz="1600" smtClean="0"/>
              <a:t>"It shall be unlawful for any amateur white baseball team to play baseball on any vacant lot or baseball diamond within two blocks of a playground devoted to the Negro race, and it shall be unlawful for any amateur colored baseball team to play baseball in any vacant lot or baseball diamond within two blocks of any playground devoted to the white race." </a:t>
            </a:r>
          </a:p>
          <a:p>
            <a:pPr marL="438912" indent="-320040" eaLnBrk="1" fontAlgn="auto" hangingPunct="1">
              <a:spcBef>
                <a:spcPts val="0"/>
              </a:spcBef>
              <a:spcAft>
                <a:spcPts val="0"/>
              </a:spcAft>
              <a:buFont typeface="Wingdings 2"/>
              <a:buChar char=""/>
              <a:defRPr/>
            </a:pPr>
            <a:endParaRPr lang="en-US" sz="1600" smtClean="0"/>
          </a:p>
          <a:p>
            <a:pPr marL="438912" indent="-320040" eaLnBrk="1" fontAlgn="auto" hangingPunct="1">
              <a:spcBef>
                <a:spcPts val="0"/>
              </a:spcBef>
              <a:spcAft>
                <a:spcPts val="0"/>
              </a:spcAft>
              <a:buFont typeface="Wingdings 2"/>
              <a:buChar char=""/>
              <a:defRPr/>
            </a:pPr>
            <a:endParaRPr lang="en-US" sz="1600" smtClean="0"/>
          </a:p>
          <a:p>
            <a:pPr marL="438912" indent="-320040" eaLnBrk="1" fontAlgn="auto" hangingPunct="1">
              <a:spcBef>
                <a:spcPts val="0"/>
              </a:spcBef>
              <a:spcAft>
                <a:spcPts val="0"/>
              </a:spcAft>
              <a:buFont typeface="Wingdings 2"/>
              <a:buChar char=""/>
              <a:defRPr/>
            </a:pPr>
            <a:endParaRPr lang="en-US" sz="1600" smtClean="0"/>
          </a:p>
          <a:p>
            <a:pPr marL="438912" indent="-320040" eaLnBrk="1" fontAlgn="auto" hangingPunct="1">
              <a:spcBef>
                <a:spcPts val="0"/>
              </a:spcBef>
              <a:spcAft>
                <a:spcPts val="0"/>
              </a:spcAft>
              <a:buFont typeface="Wingdings 2"/>
              <a:buChar char=""/>
              <a:defRPr/>
            </a:pPr>
            <a:endParaRPr lang="en-US" sz="160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4495800"/>
          </a:xfrm>
          <a:solidFill>
            <a:schemeClr val="bg1"/>
          </a:solidFill>
        </p:spPr>
        <p:txBody>
          <a:bodyPr>
            <a:normAutofit/>
          </a:bodyPr>
          <a:lstStyle/>
          <a:p>
            <a:pPr marL="320040" indent="-320040" eaLnBrk="1" fontAlgn="auto" hangingPunct="1">
              <a:spcAft>
                <a:spcPts val="0"/>
              </a:spcAft>
              <a:buFont typeface="Wingdings"/>
              <a:buChar char=""/>
              <a:defRPr/>
            </a:pPr>
            <a:r>
              <a:rPr lang="en-US" dirty="0" smtClean="0">
                <a:solidFill>
                  <a:schemeClr val="accent1">
                    <a:lumMod val="75000"/>
                  </a:schemeClr>
                </a:solidFill>
              </a:rPr>
              <a:t>5-10 yrs. after the Civil War</a:t>
            </a:r>
          </a:p>
          <a:p>
            <a:pPr marL="320040" indent="-320040" eaLnBrk="1" fontAlgn="auto" hangingPunct="1">
              <a:spcAft>
                <a:spcPts val="0"/>
              </a:spcAft>
              <a:buFont typeface="Wingdings"/>
              <a:buChar char=""/>
              <a:defRPr/>
            </a:pPr>
            <a:endParaRPr lang="en-US" dirty="0" smtClean="0">
              <a:solidFill>
                <a:schemeClr val="accent1">
                  <a:lumMod val="75000"/>
                </a:schemeClr>
              </a:solidFill>
            </a:endParaRPr>
          </a:p>
          <a:p>
            <a:pPr marL="320040" indent="-320040" eaLnBrk="1" fontAlgn="auto" hangingPunct="1">
              <a:spcAft>
                <a:spcPts val="0"/>
              </a:spcAft>
              <a:buFont typeface="Wingdings"/>
              <a:buChar char=""/>
              <a:defRPr/>
            </a:pPr>
            <a:r>
              <a:rPr lang="en-US" u="sng" dirty="0" smtClean="0">
                <a:solidFill>
                  <a:schemeClr val="accent1">
                    <a:lumMod val="75000"/>
                  </a:schemeClr>
                </a:solidFill>
              </a:rPr>
              <a:t>Economic Structure</a:t>
            </a:r>
            <a:endParaRPr lang="en-US" dirty="0" smtClean="0">
              <a:solidFill>
                <a:schemeClr val="accent1">
                  <a:lumMod val="75000"/>
                </a:schemeClr>
              </a:solidFill>
            </a:endParaRPr>
          </a:p>
          <a:p>
            <a:pPr marL="640080" lvl="1" indent="-274320" eaLnBrk="1" fontAlgn="auto" hangingPunct="1">
              <a:spcAft>
                <a:spcPts val="0"/>
              </a:spcAft>
              <a:buFont typeface="Wingdings 2"/>
              <a:buChar char=""/>
              <a:defRPr/>
            </a:pPr>
            <a:r>
              <a:rPr lang="en-US" dirty="0" smtClean="0">
                <a:solidFill>
                  <a:schemeClr val="accent1">
                    <a:lumMod val="75000"/>
                  </a:schemeClr>
                </a:solidFill>
              </a:rPr>
              <a:t>Wealthy – Lower</a:t>
            </a:r>
          </a:p>
          <a:p>
            <a:pPr lvl="2" eaLnBrk="1" fontAlgn="auto" hangingPunct="1">
              <a:spcAft>
                <a:spcPts val="0"/>
              </a:spcAft>
              <a:buFont typeface="Wingdings"/>
              <a:buChar char=""/>
              <a:defRPr/>
            </a:pPr>
            <a:r>
              <a:rPr lang="en-US" dirty="0" smtClean="0">
                <a:solidFill>
                  <a:schemeClr val="accent1">
                    <a:lumMod val="75000"/>
                  </a:schemeClr>
                </a:solidFill>
              </a:rPr>
              <a:t>Large upper class</a:t>
            </a:r>
          </a:p>
          <a:p>
            <a:pPr lvl="2" eaLnBrk="1" fontAlgn="auto" hangingPunct="1">
              <a:spcAft>
                <a:spcPts val="0"/>
              </a:spcAft>
              <a:buFont typeface="Wingdings"/>
              <a:buChar char=""/>
              <a:defRPr/>
            </a:pPr>
            <a:r>
              <a:rPr lang="en-US" dirty="0" smtClean="0">
                <a:solidFill>
                  <a:schemeClr val="accent1">
                    <a:lumMod val="75000"/>
                  </a:schemeClr>
                </a:solidFill>
              </a:rPr>
              <a:t>Very few middle class</a:t>
            </a:r>
          </a:p>
          <a:p>
            <a:pPr lvl="2" eaLnBrk="1" fontAlgn="auto" hangingPunct="1">
              <a:spcAft>
                <a:spcPts val="0"/>
              </a:spcAft>
              <a:buFont typeface="Wingdings"/>
              <a:buChar char=""/>
              <a:defRPr/>
            </a:pPr>
            <a:r>
              <a:rPr lang="en-US" dirty="0" smtClean="0">
                <a:solidFill>
                  <a:schemeClr val="accent1">
                    <a:lumMod val="75000"/>
                  </a:schemeClr>
                </a:solidFill>
              </a:rPr>
              <a:t>High # in poverty</a:t>
            </a:r>
          </a:p>
          <a:p>
            <a:pPr marL="640080" lvl="1" indent="-274320" eaLnBrk="1" fontAlgn="auto" hangingPunct="1">
              <a:spcAft>
                <a:spcPts val="0"/>
              </a:spcAft>
              <a:buFont typeface="Wingdings 2"/>
              <a:buChar char=""/>
              <a:defRPr/>
            </a:pPr>
            <a:r>
              <a:rPr lang="en-US" dirty="0" smtClean="0">
                <a:solidFill>
                  <a:schemeClr val="accent1">
                    <a:lumMod val="75000"/>
                  </a:schemeClr>
                </a:solidFill>
              </a:rPr>
              <a:t>Many economic problems</a:t>
            </a:r>
          </a:p>
        </p:txBody>
      </p:sp>
      <p:sp>
        <p:nvSpPr>
          <p:cNvPr id="27650" name="Title 1"/>
          <p:cNvSpPr>
            <a:spLocks noGrp="1"/>
          </p:cNvSpPr>
          <p:nvPr>
            <p:ph type="title"/>
          </p:nvPr>
        </p:nvSpPr>
        <p:spPr>
          <a:xfrm>
            <a:off x="612775" y="228600"/>
            <a:ext cx="8153400" cy="990600"/>
          </a:xfrm>
        </p:spPr>
        <p:txBody>
          <a:bodyPr/>
          <a:lstStyle/>
          <a:p>
            <a:pPr eaLnBrk="1" hangingPunct="1"/>
            <a:r>
              <a:rPr lang="en-US" smtClean="0">
                <a:solidFill>
                  <a:srgbClr val="92D050"/>
                </a:solidFill>
              </a:rPr>
              <a:t>The New South</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Jim Crow In Pictures </a:t>
            </a:r>
          </a:p>
        </p:txBody>
      </p:sp>
      <p:pic>
        <p:nvPicPr>
          <p:cNvPr id="169987" name="Content Placeholder 4" descr="250px-JimCrowInDurhamNC.jpg"/>
          <p:cNvPicPr>
            <a:picLocks noGrp="1" noChangeAspect="1"/>
          </p:cNvPicPr>
          <p:nvPr>
            <p:ph sz="half" idx="1"/>
          </p:nvPr>
        </p:nvPicPr>
        <p:blipFill>
          <a:blip r:embed="rId2" cstate="print"/>
          <a:srcRect/>
          <a:stretch>
            <a:fillRect/>
          </a:stretch>
        </p:blipFill>
        <p:spPr>
          <a:xfrm>
            <a:off x="533400" y="2514600"/>
            <a:ext cx="3505200" cy="2755900"/>
          </a:xfrm>
        </p:spPr>
      </p:pic>
      <p:pic>
        <p:nvPicPr>
          <p:cNvPr id="169988" name="Content Placeholder 5" descr="250px-BilliardHallForColored.jpg"/>
          <p:cNvPicPr>
            <a:picLocks noGrp="1" noChangeAspect="1"/>
          </p:cNvPicPr>
          <p:nvPr>
            <p:ph sz="half" idx="2"/>
          </p:nvPr>
        </p:nvPicPr>
        <p:blipFill>
          <a:blip r:embed="rId3" cstate="print"/>
          <a:srcRect/>
          <a:stretch>
            <a:fillRect/>
          </a:stretch>
        </p:blipFill>
        <p:spPr>
          <a:xfrm>
            <a:off x="4800600" y="2667000"/>
            <a:ext cx="4067175" cy="2700338"/>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Limitations On Voting Rights </a:t>
            </a:r>
          </a:p>
        </p:txBody>
      </p:sp>
      <p:sp>
        <p:nvSpPr>
          <p:cNvPr id="3" name="Content Placeholder 2"/>
          <p:cNvSpPr>
            <a:spLocks noGrp="1"/>
          </p:cNvSpPr>
          <p:nvPr>
            <p:ph sz="half" idx="1"/>
          </p:nvPr>
        </p:nvSpPr>
        <p:spPr>
          <a:xfrm>
            <a:off x="457200" y="1773238"/>
            <a:ext cx="4038600" cy="4624387"/>
          </a:xfrm>
        </p:spPr>
        <p:txBody>
          <a:bodyPr rtlCol="0">
            <a:normAutofit fontScale="85000" lnSpcReduction="20000"/>
          </a:bodyPr>
          <a:lstStyle/>
          <a:p>
            <a:pPr marL="438912" indent="-320040" eaLnBrk="1" fontAlgn="auto" hangingPunct="1">
              <a:spcBef>
                <a:spcPts val="0"/>
              </a:spcBef>
              <a:spcAft>
                <a:spcPts val="0"/>
              </a:spcAft>
              <a:buFont typeface="Arial" pitchFamily="34" charset="0"/>
              <a:buChar char="•"/>
              <a:defRPr/>
            </a:pPr>
            <a:r>
              <a:rPr lang="en-US" dirty="0" smtClean="0"/>
              <a:t>The Fifteenth Amendment (1870) prohibited state government from denying someone the right to vote because of “race, color, or previous condition of servitude.”</a:t>
            </a:r>
          </a:p>
          <a:p>
            <a:pPr marL="438912" indent="-320040" eaLnBrk="1" fontAlgn="auto" hangingPunct="1">
              <a:spcBef>
                <a:spcPts val="0"/>
              </a:spcBef>
              <a:spcAft>
                <a:spcPts val="0"/>
              </a:spcAft>
              <a:buFont typeface="Arial" pitchFamily="34" charset="0"/>
              <a:buChar char="•"/>
              <a:defRPr/>
            </a:pPr>
            <a:r>
              <a:rPr lang="en-US" dirty="0" smtClean="0"/>
              <a:t>After Reconstruction states got around this by passing measures that limited voting</a:t>
            </a:r>
          </a:p>
          <a:p>
            <a:pPr marL="438912" indent="-320040" eaLnBrk="1" fontAlgn="auto" hangingPunct="1">
              <a:spcBef>
                <a:spcPts val="0"/>
              </a:spcBef>
              <a:spcAft>
                <a:spcPts val="0"/>
              </a:spcAft>
              <a:buFont typeface="Arial" pitchFamily="34" charset="0"/>
              <a:buChar char="•"/>
              <a:defRPr/>
            </a:pPr>
            <a:r>
              <a:rPr lang="en-US" dirty="0" smtClean="0"/>
              <a:t> </a:t>
            </a:r>
          </a:p>
        </p:txBody>
      </p:sp>
      <p:sp>
        <p:nvSpPr>
          <p:cNvPr id="4" name="Content Placeholder 3"/>
          <p:cNvSpPr>
            <a:spLocks noGrp="1"/>
          </p:cNvSpPr>
          <p:nvPr>
            <p:ph sz="half" idx="2"/>
          </p:nvPr>
        </p:nvSpPr>
        <p:spPr>
          <a:xfrm>
            <a:off x="4648200" y="1773238"/>
            <a:ext cx="4038600" cy="4624387"/>
          </a:xfrm>
        </p:spPr>
        <p:txBody>
          <a:bodyPr rtlCol="0">
            <a:normAutofit fontScale="85000" lnSpcReduction="20000"/>
          </a:bodyPr>
          <a:lstStyle/>
          <a:p>
            <a:pPr marL="438912" indent="-320040" eaLnBrk="1" fontAlgn="auto" hangingPunct="1">
              <a:spcBef>
                <a:spcPts val="0"/>
              </a:spcBef>
              <a:spcAft>
                <a:spcPts val="0"/>
              </a:spcAft>
              <a:buFont typeface="Arial" pitchFamily="34" charset="0"/>
              <a:buChar char="•"/>
              <a:defRPr/>
            </a:pPr>
            <a:r>
              <a:rPr lang="en-US" dirty="0" smtClean="0"/>
              <a:t>Such measures would be things like a poll tax or literacy test, or creating all-white primaries </a:t>
            </a:r>
          </a:p>
          <a:p>
            <a:pPr marL="438912" indent="-320040" eaLnBrk="1" fontAlgn="auto" hangingPunct="1">
              <a:spcBef>
                <a:spcPts val="0"/>
              </a:spcBef>
              <a:spcAft>
                <a:spcPts val="0"/>
              </a:spcAft>
              <a:buFont typeface="Arial" pitchFamily="34" charset="0"/>
              <a:buChar char="•"/>
              <a:defRPr/>
            </a:pPr>
            <a:r>
              <a:rPr lang="en-US" dirty="0" smtClean="0"/>
              <a:t>Many African Americans, because they had been exploited economically, and denied education, were disqualified to vote by these measures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fontAlgn="auto" hangingPunct="1">
              <a:spcAft>
                <a:spcPts val="0"/>
              </a:spcAft>
              <a:defRPr/>
            </a:pPr>
            <a:endParaRPr lang="en-US" smtClean="0">
              <a:solidFill>
                <a:schemeClr val="accent1">
                  <a:satMod val="150000"/>
                </a:schemeClr>
              </a:solidFill>
            </a:endParaRPr>
          </a:p>
        </p:txBody>
      </p:sp>
      <p:pic>
        <p:nvPicPr>
          <p:cNvPr id="172035" name="Content Placeholder 5" descr="800px-JimCrowDrinkingFountain.jpg"/>
          <p:cNvPicPr>
            <a:picLocks noGrp="1" noChangeAspect="1"/>
          </p:cNvPicPr>
          <p:nvPr>
            <p:ph sz="half" idx="1"/>
          </p:nvPr>
        </p:nvPicPr>
        <p:blipFill>
          <a:blip r:embed="rId2" cstate="print"/>
          <a:srcRect/>
          <a:stretch>
            <a:fillRect/>
          </a:stretch>
        </p:blipFill>
        <p:spPr>
          <a:xfrm>
            <a:off x="93663" y="2362200"/>
            <a:ext cx="4402137" cy="2773363"/>
          </a:xfrm>
        </p:spPr>
      </p:pic>
      <p:pic>
        <p:nvPicPr>
          <p:cNvPr id="172036" name="Content Placeholder 7" descr="WhiteDoorColoredDoor.jpg"/>
          <p:cNvPicPr>
            <a:picLocks noGrp="1" noChangeAspect="1"/>
          </p:cNvPicPr>
          <p:nvPr>
            <p:ph sz="half" idx="2"/>
          </p:nvPr>
        </p:nvPicPr>
        <p:blipFill>
          <a:blip r:embed="rId3" cstate="print"/>
          <a:srcRect/>
          <a:stretch>
            <a:fillRect/>
          </a:stretch>
        </p:blipFill>
        <p:spPr>
          <a:xfrm>
            <a:off x="4800600" y="2362200"/>
            <a:ext cx="4154488" cy="2794000"/>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fontAlgn="auto" hangingPunct="1">
              <a:spcAft>
                <a:spcPts val="0"/>
              </a:spcAft>
              <a:defRPr/>
            </a:pPr>
            <a:r>
              <a:rPr lang="en-US" smtClean="0">
                <a:solidFill>
                  <a:schemeClr val="accent1">
                    <a:satMod val="150000"/>
                  </a:schemeClr>
                </a:solidFill>
              </a:rPr>
              <a:t>The Choke’em Down Lunchroom </a:t>
            </a:r>
          </a:p>
        </p:txBody>
      </p:sp>
      <p:pic>
        <p:nvPicPr>
          <p:cNvPr id="173059" name="Content Placeholder 3" descr="WhiteAndColoredServedBelleGlade.jpg"/>
          <p:cNvPicPr>
            <a:picLocks noGrp="1" noChangeAspect="1"/>
          </p:cNvPicPr>
          <p:nvPr>
            <p:ph idx="1"/>
          </p:nvPr>
        </p:nvPicPr>
        <p:blipFill>
          <a:blip r:embed="rId2" cstate="print"/>
          <a:srcRect/>
          <a:stretch>
            <a:fillRect/>
          </a:stretch>
        </p:blipFill>
        <p:spPr>
          <a:xfrm>
            <a:off x="1371600" y="2133600"/>
            <a:ext cx="6172200" cy="3843338"/>
          </a:xfr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The Grandfather Clause </a:t>
            </a:r>
          </a:p>
        </p:txBody>
      </p:sp>
      <p:sp>
        <p:nvSpPr>
          <p:cNvPr id="174083" name="Content Placeholder 2"/>
          <p:cNvSpPr>
            <a:spLocks noGrp="1"/>
          </p:cNvSpPr>
          <p:nvPr>
            <p:ph idx="1"/>
          </p:nvPr>
        </p:nvSpPr>
        <p:spPr/>
        <p:txBody>
          <a:bodyPr/>
          <a:lstStyle/>
          <a:p>
            <a:pPr eaLnBrk="1" hangingPunct="1"/>
            <a:r>
              <a:rPr lang="en-US" smtClean="0"/>
              <a:t>Southern states also enacted the Grandfather Clause which allowed a person to vote so long as their ancestor have voted prior to 1866</a:t>
            </a:r>
          </a:p>
          <a:p>
            <a:pPr eaLnBrk="1" hangingPunct="1"/>
            <a:r>
              <a:rPr lang="en-US" smtClean="0"/>
              <a:t>While this is a nice gesture, why could African Americans still not vote?</a:t>
            </a:r>
          </a:p>
          <a:p>
            <a:pPr eaLnBrk="1" hangingPunct="1"/>
            <a:r>
              <a:rPr lang="en-US" smtClean="0"/>
              <a:t>In addition, whites begin to resort to violence to keep African Americans from participation in the political process</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1062"/>
          </a:xfrm>
        </p:spPr>
        <p:txBody>
          <a:bodyPr>
            <a:normAutofit fontScale="90000"/>
          </a:bodyPr>
          <a:lstStyle/>
          <a:p>
            <a:pPr eaLnBrk="1" fontAlgn="auto" hangingPunct="1">
              <a:spcAft>
                <a:spcPts val="0"/>
              </a:spcAft>
              <a:defRPr/>
            </a:pPr>
            <a:r>
              <a:rPr lang="en-US" dirty="0" smtClean="0">
                <a:solidFill>
                  <a:schemeClr val="accent1">
                    <a:satMod val="150000"/>
                  </a:schemeClr>
                </a:solidFill>
              </a:rPr>
              <a:t>Senator Ben Tillman of South Carolina </a:t>
            </a:r>
          </a:p>
        </p:txBody>
      </p:sp>
      <p:pic>
        <p:nvPicPr>
          <p:cNvPr id="175107" name="Content Placeholder 4" descr="160px-Benjamintillman.jpg"/>
          <p:cNvPicPr>
            <a:picLocks noGrp="1" noChangeAspect="1"/>
          </p:cNvPicPr>
          <p:nvPr>
            <p:ph sz="half" idx="1"/>
          </p:nvPr>
        </p:nvPicPr>
        <p:blipFill>
          <a:blip r:embed="rId2" cstate="print"/>
          <a:srcRect/>
          <a:stretch>
            <a:fillRect/>
          </a:stretch>
        </p:blipFill>
        <p:spPr>
          <a:xfrm>
            <a:off x="1295400" y="2590800"/>
            <a:ext cx="2057400" cy="3049588"/>
          </a:xfrm>
        </p:spPr>
      </p:pic>
      <p:sp>
        <p:nvSpPr>
          <p:cNvPr id="175108" name="Content Placeholder 3"/>
          <p:cNvSpPr>
            <a:spLocks noGrp="1"/>
          </p:cNvSpPr>
          <p:nvPr>
            <p:ph sz="half" idx="2"/>
          </p:nvPr>
        </p:nvSpPr>
        <p:spPr>
          <a:xfrm>
            <a:off x="4648200" y="1773238"/>
            <a:ext cx="4038600" cy="4624387"/>
          </a:xfrm>
        </p:spPr>
        <p:txBody>
          <a:bodyPr/>
          <a:lstStyle/>
          <a:p>
            <a:pPr eaLnBrk="1" hangingPunct="1"/>
            <a:r>
              <a:rPr lang="en-US" smtClean="0"/>
              <a:t>“We have done our level best. We have scratched our heads to find out how we could eliminate the last one of them (black voters). We stuffed ballot boxes. We shot them.”</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smtClean="0">
              <a:solidFill>
                <a:schemeClr val="accent1">
                  <a:satMod val="150000"/>
                </a:schemeClr>
              </a:solidFill>
            </a:endParaRPr>
          </a:p>
        </p:txBody>
      </p:sp>
      <p:sp>
        <p:nvSpPr>
          <p:cNvPr id="176131" name="Content Placeholder 2"/>
          <p:cNvSpPr>
            <a:spLocks noGrp="1"/>
          </p:cNvSpPr>
          <p:nvPr>
            <p:ph idx="1"/>
          </p:nvPr>
        </p:nvSpPr>
        <p:spPr/>
        <p:txBody>
          <a:bodyPr/>
          <a:lstStyle/>
          <a:p>
            <a:pPr eaLnBrk="1" hangingPunct="1">
              <a:buFont typeface="Arial" charset="0"/>
              <a:buChar char="•"/>
            </a:pPr>
            <a:r>
              <a:rPr lang="en-US" dirty="0" smtClean="0"/>
              <a:t>As a result, throughout the Deep South, black participation in politics falls dramatically.</a:t>
            </a:r>
          </a:p>
          <a:p>
            <a:pPr eaLnBrk="1" hangingPunct="1">
              <a:buFont typeface="Arial" charset="0"/>
              <a:buChar char="•"/>
            </a:pPr>
            <a:r>
              <a:rPr lang="en-US" dirty="0" smtClean="0"/>
              <a:t>For example in Louisiana the number of black registered to vote fell from 130,000 in 1894 to just over 1,300 in 1904 </a:t>
            </a:r>
          </a:p>
          <a:p>
            <a:pPr eaLnBrk="1" hangingPunct="1">
              <a:buFont typeface="Arial" charset="0"/>
              <a:buChar char="•"/>
            </a:pPr>
            <a:r>
              <a:rPr lang="en-US" dirty="0" smtClean="0"/>
              <a:t>Only 3% of all African Americans could vote in 1940….the eve of World War Two where many African Americans would fight and die for their country </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The Original Jim Crow </a:t>
            </a:r>
          </a:p>
        </p:txBody>
      </p:sp>
      <p:pic>
        <p:nvPicPr>
          <p:cNvPr id="177155" name="Content Placeholder 3" descr="untitled1.bmp"/>
          <p:cNvPicPr>
            <a:picLocks noGrp="1" noChangeAspect="1"/>
          </p:cNvPicPr>
          <p:nvPr>
            <p:ph sz="half" idx="1"/>
          </p:nvPr>
        </p:nvPicPr>
        <p:blipFill>
          <a:blip r:embed="rId2" cstate="print"/>
          <a:srcRect/>
          <a:stretch>
            <a:fillRect/>
          </a:stretch>
        </p:blipFill>
        <p:spPr>
          <a:xfrm>
            <a:off x="533400" y="1646238"/>
            <a:ext cx="3833813" cy="4373562"/>
          </a:xfrm>
        </p:spPr>
      </p:pic>
      <p:pic>
        <p:nvPicPr>
          <p:cNvPr id="177156" name="Content Placeholder 5" descr="392px-The_Jim_Crow_Song_Book_dancer.jpg"/>
          <p:cNvPicPr>
            <a:picLocks noGrp="1" noChangeAspect="1"/>
          </p:cNvPicPr>
          <p:nvPr>
            <p:ph sz="half" idx="2"/>
          </p:nvPr>
        </p:nvPicPr>
        <p:blipFill>
          <a:blip r:embed="rId3" cstate="print"/>
          <a:srcRect/>
          <a:stretch>
            <a:fillRect/>
          </a:stretch>
        </p:blipFill>
        <p:spPr>
          <a:xfrm>
            <a:off x="5154613" y="1773238"/>
            <a:ext cx="3025775" cy="4624387"/>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smtClean="0">
              <a:solidFill>
                <a:schemeClr val="accent1">
                  <a:satMod val="150000"/>
                </a:schemeClr>
              </a:solidFill>
            </a:endParaRPr>
          </a:p>
        </p:txBody>
      </p:sp>
      <p:sp>
        <p:nvSpPr>
          <p:cNvPr id="178179" name="Content Placeholder 2"/>
          <p:cNvSpPr>
            <a:spLocks noGrp="1"/>
          </p:cNvSpPr>
          <p:nvPr>
            <p:ph idx="1"/>
          </p:nvPr>
        </p:nvSpPr>
        <p:spPr/>
        <p:txBody>
          <a:bodyPr/>
          <a:lstStyle/>
          <a:p>
            <a:pPr marL="438150" indent="-319088" eaLnBrk="1" hangingPunct="1">
              <a:spcBef>
                <a:spcPct val="0"/>
              </a:spcBef>
              <a:buFont typeface="Arial" charset="0"/>
              <a:buChar char="•"/>
            </a:pPr>
            <a:r>
              <a:rPr lang="en-US" dirty="0" smtClean="0"/>
              <a:t>Initially, some white southerners opposed Jim Crow laws on the grounds that if some aspects of life were segregated, then eventually all would be </a:t>
            </a:r>
          </a:p>
          <a:p>
            <a:pPr marL="438150" indent="-319088" eaLnBrk="1" hangingPunct="1">
              <a:spcBef>
                <a:spcPct val="0"/>
              </a:spcBef>
              <a:buFont typeface="Arial" charset="0"/>
              <a:buChar char="•"/>
            </a:pPr>
            <a:r>
              <a:rPr lang="en-US" dirty="0" smtClean="0"/>
              <a:t>One Charleston, SC newspaperman said “If there must be Jim Crow cars (RNR), there should be Jim Crow waiting saloons. And if there are Jim Crow saloons, then there would have to be Jim Crow jury boxes, and a Jim Crow Bible for colored witnesses.</a:t>
            </a:r>
          </a:p>
          <a:p>
            <a:pPr marL="438150" indent="-319088" eaLnBrk="1" hangingPunct="1">
              <a:spcBef>
                <a:spcPct val="0"/>
              </a:spcBef>
              <a:buFont typeface="Arial" charset="0"/>
              <a:buChar cha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1062"/>
          </a:xfrm>
        </p:spPr>
        <p:txBody>
          <a:bodyPr>
            <a:normAutofit fontScale="90000"/>
          </a:bodyPr>
          <a:lstStyle/>
          <a:p>
            <a:pPr eaLnBrk="1" fontAlgn="auto" hangingPunct="1">
              <a:spcAft>
                <a:spcPts val="0"/>
              </a:spcAft>
              <a:defRPr/>
            </a:pPr>
            <a:r>
              <a:rPr lang="en-US" dirty="0" smtClean="0">
                <a:solidFill>
                  <a:schemeClr val="accent1">
                    <a:satMod val="150000"/>
                  </a:schemeClr>
                </a:solidFill>
              </a:rPr>
              <a:t>Examples of Things That Were Segregated Under Jim Crow Laws </a:t>
            </a:r>
          </a:p>
        </p:txBody>
      </p:sp>
      <p:sp>
        <p:nvSpPr>
          <p:cNvPr id="179203" name="Content Placeholder 2"/>
          <p:cNvSpPr>
            <a:spLocks noGrp="1"/>
          </p:cNvSpPr>
          <p:nvPr>
            <p:ph sz="half" idx="1"/>
          </p:nvPr>
        </p:nvSpPr>
        <p:spPr>
          <a:xfrm>
            <a:off x="457200" y="1773238"/>
            <a:ext cx="4038600" cy="4624387"/>
          </a:xfrm>
        </p:spPr>
        <p:txBody>
          <a:bodyPr>
            <a:normAutofit fontScale="92500"/>
          </a:bodyPr>
          <a:lstStyle/>
          <a:p>
            <a:pPr eaLnBrk="1" hangingPunct="1"/>
            <a:r>
              <a:rPr lang="en-US" smtClean="0"/>
              <a:t>In the South: jury boxes, Bibles, beaches, boarding houses, parks, water fountains, saloons, restaurants, hospitals…almost everything  everything </a:t>
            </a:r>
          </a:p>
        </p:txBody>
      </p:sp>
      <p:sp>
        <p:nvSpPr>
          <p:cNvPr id="179204" name="Content Placeholder 3"/>
          <p:cNvSpPr>
            <a:spLocks noGrp="1"/>
          </p:cNvSpPr>
          <p:nvPr>
            <p:ph sz="half" idx="2"/>
          </p:nvPr>
        </p:nvSpPr>
        <p:spPr>
          <a:xfrm>
            <a:off x="4648200" y="1773238"/>
            <a:ext cx="4038600" cy="4624387"/>
          </a:xfrm>
        </p:spPr>
        <p:txBody>
          <a:bodyPr>
            <a:normAutofit fontScale="92500"/>
          </a:bodyPr>
          <a:lstStyle/>
          <a:p>
            <a:pPr eaLnBrk="1" hangingPunct="1"/>
            <a:r>
              <a:rPr lang="en-US" smtClean="0"/>
              <a:t>In the North many states, where Jim Crow laws we illegal, many blacks migrants found that segregation was still present.</a:t>
            </a:r>
          </a:p>
          <a:p>
            <a:pPr eaLnBrk="1" hangingPunct="1"/>
            <a:r>
              <a:rPr lang="en-US" smtClean="0"/>
              <a:t>Many faced unwritten codes restricting where they could live and work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612775" y="1600200"/>
            <a:ext cx="8153400" cy="4495800"/>
          </a:xfrm>
        </p:spPr>
        <p:txBody>
          <a:bodyPr/>
          <a:lstStyle/>
          <a:p>
            <a:pPr eaLnBrk="1" hangingPunct="1"/>
            <a:r>
              <a:rPr lang="en-US" u="sng" smtClean="0"/>
              <a:t>Carpetbaggers</a:t>
            </a:r>
            <a:r>
              <a:rPr lang="en-US" smtClean="0"/>
              <a:t>- Northerners that moved South after the war for personal financial gain (ex. Use black votes to gain office)</a:t>
            </a:r>
          </a:p>
          <a:p>
            <a:pPr eaLnBrk="1" hangingPunct="1"/>
            <a:r>
              <a:rPr lang="en-US" u="sng" smtClean="0"/>
              <a:t>Scalawag</a:t>
            </a:r>
            <a:r>
              <a:rPr lang="en-US" smtClean="0"/>
              <a:t>- Southern whites that support the Republicans (scrawny worthless animal)</a:t>
            </a:r>
            <a:endParaRPr lang="en-US" u="sng" smtClean="0"/>
          </a:p>
        </p:txBody>
      </p:sp>
      <p:sp>
        <p:nvSpPr>
          <p:cNvPr id="28674" name="Title 1"/>
          <p:cNvSpPr>
            <a:spLocks noGrp="1"/>
          </p:cNvSpPr>
          <p:nvPr>
            <p:ph type="title"/>
          </p:nvPr>
        </p:nvSpPr>
        <p:spPr>
          <a:xfrm>
            <a:off x="612775" y="228600"/>
            <a:ext cx="8153400" cy="990600"/>
          </a:xfrm>
        </p:spPr>
        <p:txBody>
          <a:bodyPr/>
          <a:lstStyle/>
          <a:p>
            <a:pPr eaLnBrk="1" hangingPunct="1"/>
            <a:r>
              <a:rPr lang="en-US" smtClean="0"/>
              <a:t>Economic Structure (Con’t)</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Plessy v. Ferguson </a:t>
            </a:r>
          </a:p>
        </p:txBody>
      </p:sp>
      <p:sp>
        <p:nvSpPr>
          <p:cNvPr id="180227" name="Content Placeholder 2"/>
          <p:cNvSpPr>
            <a:spLocks noGrp="1"/>
          </p:cNvSpPr>
          <p:nvPr>
            <p:ph sz="half" idx="1"/>
          </p:nvPr>
        </p:nvSpPr>
        <p:spPr>
          <a:xfrm>
            <a:off x="457200" y="1773238"/>
            <a:ext cx="4038600" cy="4624387"/>
          </a:xfrm>
        </p:spPr>
        <p:txBody>
          <a:bodyPr>
            <a:normAutofit fontScale="92500" lnSpcReduction="10000"/>
          </a:bodyPr>
          <a:lstStyle/>
          <a:p>
            <a:pPr eaLnBrk="1" hangingPunct="1"/>
            <a:r>
              <a:rPr lang="en-US" smtClean="0"/>
              <a:t>In Plessy v. Ferguson, the U.S Supreme Court upheld the constitutionality of Jim Crow laws by arguing that so long as states maintained “separate but equal”  facilities they did not violate the Fourteenth Amendment</a:t>
            </a:r>
          </a:p>
          <a:p>
            <a:pPr eaLnBrk="1" hangingPunct="1"/>
            <a:endParaRPr lang="en-US" smtClean="0"/>
          </a:p>
        </p:txBody>
      </p:sp>
      <p:pic>
        <p:nvPicPr>
          <p:cNvPr id="180228" name="Content Placeholder 4" descr="PBSPinchback.jpg"/>
          <p:cNvPicPr>
            <a:picLocks noGrp="1" noChangeAspect="1"/>
          </p:cNvPicPr>
          <p:nvPr>
            <p:ph sz="half" idx="2"/>
          </p:nvPr>
        </p:nvPicPr>
        <p:blipFill>
          <a:blip r:embed="rId2" cstate="print"/>
          <a:srcRect/>
          <a:stretch>
            <a:fillRect/>
          </a:stretch>
        </p:blipFill>
        <p:spPr>
          <a:xfrm>
            <a:off x="4692650" y="1773238"/>
            <a:ext cx="3949700" cy="4624387"/>
          </a:xfr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smtClean="0">
              <a:solidFill>
                <a:schemeClr val="accent1">
                  <a:satMod val="150000"/>
                </a:schemeClr>
              </a:solidFill>
            </a:endParaRPr>
          </a:p>
        </p:txBody>
      </p:sp>
      <p:sp>
        <p:nvSpPr>
          <p:cNvPr id="181251" name="Content Placeholder 2"/>
          <p:cNvSpPr>
            <a:spLocks noGrp="1"/>
          </p:cNvSpPr>
          <p:nvPr>
            <p:ph idx="1"/>
          </p:nvPr>
        </p:nvSpPr>
        <p:spPr/>
        <p:txBody>
          <a:bodyPr/>
          <a:lstStyle/>
          <a:p>
            <a:pPr eaLnBrk="1" hangingPunct="1"/>
            <a:r>
              <a:rPr lang="en-US" smtClean="0"/>
              <a:t>Even though blacks were seen as second-class citizens, they continued to participate in many of the same activities that whites did</a:t>
            </a:r>
          </a:p>
          <a:p>
            <a:pPr eaLnBrk="1" hangingPunct="1"/>
            <a:r>
              <a:rPr lang="en-US" smtClean="0"/>
              <a:t>The established newspapers like the Black Press, fraternal clubs like the Prince Hall Freemasons, schools and colleges like Grambling and The Tuskegee Institute in Alabama</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612775" y="1600200"/>
            <a:ext cx="8153400" cy="4495800"/>
          </a:xfrm>
        </p:spPr>
        <p:txBody>
          <a:bodyPr/>
          <a:lstStyle/>
          <a:p>
            <a:pPr eaLnBrk="1" hangingPunct="1"/>
            <a:r>
              <a:rPr lang="en-US" sz="3200" b="1" smtClean="0"/>
              <a:t>Formation of Secret Organizations for the purpose terror &amp; intimidation</a:t>
            </a:r>
            <a:endParaRPr lang="en-US" sz="3200" smtClean="0"/>
          </a:p>
          <a:p>
            <a:pPr lvl="1" eaLnBrk="1" hangingPunct="1"/>
            <a:r>
              <a:rPr lang="en-US" sz="2800" smtClean="0"/>
              <a:t>Pale Faces</a:t>
            </a:r>
          </a:p>
          <a:p>
            <a:pPr lvl="1" eaLnBrk="1" hangingPunct="1"/>
            <a:r>
              <a:rPr lang="en-US" sz="2800" smtClean="0"/>
              <a:t>Sons of Midnight</a:t>
            </a:r>
          </a:p>
          <a:p>
            <a:pPr lvl="1" eaLnBrk="1" hangingPunct="1"/>
            <a:r>
              <a:rPr lang="en-US" sz="2800" smtClean="0"/>
              <a:t>Knights of the White Camellia</a:t>
            </a:r>
          </a:p>
          <a:p>
            <a:pPr lvl="1" eaLnBrk="1" hangingPunct="1"/>
            <a:r>
              <a:rPr lang="en-US" sz="2800" smtClean="0"/>
              <a:t>Ku Klux Klan (KKK)</a:t>
            </a:r>
          </a:p>
          <a:p>
            <a:pPr lvl="2" eaLnBrk="1" hangingPunct="1"/>
            <a:r>
              <a:rPr lang="en-US" sz="2400" smtClean="0"/>
              <a:t>Goal maintain white supremacy and prevent African Americans from exorcising their rights </a:t>
            </a:r>
          </a:p>
        </p:txBody>
      </p:sp>
      <p:sp>
        <p:nvSpPr>
          <p:cNvPr id="30722" name="Title 1"/>
          <p:cNvSpPr>
            <a:spLocks noGrp="1"/>
          </p:cNvSpPr>
          <p:nvPr>
            <p:ph type="title"/>
          </p:nvPr>
        </p:nvSpPr>
        <p:spPr>
          <a:xfrm>
            <a:off x="612775" y="228600"/>
            <a:ext cx="8153400" cy="990600"/>
          </a:xfrm>
        </p:spPr>
        <p:txBody>
          <a:bodyPr/>
          <a:lstStyle/>
          <a:p>
            <a:pPr eaLnBrk="1" hangingPunct="1"/>
            <a:r>
              <a:rPr lang="en-US" smtClean="0"/>
              <a:t>Resistance to Reconstruction</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612775" y="1600200"/>
            <a:ext cx="8153400" cy="4495800"/>
          </a:xfrm>
        </p:spPr>
        <p:txBody>
          <a:bodyPr/>
          <a:lstStyle/>
          <a:p>
            <a:pPr lvl="1" eaLnBrk="1" hangingPunct="1"/>
            <a:r>
              <a:rPr lang="en-US" sz="2800" b="1" smtClean="0"/>
              <a:t>Christmas Eve 1865 6 confederate soldiers met in Pulaski, TN</a:t>
            </a:r>
            <a:endParaRPr lang="en-US" sz="2800" smtClean="0"/>
          </a:p>
          <a:p>
            <a:pPr lvl="2" eaLnBrk="1" hangingPunct="1"/>
            <a:r>
              <a:rPr lang="en-US" sz="2400" smtClean="0"/>
              <a:t>1</a:t>
            </a:r>
            <a:r>
              <a:rPr lang="en-US" sz="2400" baseline="30000" smtClean="0"/>
              <a:t>st</a:t>
            </a:r>
            <a:r>
              <a:rPr lang="en-US" sz="2400" smtClean="0"/>
              <a:t> leader Nathan Bedford Forrest “The Grand Wizard”</a:t>
            </a:r>
          </a:p>
          <a:p>
            <a:pPr lvl="2" eaLnBrk="1" hangingPunct="1"/>
            <a:r>
              <a:rPr lang="en-US" sz="2400" smtClean="0"/>
              <a:t>1</a:t>
            </a:r>
            <a:r>
              <a:rPr lang="en-US" sz="2400" baseline="30000" smtClean="0"/>
              <a:t>st</a:t>
            </a:r>
            <a:r>
              <a:rPr lang="en-US" sz="2400" smtClean="0"/>
              <a:t> goal frighten blacks in middle of night. Wore white sheets &amp; hoods pretending they were dead  rebel soldiers</a:t>
            </a:r>
          </a:p>
          <a:p>
            <a:pPr lvl="2" eaLnBrk="1" hangingPunct="1"/>
            <a:r>
              <a:rPr lang="en-US" sz="2400" smtClean="0"/>
              <a:t>Soon turn to violence ex. Beating, lynching , burnings, (violence works keeps blacks away from Polls)</a:t>
            </a:r>
          </a:p>
        </p:txBody>
      </p:sp>
      <p:sp>
        <p:nvSpPr>
          <p:cNvPr id="31746" name="Title 1"/>
          <p:cNvSpPr>
            <a:spLocks noGrp="1"/>
          </p:cNvSpPr>
          <p:nvPr>
            <p:ph type="title"/>
          </p:nvPr>
        </p:nvSpPr>
        <p:spPr>
          <a:xfrm>
            <a:off x="612775" y="228600"/>
            <a:ext cx="8153400" cy="990600"/>
          </a:xfrm>
        </p:spPr>
        <p:txBody>
          <a:bodyPr/>
          <a:lstStyle/>
          <a:p>
            <a:pPr eaLnBrk="1" hangingPunct="1"/>
            <a:r>
              <a:rPr lang="en-US" smtClean="0"/>
              <a:t>Resistance to Reconstruction</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4495800"/>
          </a:xfrm>
        </p:spPr>
        <p:txBody>
          <a:bodyPr>
            <a:normAutofit lnSpcReduction="10000"/>
          </a:bodyPr>
          <a:lstStyle/>
          <a:p>
            <a:pPr marL="640080" lvl="1" indent="-274320" eaLnBrk="1" fontAlgn="auto" hangingPunct="1">
              <a:spcAft>
                <a:spcPts val="0"/>
              </a:spcAft>
              <a:buFont typeface="Wingdings 2"/>
              <a:buChar char=""/>
              <a:defRPr/>
            </a:pPr>
            <a:r>
              <a:rPr lang="en-US" sz="2800" b="1" dirty="0" smtClean="0"/>
              <a:t>Why you might receive a visit</a:t>
            </a:r>
            <a:endParaRPr lang="en-US" sz="2800" dirty="0" smtClean="0"/>
          </a:p>
          <a:p>
            <a:pPr lvl="2" eaLnBrk="1" fontAlgn="auto" hangingPunct="1">
              <a:spcAft>
                <a:spcPts val="0"/>
              </a:spcAft>
              <a:buFont typeface="Wingdings"/>
              <a:buChar char=""/>
              <a:defRPr/>
            </a:pPr>
            <a:r>
              <a:rPr lang="en-US" sz="2400" dirty="0" smtClean="0"/>
              <a:t>Not being polite</a:t>
            </a:r>
          </a:p>
          <a:p>
            <a:pPr lvl="2" eaLnBrk="1" fontAlgn="auto" hangingPunct="1">
              <a:spcAft>
                <a:spcPts val="0"/>
              </a:spcAft>
              <a:buFont typeface="Wingdings"/>
              <a:buChar char=""/>
              <a:defRPr/>
            </a:pPr>
            <a:r>
              <a:rPr lang="en-US" sz="2400" dirty="0" smtClean="0"/>
              <a:t>Becoming involved in politics</a:t>
            </a:r>
          </a:p>
          <a:p>
            <a:pPr lvl="2" eaLnBrk="1" fontAlgn="auto" hangingPunct="1">
              <a:spcAft>
                <a:spcPts val="0"/>
              </a:spcAft>
              <a:buFont typeface="Wingdings"/>
              <a:buChar char=""/>
              <a:defRPr/>
            </a:pPr>
            <a:r>
              <a:rPr lang="en-US" sz="2400" dirty="0" smtClean="0"/>
              <a:t>Dressing well</a:t>
            </a:r>
          </a:p>
          <a:p>
            <a:pPr lvl="2" eaLnBrk="1" fontAlgn="auto" hangingPunct="1">
              <a:spcAft>
                <a:spcPts val="0"/>
              </a:spcAft>
              <a:buFont typeface="Wingdings"/>
              <a:buChar char=""/>
              <a:defRPr/>
            </a:pPr>
            <a:r>
              <a:rPr lang="en-US" sz="2400" dirty="0" smtClean="0"/>
              <a:t>Raising a good crop</a:t>
            </a:r>
          </a:p>
          <a:p>
            <a:pPr lvl="2" eaLnBrk="1" fontAlgn="auto" hangingPunct="1">
              <a:spcAft>
                <a:spcPts val="0"/>
              </a:spcAft>
              <a:buFont typeface="Wingdings"/>
              <a:buChar char=""/>
              <a:defRPr/>
            </a:pPr>
            <a:r>
              <a:rPr lang="en-US" sz="2400" dirty="0" smtClean="0"/>
              <a:t>Teaching black students</a:t>
            </a:r>
          </a:p>
          <a:p>
            <a:pPr lvl="2" eaLnBrk="1" fontAlgn="auto" hangingPunct="1">
              <a:spcAft>
                <a:spcPts val="0"/>
              </a:spcAft>
              <a:buFont typeface="Wingdings"/>
              <a:buChar char=""/>
              <a:defRPr/>
            </a:pPr>
            <a:r>
              <a:rPr lang="en-US" sz="2400" dirty="0" smtClean="0"/>
              <a:t>Sharecroppers &amp; shares</a:t>
            </a:r>
          </a:p>
          <a:p>
            <a:pPr lvl="2" eaLnBrk="1" fontAlgn="auto" hangingPunct="1">
              <a:spcAft>
                <a:spcPts val="0"/>
              </a:spcAft>
              <a:buFont typeface="Wingdings"/>
              <a:buChar char=""/>
              <a:defRPr/>
            </a:pPr>
            <a:r>
              <a:rPr lang="en-US" sz="2400" dirty="0" smtClean="0"/>
              <a:t>Refusing to do work</a:t>
            </a:r>
          </a:p>
          <a:p>
            <a:pPr lvl="2" eaLnBrk="1" fontAlgn="auto" hangingPunct="1">
              <a:spcAft>
                <a:spcPts val="0"/>
              </a:spcAft>
              <a:buFont typeface="Wingdings"/>
              <a:buChar char=""/>
              <a:defRPr/>
            </a:pPr>
            <a:r>
              <a:rPr lang="en-US" sz="2400" dirty="0" smtClean="0"/>
              <a:t> A republican</a:t>
            </a:r>
          </a:p>
          <a:p>
            <a:pPr marL="640080" lvl="1" indent="-274320" eaLnBrk="1" fontAlgn="auto" hangingPunct="1">
              <a:spcAft>
                <a:spcPts val="0"/>
              </a:spcAft>
              <a:buFont typeface="Wingdings 2"/>
              <a:buChar char=""/>
              <a:defRPr/>
            </a:pPr>
            <a:r>
              <a:rPr lang="en-US" sz="2800" dirty="0" smtClean="0"/>
              <a:t>Government passes </a:t>
            </a:r>
            <a:r>
              <a:rPr lang="en-US" sz="2800" b="1" dirty="0" smtClean="0"/>
              <a:t>KKK Acts</a:t>
            </a:r>
            <a:r>
              <a:rPr lang="en-US" sz="2800" dirty="0" smtClean="0"/>
              <a:t> designed to break the Klan (</a:t>
            </a:r>
            <a:r>
              <a:rPr lang="en-US" sz="2800" b="1" dirty="0" smtClean="0"/>
              <a:t>lasted 6 months)</a:t>
            </a:r>
            <a:endParaRPr lang="en-US" sz="2800" dirty="0"/>
          </a:p>
        </p:txBody>
      </p:sp>
      <p:sp>
        <p:nvSpPr>
          <p:cNvPr id="32770" name="Title 1"/>
          <p:cNvSpPr>
            <a:spLocks noGrp="1"/>
          </p:cNvSpPr>
          <p:nvPr>
            <p:ph type="title"/>
          </p:nvPr>
        </p:nvSpPr>
        <p:spPr>
          <a:xfrm>
            <a:off x="612775" y="228600"/>
            <a:ext cx="8153400" cy="990600"/>
          </a:xfrm>
        </p:spPr>
        <p:txBody>
          <a:bodyPr/>
          <a:lstStyle/>
          <a:p>
            <a:pPr eaLnBrk="1" hangingPunct="1"/>
            <a:r>
              <a:rPr lang="en-US" smtClean="0"/>
              <a:t>Resistance to Reconstruction</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4495800"/>
          </a:xfrm>
        </p:spPr>
        <p:txBody>
          <a:bodyPr>
            <a:normAutofit/>
          </a:bodyPr>
          <a:lstStyle/>
          <a:p>
            <a:pPr marL="320040" indent="-320040" eaLnBrk="1" fontAlgn="auto" hangingPunct="1">
              <a:spcAft>
                <a:spcPts val="0"/>
              </a:spcAft>
              <a:buFont typeface="Wingdings"/>
              <a:buChar char=""/>
              <a:defRPr/>
            </a:pPr>
            <a:r>
              <a:rPr lang="en-US" dirty="0" smtClean="0">
                <a:solidFill>
                  <a:schemeClr val="accent5">
                    <a:lumMod val="50000"/>
                  </a:schemeClr>
                </a:solidFill>
              </a:rPr>
              <a:t>1. Frighten African Americans</a:t>
            </a:r>
          </a:p>
          <a:p>
            <a:pPr marL="640080" lvl="1" indent="-274320" eaLnBrk="1" fontAlgn="auto" hangingPunct="1">
              <a:spcAft>
                <a:spcPts val="0"/>
              </a:spcAft>
              <a:buFont typeface="Wingdings 2"/>
              <a:buChar char=""/>
              <a:defRPr/>
            </a:pPr>
            <a:r>
              <a:rPr lang="en-US" dirty="0" smtClean="0">
                <a:solidFill>
                  <a:schemeClr val="accent5">
                    <a:lumMod val="50000"/>
                  </a:schemeClr>
                </a:solidFill>
              </a:rPr>
              <a:t>(Middle of Night- Ghosts of Confederate Soldiers)</a:t>
            </a:r>
          </a:p>
          <a:p>
            <a:pPr marL="640080" lvl="1" indent="-274320" eaLnBrk="1" fontAlgn="auto" hangingPunct="1">
              <a:spcAft>
                <a:spcPts val="0"/>
              </a:spcAft>
              <a:buFont typeface="Wingdings 2"/>
              <a:buChar char=""/>
              <a:defRPr/>
            </a:pPr>
            <a:r>
              <a:rPr lang="en-US" dirty="0" smtClean="0">
                <a:solidFill>
                  <a:schemeClr val="accent5">
                    <a:lumMod val="50000"/>
                  </a:schemeClr>
                </a:solidFill>
              </a:rPr>
              <a:t>Turned to violence- ex: Beatings, Lynching, Cross Burnings</a:t>
            </a:r>
          </a:p>
          <a:p>
            <a:pPr marL="320040" indent="-320040" eaLnBrk="1" fontAlgn="auto" hangingPunct="1">
              <a:spcAft>
                <a:spcPts val="0"/>
              </a:spcAft>
              <a:buFont typeface="Wingdings"/>
              <a:buChar char=""/>
              <a:defRPr/>
            </a:pPr>
            <a:r>
              <a:rPr lang="en-US" dirty="0" smtClean="0">
                <a:solidFill>
                  <a:schemeClr val="accent5">
                    <a:lumMod val="50000"/>
                  </a:schemeClr>
                </a:solidFill>
              </a:rPr>
              <a:t>2. Keep African Americans from voting</a:t>
            </a:r>
            <a:endParaRPr lang="en-US" dirty="0">
              <a:solidFill>
                <a:schemeClr val="accent5">
                  <a:lumMod val="50000"/>
                </a:schemeClr>
              </a:solidFill>
            </a:endParaRPr>
          </a:p>
        </p:txBody>
      </p:sp>
      <p:sp>
        <p:nvSpPr>
          <p:cNvPr id="2" name="Title 1"/>
          <p:cNvSpPr>
            <a:spLocks noGrp="1"/>
          </p:cNvSpPr>
          <p:nvPr>
            <p:ph type="title"/>
          </p:nvPr>
        </p:nvSpPr>
        <p:spPr>
          <a:xfrm>
            <a:off x="612775" y="228600"/>
            <a:ext cx="8153400" cy="990600"/>
          </a:xfrm>
        </p:spPr>
        <p:txBody>
          <a:bodyPr>
            <a:normAutofit/>
          </a:bodyPr>
          <a:lstStyle/>
          <a:p>
            <a:pPr eaLnBrk="1" fontAlgn="auto" hangingPunct="1">
              <a:spcAft>
                <a:spcPts val="0"/>
              </a:spcAft>
              <a:defRPr/>
            </a:pPr>
            <a:r>
              <a:rPr lang="en-US" b="1" dirty="0" smtClean="0">
                <a:solidFill>
                  <a:schemeClr val="accent6">
                    <a:lumMod val="50000"/>
                  </a:schemeClr>
                </a:solidFill>
              </a:rPr>
              <a:t>Goals</a:t>
            </a:r>
            <a:endParaRPr lang="en-US" b="1" dirty="0">
              <a:solidFill>
                <a:schemeClr val="accent6">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a:t>Pap Singleton and the Exodusters</a:t>
            </a:r>
          </a:p>
        </p:txBody>
      </p:sp>
      <p:pic>
        <p:nvPicPr>
          <p:cNvPr id="16388" name="Picture 4" descr="http://upload.wikimedia.org/wikipedia/commons/thumb/c/cd/Benjamin_%22Pap%22_Singleton.jpg/220px-Benjamin_%22Pap%22_Singleton.jpg"/>
          <p:cNvPicPr>
            <a:picLocks noChangeAspect="1" noChangeArrowheads="1"/>
          </p:cNvPicPr>
          <p:nvPr/>
        </p:nvPicPr>
        <p:blipFill>
          <a:blip r:embed="rId2" cstate="print"/>
          <a:srcRect/>
          <a:stretch>
            <a:fillRect/>
          </a:stretch>
        </p:blipFill>
        <p:spPr bwMode="auto">
          <a:xfrm>
            <a:off x="398463" y="1828800"/>
            <a:ext cx="3868737" cy="5029200"/>
          </a:xfrm>
          <a:prstGeom prst="rect">
            <a:avLst/>
          </a:prstGeom>
          <a:noFill/>
        </p:spPr>
      </p:pic>
      <p:pic>
        <p:nvPicPr>
          <p:cNvPr id="16390" name="Picture 6" descr="http://www.legendsofamerica.com/photos-kansas/Nicodemus-ColoredToKansas.jpg"/>
          <p:cNvPicPr>
            <a:picLocks noChangeAspect="1" noChangeArrowheads="1"/>
          </p:cNvPicPr>
          <p:nvPr/>
        </p:nvPicPr>
        <p:blipFill>
          <a:blip r:embed="rId3" cstate="print"/>
          <a:srcRect/>
          <a:stretch>
            <a:fillRect/>
          </a:stretch>
        </p:blipFill>
        <p:spPr bwMode="auto">
          <a:xfrm>
            <a:off x="4948238" y="1828800"/>
            <a:ext cx="3738562" cy="50292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a:t>
            </a:r>
            <a:r>
              <a:rPr lang="en-US" dirty="0" err="1" smtClean="0"/>
              <a:t>Exodusters</a:t>
            </a:r>
            <a:r>
              <a:rPr lang="en-US" dirty="0" smtClean="0"/>
              <a:t>:</a:t>
            </a:r>
            <a:endParaRPr lang="en-US" dirty="0"/>
          </a:p>
        </p:txBody>
      </p:sp>
      <p:sp>
        <p:nvSpPr>
          <p:cNvPr id="6147" name="Content Placeholder 2"/>
          <p:cNvSpPr>
            <a:spLocks noGrp="1"/>
          </p:cNvSpPr>
          <p:nvPr>
            <p:ph idx="1"/>
          </p:nvPr>
        </p:nvSpPr>
        <p:spPr/>
        <p:txBody>
          <a:bodyPr/>
          <a:lstStyle/>
          <a:p>
            <a:r>
              <a:rPr lang="en-US" smtClean="0"/>
              <a:t>name given to the thousands of African Americans fleeing west to escape the violence &amp; racism of the South. (mass exodus: Israelites flight from Egypt)</a:t>
            </a:r>
          </a:p>
          <a:p>
            <a:endParaRPr lang="en-US"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p:txBody>
          <a:bodyPr/>
          <a:lstStyle/>
          <a:p>
            <a:pPr eaLnBrk="1" fontAlgn="auto" hangingPunct="1">
              <a:spcAft>
                <a:spcPts val="0"/>
              </a:spcAft>
              <a:defRPr/>
            </a:pPr>
            <a:r>
              <a:rPr lang="en-US" smtClean="0"/>
              <a:t>Exodusters </a:t>
            </a:r>
          </a:p>
        </p:txBody>
      </p:sp>
      <p:sp>
        <p:nvSpPr>
          <p:cNvPr id="67587" name="Rectangle 3"/>
          <p:cNvSpPr>
            <a:spLocks noGrp="1"/>
          </p:cNvSpPr>
          <p:nvPr>
            <p:ph idx="1"/>
          </p:nvPr>
        </p:nvSpPr>
        <p:spPr/>
        <p:txBody>
          <a:bodyPr/>
          <a:lstStyle/>
          <a:p>
            <a:pPr eaLnBrk="1" hangingPunct="1"/>
            <a:r>
              <a:rPr lang="en-US" smtClean="0"/>
              <a:t>Many of these westward immigrants were freed slaves that left the South in search of cheap land and new start on life </a:t>
            </a:r>
          </a:p>
          <a:p>
            <a:pPr eaLnBrk="1" hangingPunct="1"/>
            <a:r>
              <a:rPr lang="en-US" smtClean="0"/>
              <a:t>Benjamin Singleton, a former slave from Tennessee, organized a group of these former slaves and called them the Exodusters </a:t>
            </a:r>
          </a:p>
          <a:p>
            <a:pPr eaLnBrk="1" hangingPunct="1"/>
            <a:r>
              <a:rPr lang="en-US" smtClean="0"/>
              <a:t>Taking their name from the Bible, their “Promised Land” was Kansas and Oklahoma </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74638"/>
            <a:ext cx="8229600" cy="1143000"/>
          </a:xfrm>
        </p:spPr>
        <p:txBody>
          <a:bodyPr>
            <a:normAutofit fontScale="90000"/>
          </a:bodyPr>
          <a:lstStyle/>
          <a:p>
            <a:pPr eaLnBrk="1" fontAlgn="auto" hangingPunct="1">
              <a:spcAft>
                <a:spcPts val="0"/>
              </a:spcAft>
              <a:defRPr/>
            </a:pPr>
            <a:r>
              <a:rPr lang="en-US" sz="4000" smtClean="0"/>
              <a:t>Benjamin Singleton </a:t>
            </a:r>
            <a:br>
              <a:rPr lang="en-US" sz="4000" smtClean="0"/>
            </a:br>
            <a:r>
              <a:rPr lang="en-US" sz="4000" smtClean="0"/>
              <a:t>His Exodusters</a:t>
            </a:r>
          </a:p>
        </p:txBody>
      </p:sp>
      <p:pic>
        <p:nvPicPr>
          <p:cNvPr id="68611" name="Content Placeholder 6" descr="singleton_pap.jpg"/>
          <p:cNvPicPr>
            <a:picLocks noGrp="1" noChangeAspect="1"/>
          </p:cNvPicPr>
          <p:nvPr>
            <p:ph sz="half" idx="4294967295"/>
          </p:nvPr>
        </p:nvPicPr>
        <p:blipFill>
          <a:blip r:embed="rId2" cstate="print"/>
          <a:srcRect/>
          <a:stretch>
            <a:fillRect/>
          </a:stretch>
        </p:blipFill>
        <p:spPr>
          <a:xfrm>
            <a:off x="0" y="2054225"/>
            <a:ext cx="2514600" cy="4116388"/>
          </a:xfrm>
        </p:spPr>
      </p:pic>
      <p:pic>
        <p:nvPicPr>
          <p:cNvPr id="68612" name="Content Placeholder 7" descr="ExodustersNicodemusKS-500.jpg"/>
          <p:cNvPicPr>
            <a:picLocks noGrp="1" noChangeAspect="1"/>
          </p:cNvPicPr>
          <p:nvPr>
            <p:ph sz="half" idx="4294967295"/>
          </p:nvPr>
        </p:nvPicPr>
        <p:blipFill>
          <a:blip r:embed="rId3" cstate="print"/>
          <a:srcRect/>
          <a:stretch>
            <a:fillRect/>
          </a:stretch>
        </p:blipFill>
        <p:spPr>
          <a:xfrm>
            <a:off x="5105400" y="2295525"/>
            <a:ext cx="4038600" cy="3135313"/>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775" y="1600200"/>
            <a:ext cx="8153400" cy="4495800"/>
          </a:xfrm>
          <a:solidFill>
            <a:schemeClr val="tx2"/>
          </a:solidFill>
        </p:spPr>
        <p:txBody>
          <a:bodyPr>
            <a:normAutofit fontScale="92500" lnSpcReduction="10000"/>
          </a:bodyPr>
          <a:lstStyle/>
          <a:p>
            <a:pPr marL="320040" indent="-320040" eaLnBrk="1" fontAlgn="auto" hangingPunct="1">
              <a:spcAft>
                <a:spcPts val="0"/>
              </a:spcAft>
              <a:buFont typeface="Wingdings"/>
              <a:buChar char=""/>
              <a:defRPr/>
            </a:pPr>
            <a:r>
              <a:rPr lang="en-US" dirty="0" smtClean="0">
                <a:solidFill>
                  <a:schemeClr val="bg1"/>
                </a:solidFill>
              </a:rPr>
              <a:t>Black people &amp; poor whites</a:t>
            </a:r>
          </a:p>
          <a:p>
            <a:pPr marL="640080" lvl="1" indent="-274320" eaLnBrk="1" fontAlgn="auto" hangingPunct="1">
              <a:spcAft>
                <a:spcPts val="0"/>
              </a:spcAft>
              <a:buFont typeface="Wingdings 2"/>
              <a:buChar char=""/>
              <a:defRPr/>
            </a:pPr>
            <a:r>
              <a:rPr lang="en-US" dirty="0" smtClean="0">
                <a:solidFill>
                  <a:schemeClr val="bg1"/>
                </a:solidFill>
              </a:rPr>
              <a:t>Earning a living</a:t>
            </a:r>
          </a:p>
          <a:p>
            <a:pPr marL="640080" lvl="1" indent="-274320" eaLnBrk="1" fontAlgn="auto" hangingPunct="1">
              <a:spcAft>
                <a:spcPts val="0"/>
              </a:spcAft>
              <a:buFont typeface="Wingdings 2"/>
              <a:buChar char=""/>
              <a:defRPr/>
            </a:pPr>
            <a:r>
              <a:rPr lang="en-US" dirty="0" smtClean="0">
                <a:solidFill>
                  <a:schemeClr val="bg1"/>
                </a:solidFill>
              </a:rPr>
              <a:t>Competition for jobs</a:t>
            </a:r>
          </a:p>
          <a:p>
            <a:pPr marL="320040" indent="-320040" eaLnBrk="1" fontAlgn="auto" hangingPunct="1">
              <a:spcAft>
                <a:spcPts val="0"/>
              </a:spcAft>
              <a:buFont typeface="Wingdings"/>
              <a:buChar char=""/>
              <a:defRPr/>
            </a:pPr>
            <a:r>
              <a:rPr lang="en-US" u="sng" dirty="0" smtClean="0">
                <a:solidFill>
                  <a:schemeClr val="bg1"/>
                </a:solidFill>
              </a:rPr>
              <a:t>Sharecropping</a:t>
            </a:r>
            <a:r>
              <a:rPr lang="en-US" dirty="0" smtClean="0">
                <a:solidFill>
                  <a:schemeClr val="bg1"/>
                </a:solidFill>
              </a:rPr>
              <a:t>- </a:t>
            </a:r>
          </a:p>
          <a:p>
            <a:pPr marL="640080" lvl="1" indent="-274320" eaLnBrk="1" fontAlgn="auto" hangingPunct="1">
              <a:spcAft>
                <a:spcPts val="0"/>
              </a:spcAft>
              <a:buFont typeface="Wingdings 2"/>
              <a:buChar char=""/>
              <a:defRPr/>
            </a:pPr>
            <a:r>
              <a:rPr lang="en-US" dirty="0" smtClean="0">
                <a:solidFill>
                  <a:schemeClr val="bg1"/>
                </a:solidFill>
              </a:rPr>
              <a:t>poor person provides labor</a:t>
            </a:r>
          </a:p>
          <a:p>
            <a:pPr marL="640080" lvl="1" indent="-274320" eaLnBrk="1" fontAlgn="auto" hangingPunct="1">
              <a:spcAft>
                <a:spcPts val="0"/>
              </a:spcAft>
              <a:buFont typeface="Wingdings 2"/>
              <a:buChar char=""/>
              <a:defRPr/>
            </a:pPr>
            <a:r>
              <a:rPr lang="en-US" dirty="0" smtClean="0">
                <a:solidFill>
                  <a:schemeClr val="bg1"/>
                </a:solidFill>
              </a:rPr>
              <a:t>Wealthy land owner provides land &amp; supplies at high interest rate</a:t>
            </a:r>
          </a:p>
          <a:p>
            <a:pPr marL="640080" lvl="1" indent="-274320" eaLnBrk="1" fontAlgn="auto" hangingPunct="1">
              <a:spcAft>
                <a:spcPts val="0"/>
              </a:spcAft>
              <a:buFont typeface="Wingdings 2"/>
              <a:buChar char=""/>
              <a:defRPr/>
            </a:pPr>
            <a:r>
              <a:rPr lang="en-US" dirty="0" smtClean="0">
                <a:solidFill>
                  <a:schemeClr val="bg1"/>
                </a:solidFill>
              </a:rPr>
              <a:t>Each gets about ½ to 1/3 crop harvest </a:t>
            </a:r>
            <a:r>
              <a:rPr lang="en-US" sz="2400" dirty="0" smtClean="0">
                <a:solidFill>
                  <a:schemeClr val="bg1"/>
                </a:solidFill>
              </a:rPr>
              <a:t>(not much of a living)</a:t>
            </a:r>
          </a:p>
          <a:p>
            <a:pPr marL="320040" indent="-320040" eaLnBrk="1" fontAlgn="auto" hangingPunct="1">
              <a:spcAft>
                <a:spcPts val="0"/>
              </a:spcAft>
              <a:buFont typeface="Wingdings"/>
              <a:buChar char=""/>
              <a:defRPr/>
            </a:pPr>
            <a:r>
              <a:rPr lang="en-US" u="sng" dirty="0" smtClean="0">
                <a:solidFill>
                  <a:schemeClr val="bg1"/>
                </a:solidFill>
              </a:rPr>
              <a:t>Tenant Farmer</a:t>
            </a:r>
            <a:r>
              <a:rPr lang="en-US" dirty="0" smtClean="0">
                <a:solidFill>
                  <a:schemeClr val="bg1"/>
                </a:solidFill>
              </a:rPr>
              <a:t>- people paid cash to rent land for farming</a:t>
            </a:r>
          </a:p>
          <a:p>
            <a:pPr marL="640080" lvl="1" indent="-274320" eaLnBrk="1" fontAlgn="auto" hangingPunct="1">
              <a:spcAft>
                <a:spcPts val="0"/>
              </a:spcAft>
              <a:buFont typeface="Wingdings 2"/>
              <a:buChar char=""/>
              <a:defRPr/>
            </a:pPr>
            <a:r>
              <a:rPr lang="en-US" u="sng" dirty="0" smtClean="0">
                <a:solidFill>
                  <a:schemeClr val="bg1"/>
                </a:solidFill>
              </a:rPr>
              <a:t>Result</a:t>
            </a:r>
            <a:r>
              <a:rPr lang="en-US" dirty="0" smtClean="0">
                <a:solidFill>
                  <a:schemeClr val="bg1"/>
                </a:solidFill>
              </a:rPr>
              <a:t>: former slaves gaining more independence</a:t>
            </a:r>
            <a:endParaRPr lang="en-US" u="sng" dirty="0" smtClean="0">
              <a:solidFill>
                <a:schemeClr val="bg1"/>
              </a:solidFill>
            </a:endParaRPr>
          </a:p>
          <a:p>
            <a:pPr marL="320040" indent="-320040" eaLnBrk="1" fontAlgn="auto" hangingPunct="1">
              <a:spcAft>
                <a:spcPts val="0"/>
              </a:spcAft>
              <a:buFont typeface="Wingdings"/>
              <a:buChar char=""/>
              <a:defRPr/>
            </a:pPr>
            <a:endParaRPr lang="en-US" dirty="0" smtClean="0">
              <a:solidFill>
                <a:srgbClr val="FFFF00"/>
              </a:solidFill>
            </a:endParaRPr>
          </a:p>
          <a:p>
            <a:pPr marL="320040" indent="-320040" eaLnBrk="1" fontAlgn="auto" hangingPunct="1">
              <a:spcAft>
                <a:spcPts val="0"/>
              </a:spcAft>
              <a:buFont typeface="Wingdings"/>
              <a:buChar char=""/>
              <a:defRPr/>
            </a:pPr>
            <a:endParaRPr lang="en-US" u="sng" dirty="0"/>
          </a:p>
        </p:txBody>
      </p:sp>
      <p:sp>
        <p:nvSpPr>
          <p:cNvPr id="29698" name="Title 1"/>
          <p:cNvSpPr>
            <a:spLocks noGrp="1"/>
          </p:cNvSpPr>
          <p:nvPr>
            <p:ph type="title"/>
          </p:nvPr>
        </p:nvSpPr>
        <p:spPr>
          <a:xfrm>
            <a:off x="612775" y="228600"/>
            <a:ext cx="8153400" cy="990600"/>
          </a:xfrm>
          <a:solidFill>
            <a:schemeClr val="tx2"/>
          </a:solidFill>
          <a:ln>
            <a:solidFill>
              <a:srgbClr val="0099FF"/>
            </a:solidFill>
          </a:ln>
        </p:spPr>
        <p:txBody>
          <a:bodyPr/>
          <a:lstStyle/>
          <a:p>
            <a:pPr eaLnBrk="1" hangingPunct="1"/>
            <a:r>
              <a:rPr lang="en-US" dirty="0" smtClean="0">
                <a:solidFill>
                  <a:schemeClr val="bg1"/>
                </a:solidFill>
              </a:rPr>
              <a:t>Economic Structure (</a:t>
            </a:r>
            <a:r>
              <a:rPr lang="en-US" dirty="0" err="1" smtClean="0">
                <a:solidFill>
                  <a:schemeClr val="bg1"/>
                </a:solidFill>
              </a:rPr>
              <a:t>Con’t</a:t>
            </a:r>
            <a:r>
              <a:rPr lang="en-US" dirty="0" smtClean="0">
                <a:solidFill>
                  <a:schemeClr val="bg1"/>
                </a:solidFill>
              </a:rPr>
              <a:t>)</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p:txBody>
          <a:bodyPr/>
          <a:lstStyle/>
          <a:p>
            <a:r>
              <a:rPr lang="en-US" sz="2700"/>
              <a:t>Analyze the causes and consequences of Gilded Age politics and economics, including the rise of political machines, major scandals, civil service reform, and the economic difference between farmers, wage earners, and industrial capitalists, including the following:</a:t>
            </a:r>
          </a:p>
          <a:p>
            <a:pPr lvl="1"/>
            <a:r>
              <a:rPr lang="en-US"/>
              <a:t>Boss Tweed, Thomas Nast, Credit Mobilier, Whiskey Ring, Garfield’s assassination, Pendleton Act</a:t>
            </a:r>
          </a:p>
        </p:txBody>
      </p:sp>
      <p:sp>
        <p:nvSpPr>
          <p:cNvPr id="18434" name="Rectangle 2"/>
          <p:cNvSpPr>
            <a:spLocks noGrp="1" noChangeArrowheads="1"/>
          </p:cNvSpPr>
          <p:nvPr>
            <p:ph type="title"/>
          </p:nvPr>
        </p:nvSpPr>
        <p:spPr/>
        <p:txBody>
          <a:bodyPr/>
          <a:lstStyle/>
          <a:p>
            <a:r>
              <a:rPr lang="en-US"/>
              <a:t>US.4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pic>
        <p:nvPicPr>
          <p:cNvPr id="19460" name="Picture 4" descr="http://farm9.staticflickr.com/8178/8036972669_a202ffedc2_z.jpg"/>
          <p:cNvPicPr>
            <a:picLocks noChangeAspect="1" noChangeArrowheads="1"/>
          </p:cNvPicPr>
          <p:nvPr/>
        </p:nvPicPr>
        <p:blipFill>
          <a:blip r:embed="rId2" cstate="print"/>
          <a:srcRect/>
          <a:stretch>
            <a:fillRect/>
          </a:stretch>
        </p:blipFill>
        <p:spPr bwMode="auto">
          <a:xfrm>
            <a:off x="1163638" y="0"/>
            <a:ext cx="6815137" cy="6815138"/>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Gilded Age</a:t>
            </a:r>
            <a:endParaRPr lang="en-US" dirty="0"/>
          </a:p>
        </p:txBody>
      </p:sp>
      <p:sp>
        <p:nvSpPr>
          <p:cNvPr id="117763" name="Content Placeholder 2"/>
          <p:cNvSpPr>
            <a:spLocks noGrp="1"/>
          </p:cNvSpPr>
          <p:nvPr>
            <p:ph idx="1"/>
          </p:nvPr>
        </p:nvSpPr>
        <p:spPr/>
        <p:txBody>
          <a:bodyPr/>
          <a:lstStyle/>
          <a:p>
            <a:r>
              <a:rPr lang="en-US" smtClean="0"/>
              <a:t>Describes post-Reconstruction era in American society. Known for corruption &amp; scandal. </a:t>
            </a:r>
            <a:r>
              <a:rPr lang="en-US" b="1" smtClean="0"/>
              <a:t>(coined by Mark Twain)</a:t>
            </a:r>
            <a:endParaRPr lang="en-US" smtClean="0"/>
          </a:p>
          <a:p>
            <a:pPr lvl="1"/>
            <a:r>
              <a:rPr lang="en-US" b="1" smtClean="0"/>
              <a:t>Gilded: </a:t>
            </a:r>
            <a:r>
              <a:rPr lang="en-US" smtClean="0"/>
              <a:t>actually means a thin layer of gold </a:t>
            </a:r>
          </a:p>
          <a:p>
            <a:pPr lvl="1"/>
            <a:r>
              <a:rPr lang="en-US" smtClean="0"/>
              <a:t>It was a golden period for America’s industrialists</a:t>
            </a:r>
          </a:p>
          <a:p>
            <a:pPr lvl="1"/>
            <a:r>
              <a:rPr lang="en-US" smtClean="0"/>
              <a:t>Immigrants, farmers, &amp; factory workers did not fair as well</a:t>
            </a:r>
          </a:p>
          <a:p>
            <a:endParaRPr lang="en-US"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a:defRPr/>
            </a:pPr>
            <a:r>
              <a:rPr lang="en-US" smtClean="0"/>
              <a:t>The Gilded Age </a:t>
            </a:r>
          </a:p>
        </p:txBody>
      </p:sp>
      <p:sp>
        <p:nvSpPr>
          <p:cNvPr id="118787" name="Content Placeholder 2"/>
          <p:cNvSpPr>
            <a:spLocks noGrp="1"/>
          </p:cNvSpPr>
          <p:nvPr>
            <p:ph sz="quarter" idx="1"/>
          </p:nvPr>
        </p:nvSpPr>
        <p:spPr/>
        <p:txBody>
          <a:bodyPr/>
          <a:lstStyle/>
          <a:p>
            <a:pPr>
              <a:buFont typeface="Wingdings 2" pitchFamily="18" charset="2"/>
              <a:buNone/>
            </a:pPr>
            <a:endParaRPr lang="en-US" smtClean="0"/>
          </a:p>
          <a:p>
            <a:r>
              <a:rPr lang="en-US" smtClean="0"/>
              <a:t>In 1873, Mark Twain satirized American life in his book “The Gilded Age” </a:t>
            </a:r>
            <a:r>
              <a:rPr lang="en-US" sz="1600" smtClean="0"/>
              <a:t>(Satirize: to make fun of by over exaggeration)</a:t>
            </a:r>
          </a:p>
          <a:p>
            <a:endParaRPr lang="en-US" sz="1600" smtClean="0"/>
          </a:p>
          <a:p>
            <a:r>
              <a:rPr lang="en-US" smtClean="0"/>
              <a:t>His depiction was that over a country rotten to the core, yet covered in gold </a:t>
            </a:r>
          </a:p>
          <a:p>
            <a:endParaRPr lang="en-US" sz="1600" smtClean="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3"/>
          <p:cNvSpPr>
            <a:spLocks noGrp="1"/>
          </p:cNvSpPr>
          <p:nvPr>
            <p:ph type="title"/>
          </p:nvPr>
        </p:nvSpPr>
        <p:spPr/>
        <p:txBody>
          <a:bodyPr/>
          <a:lstStyle/>
          <a:p>
            <a:pPr>
              <a:defRPr/>
            </a:pPr>
            <a:r>
              <a:rPr lang="en-US" smtClean="0"/>
              <a:t>Mark Twain </a:t>
            </a:r>
          </a:p>
        </p:txBody>
      </p:sp>
      <p:pic>
        <p:nvPicPr>
          <p:cNvPr id="119811" name="Content Placeholder 6" descr="markTwain.jpg"/>
          <p:cNvPicPr>
            <a:picLocks noGrp="1" noChangeAspect="1"/>
          </p:cNvPicPr>
          <p:nvPr>
            <p:ph sz="quarter" idx="1"/>
          </p:nvPr>
        </p:nvPicPr>
        <p:blipFill>
          <a:blip r:embed="rId2" cstate="print"/>
          <a:srcRect/>
          <a:stretch>
            <a:fillRect/>
          </a:stretch>
        </p:blipFill>
        <p:spPr>
          <a:xfrm>
            <a:off x="1038225" y="1839913"/>
            <a:ext cx="2876550" cy="3810000"/>
          </a:xfrm>
        </p:spPr>
      </p:pic>
      <p:pic>
        <p:nvPicPr>
          <p:cNvPr id="119812" name="Content Placeholder 7" descr="539px-Mark_Twain_1907_looiking_out_window.png"/>
          <p:cNvPicPr>
            <a:picLocks noGrp="1" noChangeAspect="1"/>
          </p:cNvPicPr>
          <p:nvPr>
            <p:ph sz="quarter" idx="2"/>
          </p:nvPr>
        </p:nvPicPr>
        <p:blipFill>
          <a:blip r:embed="rId3" cstate="print"/>
          <a:srcRect/>
          <a:stretch>
            <a:fillRect/>
          </a:stretch>
        </p:blipFill>
        <p:spPr>
          <a:xfrm>
            <a:off x="4800600" y="1789113"/>
            <a:ext cx="3581400" cy="3979862"/>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http://dig.lib.niu.edu/gildedage/img/gasplash2_03.jpg"/>
          <p:cNvPicPr>
            <a:picLocks noChangeAspect="1" noChangeArrowheads="1"/>
          </p:cNvPicPr>
          <p:nvPr/>
        </p:nvPicPr>
        <p:blipFill>
          <a:blip r:embed="rId2" cstate="print"/>
          <a:srcRect/>
          <a:stretch>
            <a:fillRect/>
          </a:stretch>
        </p:blipFill>
        <p:spPr bwMode="auto">
          <a:xfrm>
            <a:off x="0" y="423863"/>
            <a:ext cx="9144000" cy="6010275"/>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idx="4294967295"/>
          </p:nvPr>
        </p:nvSpPr>
        <p:spPr>
          <a:xfrm>
            <a:off x="990600" y="473075"/>
            <a:ext cx="8153400" cy="1143000"/>
          </a:xfrm>
          <a:ln/>
        </p:spPr>
        <p:txBody>
          <a:bodyPr/>
          <a:lstStyle/>
          <a:p>
            <a:r>
              <a:rPr lang="en-US"/>
              <a:t>Railroads Link the Nation</a:t>
            </a:r>
          </a:p>
        </p:txBody>
      </p:sp>
      <p:sp>
        <p:nvSpPr>
          <p:cNvPr id="25604"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1865 – 35,000 miles</a:t>
            </a:r>
          </a:p>
          <a:p>
            <a:pPr marL="342900" indent="-342900" eaLnBrk="1" hangingPunct="1">
              <a:spcBef>
                <a:spcPct val="20000"/>
              </a:spcBef>
              <a:buClr>
                <a:schemeClr val="accent2"/>
              </a:buClr>
              <a:buSzPct val="75000"/>
              <a:buFont typeface="Wingdings" pitchFamily="2" charset="2"/>
              <a:buChar char="n"/>
            </a:pPr>
            <a:r>
              <a:rPr lang="en-US" sz="2800"/>
              <a:t>1900 – 200,000 miles</a:t>
            </a:r>
          </a:p>
          <a:p>
            <a:pPr marL="342900" indent="-342900" eaLnBrk="1" hangingPunct="1">
              <a:spcBef>
                <a:spcPct val="20000"/>
              </a:spcBef>
              <a:buClr>
                <a:schemeClr val="accent2"/>
              </a:buClr>
              <a:buSzPct val="75000"/>
              <a:buFont typeface="Wingdings" pitchFamily="2" charset="2"/>
              <a:buChar char="n"/>
            </a:pPr>
            <a:r>
              <a:rPr lang="en-US" sz="2800"/>
              <a:t>Transcontinental Railroad</a:t>
            </a:r>
          </a:p>
          <a:p>
            <a:pPr marL="742950" lvl="1" indent="-285750" eaLnBrk="1" hangingPunct="1">
              <a:spcBef>
                <a:spcPct val="20000"/>
              </a:spcBef>
              <a:buClr>
                <a:schemeClr val="accent1"/>
              </a:buClr>
              <a:buSzPct val="65000"/>
              <a:buFont typeface="Wingdings" pitchFamily="2" charset="2"/>
              <a:buChar char="n"/>
            </a:pPr>
            <a:r>
              <a:rPr lang="en-US" sz="2400"/>
              <a:t>Union Pacific – Irish</a:t>
            </a:r>
          </a:p>
          <a:p>
            <a:pPr marL="742950" lvl="1" indent="-285750" eaLnBrk="1" hangingPunct="1">
              <a:spcBef>
                <a:spcPct val="20000"/>
              </a:spcBef>
              <a:buClr>
                <a:schemeClr val="accent1"/>
              </a:buClr>
              <a:buSzPct val="65000"/>
              <a:buFont typeface="Wingdings" pitchFamily="2" charset="2"/>
              <a:buChar char="n"/>
            </a:pPr>
            <a:r>
              <a:rPr lang="en-US" sz="2400"/>
              <a:t>Central Pacific - Chinese</a:t>
            </a:r>
          </a:p>
        </p:txBody>
      </p:sp>
      <p:pic>
        <p:nvPicPr>
          <p:cNvPr id="25605" name="Picture 2" descr="Route of the first Transcontinental Railroad. Image from Wikipedia"/>
          <p:cNvPicPr>
            <a:picLocks noChangeAspect="1" noChangeArrowheads="1"/>
          </p:cNvPicPr>
          <p:nvPr/>
        </p:nvPicPr>
        <p:blipFill>
          <a:blip r:embed="rId2" cstate="print"/>
          <a:srcRect/>
          <a:stretch>
            <a:fillRect/>
          </a:stretch>
        </p:blipFill>
        <p:spPr bwMode="auto">
          <a:xfrm>
            <a:off x="4343400" y="4038600"/>
            <a:ext cx="4656138" cy="2590800"/>
          </a:xfrm>
          <a:prstGeom prst="rect">
            <a:avLst/>
          </a:prstGeom>
          <a:noFill/>
          <a:ln w="9525">
            <a:noFill/>
            <a:miter lim="800000"/>
            <a:headEnd/>
            <a:tailEnd/>
          </a:ln>
        </p:spPr>
      </p:pic>
      <p:pic>
        <p:nvPicPr>
          <p:cNvPr id="25606" name="Picture 4" descr="A locomotive similar to those used on the Transcontinental railroad."/>
          <p:cNvPicPr>
            <a:picLocks noChangeAspect="1" noChangeArrowheads="1"/>
          </p:cNvPicPr>
          <p:nvPr/>
        </p:nvPicPr>
        <p:blipFill>
          <a:blip r:embed="rId3" cstate="print"/>
          <a:srcRect/>
          <a:stretch>
            <a:fillRect/>
          </a:stretch>
        </p:blipFill>
        <p:spPr bwMode="auto">
          <a:xfrm>
            <a:off x="5562600" y="1905000"/>
            <a:ext cx="2449513" cy="1981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pPr eaLnBrk="1" fontAlgn="auto" hangingPunct="1">
              <a:spcAft>
                <a:spcPts val="0"/>
              </a:spcAft>
              <a:defRPr/>
            </a:pPr>
            <a:r>
              <a:rPr lang="en-US" smtClean="0"/>
              <a:t>Getting Started </a:t>
            </a:r>
          </a:p>
        </p:txBody>
      </p:sp>
      <p:sp>
        <p:nvSpPr>
          <p:cNvPr id="54275" name="Rectangle 3"/>
          <p:cNvSpPr>
            <a:spLocks noGrp="1"/>
          </p:cNvSpPr>
          <p:nvPr>
            <p:ph idx="1"/>
          </p:nvPr>
        </p:nvSpPr>
        <p:spPr/>
        <p:txBody>
          <a:bodyPr/>
          <a:lstStyle/>
          <a:p>
            <a:pPr eaLnBrk="1" hangingPunct="1"/>
            <a:r>
              <a:rPr lang="en-US" smtClean="0"/>
              <a:t>In 1863 The Central Pacific started laying track heading eastward  near Sacramento, California</a:t>
            </a:r>
          </a:p>
          <a:p>
            <a:pPr eaLnBrk="1" hangingPunct="1"/>
            <a:r>
              <a:rPr lang="en-US" smtClean="0"/>
              <a:t>At the same time the Union Pacific started laying track heading westward at Omaha, Nebraska  </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normAutofit fontScale="90000"/>
          </a:bodyPr>
          <a:lstStyle/>
          <a:p>
            <a:pPr eaLnBrk="1" fontAlgn="auto" hangingPunct="1">
              <a:spcAft>
                <a:spcPts val="0"/>
              </a:spcAft>
              <a:defRPr/>
            </a:pPr>
            <a:r>
              <a:rPr lang="en-US" smtClean="0"/>
              <a:t>A Very Simple Map Of </a:t>
            </a:r>
            <a:br>
              <a:rPr lang="en-US" smtClean="0"/>
            </a:br>
            <a:r>
              <a:rPr lang="en-US" smtClean="0"/>
              <a:t>The Railroad Line</a:t>
            </a:r>
          </a:p>
        </p:txBody>
      </p:sp>
      <p:pic>
        <p:nvPicPr>
          <p:cNvPr id="55299" name="Content Placeholder 7" descr="Transcontinental-Railroad-map-wiki.jpg"/>
          <p:cNvPicPr>
            <a:picLocks noGrp="1" noChangeAspect="1"/>
          </p:cNvPicPr>
          <p:nvPr>
            <p:ph idx="1"/>
          </p:nvPr>
        </p:nvPicPr>
        <p:blipFill>
          <a:blip r:embed="rId2" cstate="print"/>
          <a:srcRect/>
          <a:stretch>
            <a:fillRect/>
          </a:stretch>
        </p:blipFill>
        <p:spPr>
          <a:xfrm>
            <a:off x="1909763" y="2473325"/>
            <a:ext cx="5324475" cy="2962275"/>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p:cNvSpPr>
          <p:nvPr>
            <p:ph type="title"/>
          </p:nvPr>
        </p:nvSpPr>
        <p:spPr/>
        <p:txBody>
          <a:bodyPr>
            <a:normAutofit fontScale="90000"/>
          </a:bodyPr>
          <a:lstStyle/>
          <a:p>
            <a:pPr eaLnBrk="1" fontAlgn="auto" hangingPunct="1">
              <a:spcAft>
                <a:spcPts val="0"/>
              </a:spcAft>
              <a:defRPr/>
            </a:pPr>
            <a:r>
              <a:rPr lang="en-US" sz="4000" smtClean="0"/>
              <a:t>Immigrants and </a:t>
            </a:r>
            <a:br>
              <a:rPr lang="en-US" sz="4000" smtClean="0"/>
            </a:br>
            <a:r>
              <a:rPr lang="en-US" sz="4000" smtClean="0"/>
              <a:t>Their RNR Companies </a:t>
            </a:r>
          </a:p>
        </p:txBody>
      </p:sp>
      <p:sp>
        <p:nvSpPr>
          <p:cNvPr id="56323" name="Rectangle 5"/>
          <p:cNvSpPr>
            <a:spLocks noGrp="1"/>
          </p:cNvSpPr>
          <p:nvPr>
            <p:ph sz="half" idx="1"/>
          </p:nvPr>
        </p:nvSpPr>
        <p:spPr/>
        <p:txBody>
          <a:bodyPr/>
          <a:lstStyle/>
          <a:p>
            <a:pPr eaLnBrk="1" hangingPunct="1"/>
            <a:r>
              <a:rPr lang="en-US" smtClean="0"/>
              <a:t>Chinese </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Irish </a:t>
            </a:r>
          </a:p>
        </p:txBody>
      </p:sp>
      <p:sp>
        <p:nvSpPr>
          <p:cNvPr id="56324" name="Rectangle 6"/>
          <p:cNvSpPr>
            <a:spLocks noGrp="1"/>
          </p:cNvSpPr>
          <p:nvPr>
            <p:ph sz="half" idx="2"/>
          </p:nvPr>
        </p:nvSpPr>
        <p:spPr/>
        <p:txBody>
          <a:bodyPr/>
          <a:lstStyle/>
          <a:p>
            <a:pPr eaLnBrk="1" hangingPunct="1"/>
            <a:r>
              <a:rPr lang="en-US" smtClean="0"/>
              <a:t>Central Pacific </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buFont typeface="Arial" charset="0"/>
              <a:buNone/>
            </a:pPr>
            <a:r>
              <a:rPr lang="en-US" smtClean="0"/>
              <a:t>Union Pacific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fontAlgn="auto" hangingPunct="1">
              <a:spcAft>
                <a:spcPts val="0"/>
              </a:spcAft>
              <a:defRPr/>
            </a:pPr>
            <a:r>
              <a:rPr lang="en-US" smtClean="0"/>
              <a:t>Iron, Coal, and Steel</a:t>
            </a:r>
          </a:p>
        </p:txBody>
      </p:sp>
      <p:sp>
        <p:nvSpPr>
          <p:cNvPr id="102403" name="Content Placeholder 2"/>
          <p:cNvSpPr>
            <a:spLocks noGrp="1"/>
          </p:cNvSpPr>
          <p:nvPr>
            <p:ph idx="1"/>
          </p:nvPr>
        </p:nvSpPr>
        <p:spPr/>
        <p:txBody>
          <a:bodyPr/>
          <a:lstStyle/>
          <a:p>
            <a:pPr eaLnBrk="1" hangingPunct="1"/>
            <a:r>
              <a:rPr lang="en-US" smtClean="0"/>
              <a:t>Many visionaries in the south felt agriculture along with mills and factories could bring prosperity back to the region</a:t>
            </a:r>
          </a:p>
          <a:p>
            <a:pPr eaLnBrk="1" hangingPunct="1"/>
            <a:r>
              <a:rPr lang="en-US" smtClean="0"/>
              <a:t>Before the war, raw materials from the South were shipped to the Northeast or abroad</a:t>
            </a:r>
          </a:p>
          <a:p>
            <a:pPr eaLnBrk="1" hangingPunct="1"/>
            <a:r>
              <a:rPr lang="en-US" smtClean="0"/>
              <a:t>If southern planters could bring the finishing industries south, they stood a good chance</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fontAlgn="auto" hangingPunct="1">
              <a:spcAft>
                <a:spcPts val="0"/>
              </a:spcAft>
              <a:defRPr/>
            </a:pPr>
            <a:r>
              <a:rPr lang="en-US" smtClean="0"/>
              <a:t>Chinese and Irish Workers</a:t>
            </a:r>
          </a:p>
        </p:txBody>
      </p:sp>
      <p:pic>
        <p:nvPicPr>
          <p:cNvPr id="57347" name="Content Placeholder 4" descr="chinese-railroad.jpg"/>
          <p:cNvPicPr>
            <a:picLocks noGrp="1" noChangeAspect="1"/>
          </p:cNvPicPr>
          <p:nvPr>
            <p:ph sz="half" idx="1"/>
          </p:nvPr>
        </p:nvPicPr>
        <p:blipFill>
          <a:blip r:embed="rId2" cstate="print"/>
          <a:srcRect/>
          <a:stretch>
            <a:fillRect/>
          </a:stretch>
        </p:blipFill>
        <p:spPr>
          <a:xfrm>
            <a:off x="457200" y="2403475"/>
            <a:ext cx="4038600" cy="2919413"/>
          </a:xfrm>
        </p:spPr>
      </p:pic>
      <p:pic>
        <p:nvPicPr>
          <p:cNvPr id="57348" name="Content Placeholder 5" descr="Working-on-railroad-1865.jpg"/>
          <p:cNvPicPr>
            <a:picLocks noGrp="1" noChangeAspect="1"/>
          </p:cNvPicPr>
          <p:nvPr>
            <p:ph sz="half" idx="2"/>
          </p:nvPr>
        </p:nvPicPr>
        <p:blipFill>
          <a:blip r:embed="rId3" cstate="print"/>
          <a:srcRect/>
          <a:stretch>
            <a:fillRect/>
          </a:stretch>
        </p:blipFill>
        <p:spPr>
          <a:xfrm>
            <a:off x="4648200" y="2374900"/>
            <a:ext cx="4038600" cy="2976563"/>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pPr eaLnBrk="1" fontAlgn="auto" hangingPunct="1">
              <a:spcAft>
                <a:spcPts val="0"/>
              </a:spcAft>
              <a:defRPr/>
            </a:pPr>
            <a:r>
              <a:rPr lang="en-US" smtClean="0"/>
              <a:t>Driving The Golden Spike </a:t>
            </a:r>
          </a:p>
        </p:txBody>
      </p:sp>
      <p:sp>
        <p:nvSpPr>
          <p:cNvPr id="58371" name="Rectangle 3"/>
          <p:cNvSpPr>
            <a:spLocks noGrp="1"/>
          </p:cNvSpPr>
          <p:nvPr>
            <p:ph idx="1"/>
          </p:nvPr>
        </p:nvSpPr>
        <p:spPr/>
        <p:txBody>
          <a:bodyPr/>
          <a:lstStyle/>
          <a:p>
            <a:pPr eaLnBrk="1" hangingPunct="1"/>
            <a:r>
              <a:rPr lang="en-US" smtClean="0"/>
              <a:t>The two track met at Promontory Point, Utah on November 6, 1869 </a:t>
            </a:r>
          </a:p>
          <a:p>
            <a:pPr eaLnBrk="1" hangingPunct="1"/>
            <a:r>
              <a:rPr lang="en-US" smtClean="0"/>
              <a:t>The RNR connected the United State like it had never been connected before </a:t>
            </a:r>
          </a:p>
          <a:p>
            <a:pPr eaLnBrk="1" hangingPunct="1"/>
            <a:r>
              <a:rPr lang="en-US" smtClean="0"/>
              <a:t>Towns and cities sprung up along the line and at stops </a:t>
            </a:r>
          </a:p>
          <a:p>
            <a:pPr eaLnBrk="1" hangingPunct="1"/>
            <a:r>
              <a:rPr lang="en-US" smtClean="0"/>
              <a:t>A negative side effect was the growing demand for Indian land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fontAlgn="auto" hangingPunct="1">
              <a:spcAft>
                <a:spcPts val="0"/>
              </a:spcAft>
              <a:defRPr/>
            </a:pPr>
            <a:r>
              <a:rPr lang="en-US" smtClean="0"/>
              <a:t>The Final Tracks Are Laid </a:t>
            </a:r>
          </a:p>
        </p:txBody>
      </p:sp>
      <p:pic>
        <p:nvPicPr>
          <p:cNvPr id="59395" name="Content Placeholder 3" descr="Transcontinental-Railroad-Completed-Photograph-C12876148.jpg"/>
          <p:cNvPicPr>
            <a:picLocks noGrp="1" noChangeAspect="1"/>
          </p:cNvPicPr>
          <p:nvPr>
            <p:ph idx="1"/>
          </p:nvPr>
        </p:nvPicPr>
        <p:blipFill>
          <a:blip r:embed="rId2" cstate="print"/>
          <a:srcRect/>
          <a:stretch>
            <a:fillRect/>
          </a:stretch>
        </p:blipFill>
        <p:spPr>
          <a:xfrm>
            <a:off x="1295400" y="1219200"/>
            <a:ext cx="6582171" cy="5265737"/>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algn="ctr"/>
            <a:r>
              <a:rPr lang="en-US" sz="4200" b="1" dirty="0" smtClean="0">
                <a:solidFill>
                  <a:srgbClr val="1313FF"/>
                </a:solidFill>
              </a:rPr>
              <a:t>POLITICS </a:t>
            </a:r>
            <a:r>
              <a:rPr lang="en-US" sz="4200" b="1" dirty="0">
                <a:solidFill>
                  <a:srgbClr val="1313FF"/>
                </a:solidFill>
              </a:rPr>
              <a:t>IN THE GILDED AGE</a:t>
            </a:r>
          </a:p>
        </p:txBody>
      </p:sp>
      <p:sp>
        <p:nvSpPr>
          <p:cNvPr id="80901" name="Rectangle 5"/>
          <p:cNvSpPr>
            <a:spLocks noGrp="1" noChangeArrowheads="1"/>
          </p:cNvSpPr>
          <p:nvPr>
            <p:ph type="body" sz="half" idx="2"/>
          </p:nvPr>
        </p:nvSpPr>
        <p:spPr>
          <a:xfrm>
            <a:off x="4648200" y="1600200"/>
            <a:ext cx="4495800" cy="5105400"/>
          </a:xfrm>
        </p:spPr>
        <p:txBody>
          <a:bodyPr/>
          <a:lstStyle/>
          <a:p>
            <a:pPr>
              <a:lnSpc>
                <a:spcPct val="90000"/>
              </a:lnSpc>
            </a:pPr>
            <a:r>
              <a:rPr lang="en-US" sz="2800" b="1" dirty="0"/>
              <a:t>As cities grew in the late 19</a:t>
            </a:r>
            <a:r>
              <a:rPr lang="en-US" sz="2800" b="1" baseline="30000" dirty="0"/>
              <a:t>th</a:t>
            </a:r>
            <a:r>
              <a:rPr lang="en-US" sz="2800" b="1" dirty="0"/>
              <a:t> century, so did </a:t>
            </a:r>
            <a:r>
              <a:rPr lang="en-US" sz="2800" b="1" dirty="0">
                <a:solidFill>
                  <a:srgbClr val="1313FF"/>
                </a:solidFill>
              </a:rPr>
              <a:t>political machines</a:t>
            </a:r>
          </a:p>
          <a:p>
            <a:pPr>
              <a:lnSpc>
                <a:spcPct val="90000"/>
              </a:lnSpc>
            </a:pPr>
            <a:r>
              <a:rPr lang="en-US" sz="2800" b="1" dirty="0"/>
              <a:t>Political machines controlled the activities of a political party in a city</a:t>
            </a:r>
          </a:p>
          <a:p>
            <a:pPr>
              <a:lnSpc>
                <a:spcPct val="90000"/>
              </a:lnSpc>
            </a:pPr>
            <a:r>
              <a:rPr lang="en-US" sz="2800" b="1" dirty="0"/>
              <a:t>Ward bosses, precinct captains, and the city boss worked to ensure their candidate was elected</a:t>
            </a:r>
            <a:r>
              <a:rPr lang="en-US" sz="2800" dirty="0"/>
              <a:t> </a:t>
            </a:r>
          </a:p>
        </p:txBody>
      </p:sp>
      <p:pic>
        <p:nvPicPr>
          <p:cNvPr id="80902" name="Picture 6" descr="boss tweed"/>
          <p:cNvPicPr>
            <a:picLocks noGrp="1" noChangeAspect="1" noChangeArrowheads="1"/>
          </p:cNvPicPr>
          <p:nvPr>
            <p:ph sz="half" idx="1"/>
          </p:nvPr>
        </p:nvPicPr>
        <p:blipFill>
          <a:blip r:embed="rId2" cstate="print"/>
          <a:srcRect/>
          <a:stretch>
            <a:fillRect/>
          </a:stretch>
        </p:blipFill>
        <p:spPr>
          <a:xfrm>
            <a:off x="381000" y="1600200"/>
            <a:ext cx="4270375" cy="4648200"/>
          </a:xfrm>
          <a:noFill/>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38200" y="274638"/>
            <a:ext cx="7848600" cy="1143000"/>
          </a:xfrm>
        </p:spPr>
        <p:txBody>
          <a:bodyPr/>
          <a:lstStyle/>
          <a:p>
            <a:r>
              <a:rPr lang="en-US" b="1">
                <a:solidFill>
                  <a:srgbClr val="1313FF"/>
                </a:solidFill>
              </a:rPr>
              <a:t>ROLE OF THE POLITICAL BOSS</a:t>
            </a:r>
          </a:p>
        </p:txBody>
      </p:sp>
      <p:sp>
        <p:nvSpPr>
          <p:cNvPr id="82948" name="Rectangle 4"/>
          <p:cNvSpPr>
            <a:spLocks noGrp="1" noChangeArrowheads="1"/>
          </p:cNvSpPr>
          <p:nvPr>
            <p:ph type="body" sz="half" idx="1"/>
          </p:nvPr>
        </p:nvSpPr>
        <p:spPr>
          <a:xfrm>
            <a:off x="0" y="1447800"/>
            <a:ext cx="4191000" cy="5410200"/>
          </a:xfrm>
        </p:spPr>
        <p:txBody>
          <a:bodyPr/>
          <a:lstStyle/>
          <a:p>
            <a:r>
              <a:rPr lang="en-US" sz="2400" b="1">
                <a:solidFill>
                  <a:srgbClr val="1313FF"/>
                </a:solidFill>
              </a:rPr>
              <a:t>The “Boss”</a:t>
            </a:r>
            <a:r>
              <a:rPr lang="en-US" sz="2400" b="1"/>
              <a:t> (typically the mayor) controlled jobs, business licenses, and influenced the court system</a:t>
            </a:r>
          </a:p>
          <a:p>
            <a:r>
              <a:rPr lang="en-US" sz="2400" b="1"/>
              <a:t>Precinct captains and ward bosses were often 1</a:t>
            </a:r>
            <a:r>
              <a:rPr lang="en-US" sz="2400" b="1" baseline="30000"/>
              <a:t>st</a:t>
            </a:r>
            <a:r>
              <a:rPr lang="en-US" sz="2400" b="1"/>
              <a:t> or 2</a:t>
            </a:r>
            <a:r>
              <a:rPr lang="en-US" sz="2400" b="1" baseline="30000"/>
              <a:t>nd</a:t>
            </a:r>
            <a:r>
              <a:rPr lang="en-US" sz="2400" b="1"/>
              <a:t> generation immigrants so they </a:t>
            </a:r>
            <a:r>
              <a:rPr lang="en-US" sz="2400" b="1">
                <a:solidFill>
                  <a:srgbClr val="1313FF"/>
                </a:solidFill>
              </a:rPr>
              <a:t>helped immigrants</a:t>
            </a:r>
            <a:r>
              <a:rPr lang="en-US" sz="2400" b="1"/>
              <a:t> with naturalization, jobs, and housing in exchange for votes</a:t>
            </a:r>
            <a:r>
              <a:rPr lang="en-US" sz="2400"/>
              <a:t>  </a:t>
            </a:r>
          </a:p>
        </p:txBody>
      </p:sp>
      <p:pic>
        <p:nvPicPr>
          <p:cNvPr id="82959" name="Picture 15" descr="boss_1_e"/>
          <p:cNvPicPr>
            <a:picLocks noGrp="1" noChangeAspect="1" noChangeArrowheads="1"/>
          </p:cNvPicPr>
          <p:nvPr>
            <p:ph sz="half" idx="2"/>
          </p:nvPr>
        </p:nvPicPr>
        <p:blipFill>
          <a:blip r:embed="rId2" cstate="print"/>
          <a:srcRect/>
          <a:stretch>
            <a:fillRect/>
          </a:stretch>
        </p:blipFill>
        <p:spPr>
          <a:xfrm>
            <a:off x="4648200" y="1825625"/>
            <a:ext cx="4038600" cy="4078288"/>
          </a:xfrm>
          <a:noFill/>
          <a:ln/>
        </p:spPr>
      </p:pic>
      <p:sp>
        <p:nvSpPr>
          <p:cNvPr id="82960" name="Text Box 16"/>
          <p:cNvSpPr txBox="1">
            <a:spLocks noChangeArrowheads="1"/>
          </p:cNvSpPr>
          <p:nvPr/>
        </p:nvSpPr>
        <p:spPr bwMode="auto">
          <a:xfrm>
            <a:off x="5257800" y="6019800"/>
            <a:ext cx="2895600" cy="39687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000" b="1"/>
              <a:t>Boss Tweed ran NYC</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74638"/>
            <a:ext cx="8458200" cy="1143000"/>
          </a:xfrm>
        </p:spPr>
        <p:txBody>
          <a:bodyPr>
            <a:normAutofit fontScale="90000"/>
          </a:bodyPr>
          <a:lstStyle/>
          <a:p>
            <a:r>
              <a:rPr lang="en-US" b="1">
                <a:solidFill>
                  <a:srgbClr val="1313FF"/>
                </a:solidFill>
              </a:rPr>
              <a:t>MUNICIPAL GRAFT AND SCANDAL</a:t>
            </a:r>
          </a:p>
        </p:txBody>
      </p:sp>
      <p:sp>
        <p:nvSpPr>
          <p:cNvPr id="84997" name="Rectangle 5"/>
          <p:cNvSpPr>
            <a:spLocks noGrp="1" noChangeArrowheads="1"/>
          </p:cNvSpPr>
          <p:nvPr>
            <p:ph type="body" sz="half" idx="2"/>
          </p:nvPr>
        </p:nvSpPr>
        <p:spPr>
          <a:xfrm>
            <a:off x="4495800" y="1447800"/>
            <a:ext cx="4648200" cy="5181600"/>
          </a:xfrm>
        </p:spPr>
        <p:txBody>
          <a:bodyPr/>
          <a:lstStyle/>
          <a:p>
            <a:pPr>
              <a:lnSpc>
                <a:spcPct val="80000"/>
              </a:lnSpc>
            </a:pPr>
            <a:r>
              <a:rPr lang="en-US" sz="2400" b="1"/>
              <a:t>Some political bosses were </a:t>
            </a:r>
            <a:r>
              <a:rPr lang="en-US" sz="2400" b="1">
                <a:solidFill>
                  <a:srgbClr val="1313FF"/>
                </a:solidFill>
              </a:rPr>
              <a:t>corrupt</a:t>
            </a:r>
          </a:p>
          <a:p>
            <a:pPr>
              <a:lnSpc>
                <a:spcPct val="80000"/>
              </a:lnSpc>
            </a:pPr>
            <a:r>
              <a:rPr lang="en-US" sz="2400" b="1"/>
              <a:t>Some political machines used fake names and voted multiple times to ensure victory (“Vote early and often”) – called </a:t>
            </a:r>
            <a:r>
              <a:rPr lang="en-US" sz="2400" b="1">
                <a:solidFill>
                  <a:srgbClr val="1313FF"/>
                </a:solidFill>
              </a:rPr>
              <a:t>Election fraud</a:t>
            </a:r>
          </a:p>
          <a:p>
            <a:pPr>
              <a:lnSpc>
                <a:spcPct val="80000"/>
              </a:lnSpc>
            </a:pPr>
            <a:r>
              <a:rPr lang="en-US" sz="2400" b="1">
                <a:solidFill>
                  <a:srgbClr val="1313FF"/>
                </a:solidFill>
              </a:rPr>
              <a:t>Graft (bribes)</a:t>
            </a:r>
            <a:r>
              <a:rPr lang="en-US" sz="2400" b="1"/>
              <a:t> was common among political bosses</a:t>
            </a:r>
          </a:p>
          <a:p>
            <a:pPr>
              <a:lnSpc>
                <a:spcPct val="80000"/>
              </a:lnSpc>
            </a:pPr>
            <a:r>
              <a:rPr lang="en-US" sz="2400" b="1"/>
              <a:t>Construction contracts often resulted in </a:t>
            </a:r>
            <a:r>
              <a:rPr lang="en-US" sz="2400" b="1">
                <a:solidFill>
                  <a:srgbClr val="1313FF"/>
                </a:solidFill>
              </a:rPr>
              <a:t>“kick-backs”</a:t>
            </a:r>
          </a:p>
          <a:p>
            <a:pPr>
              <a:lnSpc>
                <a:spcPct val="80000"/>
              </a:lnSpc>
            </a:pPr>
            <a:r>
              <a:rPr lang="en-US" sz="2400" b="1"/>
              <a:t>The fact that police forces were hired by the boss prevented close scrutiny</a:t>
            </a:r>
          </a:p>
        </p:txBody>
      </p:sp>
      <p:pic>
        <p:nvPicPr>
          <p:cNvPr id="84998" name="Picture 6" descr="election fraud"/>
          <p:cNvPicPr>
            <a:picLocks noGrp="1" noChangeAspect="1" noChangeArrowheads="1"/>
          </p:cNvPicPr>
          <p:nvPr>
            <p:ph sz="half" idx="1"/>
          </p:nvPr>
        </p:nvPicPr>
        <p:blipFill>
          <a:blip r:embed="rId2" cstate="print"/>
          <a:srcRect/>
          <a:stretch>
            <a:fillRect/>
          </a:stretch>
        </p:blipFill>
        <p:spPr>
          <a:xfrm>
            <a:off x="976313" y="2133600"/>
            <a:ext cx="2795587" cy="3429000"/>
          </a:xfrm>
          <a:noFill/>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274638"/>
            <a:ext cx="8229600" cy="1143000"/>
          </a:xfrm>
        </p:spPr>
        <p:txBody>
          <a:bodyPr/>
          <a:lstStyle/>
          <a:p>
            <a:pPr algn="ctr"/>
            <a:r>
              <a:rPr lang="en-US" sz="4200" b="1">
                <a:solidFill>
                  <a:srgbClr val="1313FF"/>
                </a:solidFill>
              </a:rPr>
              <a:t>THE TWEED RING SCANDAL</a:t>
            </a:r>
          </a:p>
        </p:txBody>
      </p:sp>
      <p:sp>
        <p:nvSpPr>
          <p:cNvPr id="87044" name="Rectangle 4"/>
          <p:cNvSpPr>
            <a:spLocks noGrp="1" noChangeArrowheads="1"/>
          </p:cNvSpPr>
          <p:nvPr>
            <p:ph type="body" sz="half" idx="4294967295"/>
          </p:nvPr>
        </p:nvSpPr>
        <p:spPr>
          <a:xfrm>
            <a:off x="0" y="1600200"/>
            <a:ext cx="4724400" cy="5029200"/>
          </a:xfrm>
        </p:spPr>
        <p:txBody>
          <a:bodyPr>
            <a:normAutofit lnSpcReduction="10000"/>
          </a:bodyPr>
          <a:lstStyle/>
          <a:p>
            <a:pPr>
              <a:lnSpc>
                <a:spcPct val="80000"/>
              </a:lnSpc>
            </a:pPr>
            <a:r>
              <a:rPr lang="en-US" sz="2400" b="1"/>
              <a:t>William M. Tweed, known as </a:t>
            </a:r>
            <a:r>
              <a:rPr lang="en-US" sz="2400" b="1">
                <a:solidFill>
                  <a:srgbClr val="1313FF"/>
                </a:solidFill>
              </a:rPr>
              <a:t>Boss Tweed</a:t>
            </a:r>
            <a:r>
              <a:rPr lang="en-US" sz="2400" b="1"/>
              <a:t>, became head of </a:t>
            </a:r>
            <a:r>
              <a:rPr lang="en-US" sz="2400" b="1">
                <a:solidFill>
                  <a:srgbClr val="1313FF"/>
                </a:solidFill>
              </a:rPr>
              <a:t>Tammany Hall</a:t>
            </a:r>
            <a:r>
              <a:rPr lang="en-US" sz="2400" b="1"/>
              <a:t>, NYC’s powerful Democratic political machines</a:t>
            </a:r>
          </a:p>
          <a:p>
            <a:pPr>
              <a:lnSpc>
                <a:spcPct val="80000"/>
              </a:lnSpc>
            </a:pPr>
            <a:r>
              <a:rPr lang="en-US" sz="2400" b="1"/>
              <a:t>Between 1869-1871, Tweed led the </a:t>
            </a:r>
            <a:r>
              <a:rPr lang="en-US" sz="2400" b="1">
                <a:solidFill>
                  <a:srgbClr val="1313FF"/>
                </a:solidFill>
              </a:rPr>
              <a:t>Tweed Ring</a:t>
            </a:r>
            <a:r>
              <a:rPr lang="en-US" sz="2400" b="1"/>
              <a:t>, a group of corrupt politicians, in defrauding the city</a:t>
            </a:r>
          </a:p>
          <a:p>
            <a:pPr>
              <a:lnSpc>
                <a:spcPct val="80000"/>
              </a:lnSpc>
            </a:pPr>
            <a:r>
              <a:rPr lang="en-US" sz="2400" b="1"/>
              <a:t>Tweed was indicted on 120 counts of fraud and extortion</a:t>
            </a:r>
          </a:p>
          <a:p>
            <a:pPr>
              <a:lnSpc>
                <a:spcPct val="80000"/>
              </a:lnSpc>
            </a:pPr>
            <a:r>
              <a:rPr lang="en-US" sz="2400" b="1"/>
              <a:t>Tweed was sentenced to 12 years in jail – released after one, arrested again, and escaped to Spain</a:t>
            </a:r>
          </a:p>
          <a:p>
            <a:pPr>
              <a:lnSpc>
                <a:spcPct val="80000"/>
              </a:lnSpc>
            </a:pPr>
            <a:endParaRPr lang="en-US" sz="2400" b="1"/>
          </a:p>
          <a:p>
            <a:pPr>
              <a:lnSpc>
                <a:spcPct val="80000"/>
              </a:lnSpc>
            </a:pPr>
            <a:endParaRPr lang="en-US" sz="2400"/>
          </a:p>
        </p:txBody>
      </p:sp>
      <p:pic>
        <p:nvPicPr>
          <p:cNvPr id="87048" name="Picture 8" descr="boss t"/>
          <p:cNvPicPr>
            <a:picLocks noGrp="1" noChangeAspect="1" noChangeArrowheads="1"/>
          </p:cNvPicPr>
          <p:nvPr>
            <p:ph sz="quarter" idx="4294967295"/>
          </p:nvPr>
        </p:nvPicPr>
        <p:blipFill>
          <a:blip r:embed="rId2" cstate="print"/>
          <a:srcRect/>
          <a:stretch>
            <a:fillRect/>
          </a:stretch>
        </p:blipFill>
        <p:spPr>
          <a:xfrm>
            <a:off x="4800600" y="1524000"/>
            <a:ext cx="2630488" cy="2667000"/>
          </a:xfrm>
          <a:noFill/>
          <a:ln/>
        </p:spPr>
      </p:pic>
      <p:pic>
        <p:nvPicPr>
          <p:cNvPr id="87049" name="Picture 9" descr="tweed"/>
          <p:cNvPicPr>
            <a:picLocks noChangeAspect="1" noChangeArrowheads="1"/>
          </p:cNvPicPr>
          <p:nvPr/>
        </p:nvPicPr>
        <p:blipFill>
          <a:blip r:embed="rId3" cstate="print"/>
          <a:srcRect/>
          <a:stretch>
            <a:fillRect/>
          </a:stretch>
        </p:blipFill>
        <p:spPr bwMode="auto">
          <a:xfrm>
            <a:off x="6391275" y="4267200"/>
            <a:ext cx="2217738" cy="2362200"/>
          </a:xfrm>
          <a:prstGeom prst="rect">
            <a:avLst/>
          </a:prstGeom>
          <a:noFill/>
        </p:spPr>
      </p:pic>
      <p:sp>
        <p:nvSpPr>
          <p:cNvPr id="87053" name="Text Box 13"/>
          <p:cNvSpPr txBox="1">
            <a:spLocks noChangeArrowheads="1"/>
          </p:cNvSpPr>
          <p:nvPr/>
        </p:nvSpPr>
        <p:spPr bwMode="auto">
          <a:xfrm>
            <a:off x="7391400" y="3657600"/>
            <a:ext cx="17526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b="1"/>
              <a:t>Boss Tweed</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http://tbn0.google.com/images?q=tbn:2KSZxTnE5pmfPM:http://upload.wikimedia.org/wikipedia/de/thumb/7/75/William_Tweed.jpg/250px-William_Tweed.jpg">
            <a:hlinkClick r:id="rId2"/>
          </p:cNvPr>
          <p:cNvPicPr>
            <a:picLocks noChangeAspect="1" noChangeArrowheads="1"/>
          </p:cNvPicPr>
          <p:nvPr/>
        </p:nvPicPr>
        <p:blipFill>
          <a:blip r:embed="rId3" cstate="print">
            <a:lum bright="70000" contrast="-70000"/>
          </a:blip>
          <a:srcRect/>
          <a:stretch>
            <a:fillRect/>
          </a:stretch>
        </p:blipFill>
        <p:spPr bwMode="auto">
          <a:xfrm>
            <a:off x="2544763" y="2543175"/>
            <a:ext cx="3932237" cy="4314825"/>
          </a:xfrm>
          <a:prstGeom prst="rect">
            <a:avLst/>
          </a:prstGeom>
          <a:noFill/>
          <a:ln w="9525">
            <a:noFill/>
            <a:miter lim="800000"/>
            <a:headEnd/>
            <a:tailEnd/>
          </a:ln>
        </p:spPr>
      </p:pic>
      <p:sp>
        <p:nvSpPr>
          <p:cNvPr id="2" name="Title 1"/>
          <p:cNvSpPr>
            <a:spLocks noGrp="1"/>
          </p:cNvSpPr>
          <p:nvPr>
            <p:ph type="title"/>
          </p:nvPr>
        </p:nvSpPr>
        <p:spPr>
          <a:xfrm>
            <a:off x="503238" y="4983163"/>
            <a:ext cx="8183562" cy="1052512"/>
          </a:xfrm>
        </p:spPr>
        <p:txBody>
          <a:bodyPr/>
          <a:lstStyle/>
          <a:p>
            <a:pPr algn="ctr" eaLnBrk="1" fontAlgn="auto" hangingPunct="1">
              <a:spcAft>
                <a:spcPts val="0"/>
              </a:spcAft>
              <a:defRPr/>
            </a:pPr>
            <a:r>
              <a:rPr lang="en-US" dirty="0" smtClean="0">
                <a:solidFill>
                  <a:schemeClr val="accent1">
                    <a:tint val="88000"/>
                    <a:satMod val="150000"/>
                  </a:schemeClr>
                </a:solidFill>
              </a:rPr>
              <a:t>William Tweed</a:t>
            </a:r>
            <a:endParaRPr lang="en-US" dirty="0">
              <a:solidFill>
                <a:schemeClr val="accent1">
                  <a:tint val="88000"/>
                  <a:satMod val="150000"/>
                </a:schemeClr>
              </a:solidFill>
            </a:endParaRPr>
          </a:p>
        </p:txBody>
      </p:sp>
      <p:sp>
        <p:nvSpPr>
          <p:cNvPr id="23556" name="Content Placeholder 2"/>
          <p:cNvSpPr>
            <a:spLocks noGrp="1"/>
          </p:cNvSpPr>
          <p:nvPr>
            <p:ph idx="1"/>
          </p:nvPr>
        </p:nvSpPr>
        <p:spPr>
          <a:xfrm>
            <a:off x="0" y="914400"/>
            <a:ext cx="9144000" cy="3803650"/>
          </a:xfrm>
        </p:spPr>
        <p:txBody>
          <a:bodyPr/>
          <a:lstStyle/>
          <a:p>
            <a:pPr eaLnBrk="1" hangingPunct="1"/>
            <a:r>
              <a:rPr lang="en-US" sz="2000" b="1" smtClean="0"/>
              <a:t>New York Democrat and Senator who came to became a symbol for the political corruption of the 1870s; in 1873 Tweed and other New York politicians were charged, convicted, and sentenced to prison for stealing millions of dollars from the New York City treasury. </a:t>
            </a:r>
          </a:p>
          <a:p>
            <a:pPr eaLnBrk="1" hangingPunct="1"/>
            <a:r>
              <a:rPr lang="en-US" sz="1600" smtClean="0"/>
              <a:t>Accusations of political corruption were made in both state and federal governments in the post-Civil War Era. Even Ulysses S. Grant, former Union General and President from 1869 to 1877, was accused of using his position to enable untrustworthy friends and acquaintances to steal money from taxpayers. Grant’s Vice-President, Schuyler Colfax, and brother were implicated in corruption schemes. </a:t>
            </a:r>
          </a:p>
          <a:p>
            <a:pPr eaLnBrk="1" hangingPunct="1"/>
            <a:r>
              <a:rPr lang="en-US" sz="1600" smtClean="0"/>
              <a:t>Thomas Nast, a New York journalist and cartoonist, was one of the key figures in exposing political corruption. Through his drawings he attacked the major political and social issues of the post-Civil War period. He is considered by some to be the father of the American political cartoon.</a:t>
            </a:r>
          </a:p>
        </p:txBody>
      </p:sp>
      <p:pic>
        <p:nvPicPr>
          <p:cNvPr id="23557" name="Picture 5" descr="http://tbn0.google.com/images?q=tbn:x3BpE5Nmk1KvVM:http://www.racontours.com/Pic%27s/CP/tweed.gif">
            <a:hlinkClick r:id="rId4"/>
          </p:cNvPr>
          <p:cNvPicPr>
            <a:picLocks noChangeAspect="1" noChangeArrowheads="1"/>
          </p:cNvPicPr>
          <p:nvPr/>
        </p:nvPicPr>
        <p:blipFill>
          <a:blip r:embed="rId5" cstate="print"/>
          <a:srcRect/>
          <a:stretch>
            <a:fillRect/>
          </a:stretch>
        </p:blipFill>
        <p:spPr bwMode="auto">
          <a:xfrm>
            <a:off x="1066800" y="5005388"/>
            <a:ext cx="1219200" cy="1852612"/>
          </a:xfrm>
          <a:prstGeom prst="rect">
            <a:avLst/>
          </a:prstGeom>
          <a:noFill/>
          <a:ln w="9525">
            <a:noFill/>
            <a:miter lim="800000"/>
            <a:headEnd/>
            <a:tailEnd/>
          </a:ln>
        </p:spPr>
      </p:pic>
      <p:pic>
        <p:nvPicPr>
          <p:cNvPr id="23558" name="Picture 9" descr="http://tbn0.google.com/images?q=tbn:7jHwPaKGKACViM:http://historyscoop.files.wordpress.com/2007/01/tweed.jpg">
            <a:hlinkClick r:id="rId6"/>
          </p:cNvPr>
          <p:cNvPicPr>
            <a:picLocks noChangeAspect="1" noChangeArrowheads="1"/>
          </p:cNvPicPr>
          <p:nvPr/>
        </p:nvPicPr>
        <p:blipFill>
          <a:blip r:embed="rId7" cstate="print"/>
          <a:srcRect/>
          <a:stretch>
            <a:fillRect/>
          </a:stretch>
        </p:blipFill>
        <p:spPr bwMode="auto">
          <a:xfrm>
            <a:off x="6781800" y="5002213"/>
            <a:ext cx="1752600" cy="1855787"/>
          </a:xfrm>
          <a:prstGeom prst="rect">
            <a:avLst/>
          </a:prstGeom>
          <a:noFill/>
          <a:ln w="9525">
            <a:noFill/>
            <a:miter lim="800000"/>
            <a:headEnd/>
            <a:tailEnd/>
          </a:ln>
        </p:spPr>
      </p:pic>
      <p:sp>
        <p:nvSpPr>
          <p:cNvPr id="23559" name="TextBox 6"/>
          <p:cNvSpPr txBox="1">
            <a:spLocks noChangeArrowheads="1"/>
          </p:cNvSpPr>
          <p:nvPr/>
        </p:nvSpPr>
        <p:spPr bwMode="auto">
          <a:xfrm>
            <a:off x="381000" y="381000"/>
            <a:ext cx="8382000" cy="923925"/>
          </a:xfrm>
          <a:prstGeom prst="rect">
            <a:avLst/>
          </a:prstGeom>
          <a:noFill/>
          <a:ln w="9525">
            <a:noFill/>
            <a:miter lim="800000"/>
            <a:headEnd/>
            <a:tailEnd/>
          </a:ln>
        </p:spPr>
        <p:txBody>
          <a:bodyPr>
            <a:spAutoFit/>
          </a:bodyPr>
          <a:lstStyle/>
          <a:p>
            <a:r>
              <a:rPr lang="en-US" b="1" i="1"/>
              <a:t>Closure Question #1: What factors contributed to the refocusing of the nation away from the problems of the South?</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Boss Tweed</a:t>
            </a:r>
          </a:p>
        </p:txBody>
      </p:sp>
      <p:pic>
        <p:nvPicPr>
          <p:cNvPr id="20484" name="Picture 4" descr="http://www.green-wood.com/wp-content/uploads/2010/10/boss_tweed.jpg"/>
          <p:cNvPicPr>
            <a:picLocks noChangeAspect="1" noChangeArrowheads="1"/>
          </p:cNvPicPr>
          <p:nvPr/>
        </p:nvPicPr>
        <p:blipFill>
          <a:blip r:embed="rId2" cstate="print"/>
          <a:srcRect/>
          <a:stretch>
            <a:fillRect/>
          </a:stretch>
        </p:blipFill>
        <p:spPr bwMode="auto">
          <a:xfrm>
            <a:off x="4572000" y="609600"/>
            <a:ext cx="4194175" cy="5257800"/>
          </a:xfrm>
          <a:prstGeom prst="rect">
            <a:avLst/>
          </a:prstGeom>
          <a:noFill/>
        </p:spPr>
      </p:pic>
      <p:pic>
        <p:nvPicPr>
          <p:cNvPr id="20486" name="Picture 6" descr="http://upload.wikimedia.org/wikipedia/commons/thumb/e/e2/Boss_Tweed,_Nast.jpg/237px-Boss_Tweed,_Nast.jpg"/>
          <p:cNvPicPr>
            <a:picLocks noChangeAspect="1" noChangeArrowheads="1"/>
          </p:cNvPicPr>
          <p:nvPr/>
        </p:nvPicPr>
        <p:blipFill>
          <a:blip r:embed="rId3" cstate="print"/>
          <a:srcRect/>
          <a:stretch>
            <a:fillRect/>
          </a:stretch>
        </p:blipFill>
        <p:spPr bwMode="auto">
          <a:xfrm>
            <a:off x="0" y="2057400"/>
            <a:ext cx="4216400" cy="4572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Thomas Nast</a:t>
            </a:r>
          </a:p>
        </p:txBody>
      </p:sp>
      <p:pic>
        <p:nvPicPr>
          <p:cNvPr id="22532" name="Picture 4" descr="http://t3.gstatic.com/images?q=tbn:ANd9GcSdc6pZHD29f3YvTrFd5ObGJmLnRrh9zWS70XtGIQms3lxjn-RG:upload.wikimedia.org/wikipedia/commons/thumb/3/38/Thomas_H_Nast.jpg/220px-Thomas_H_Nast.jpg"/>
          <p:cNvPicPr>
            <a:picLocks noChangeAspect="1" noChangeArrowheads="1"/>
          </p:cNvPicPr>
          <p:nvPr/>
        </p:nvPicPr>
        <p:blipFill>
          <a:blip r:embed="rId2" cstate="print"/>
          <a:srcRect/>
          <a:stretch>
            <a:fillRect/>
          </a:stretch>
        </p:blipFill>
        <p:spPr bwMode="auto">
          <a:xfrm>
            <a:off x="6845300" y="0"/>
            <a:ext cx="2298700" cy="3276600"/>
          </a:xfrm>
          <a:prstGeom prst="rect">
            <a:avLst/>
          </a:prstGeom>
          <a:noFill/>
        </p:spPr>
      </p:pic>
      <p:pic>
        <p:nvPicPr>
          <p:cNvPr id="22534" name="Picture 6" descr="http://upload.wikimedia.org/wikipedia/commons/thumb/5/5a/Boss_Tweed,_Thomas_Nast.jpg/200px-Boss_Tweed,_Thomas_Nast.jpg"/>
          <p:cNvPicPr>
            <a:picLocks noChangeAspect="1" noChangeArrowheads="1"/>
          </p:cNvPicPr>
          <p:nvPr/>
        </p:nvPicPr>
        <p:blipFill>
          <a:blip r:embed="rId3" cstate="print"/>
          <a:srcRect/>
          <a:stretch>
            <a:fillRect/>
          </a:stretch>
        </p:blipFill>
        <p:spPr bwMode="auto">
          <a:xfrm>
            <a:off x="3886200" y="0"/>
            <a:ext cx="2795588" cy="3048000"/>
          </a:xfrm>
          <a:prstGeom prst="rect">
            <a:avLst/>
          </a:prstGeom>
          <a:noFill/>
        </p:spPr>
      </p:pic>
      <p:pic>
        <p:nvPicPr>
          <p:cNvPr id="22536" name="Picture 8" descr="http://www.maccullochhall.org/wp-content/uploads/2008/11/third-term-panic.jpg"/>
          <p:cNvPicPr>
            <a:picLocks noChangeAspect="1" noChangeArrowheads="1"/>
          </p:cNvPicPr>
          <p:nvPr/>
        </p:nvPicPr>
        <p:blipFill>
          <a:blip r:embed="rId4" cstate="print"/>
          <a:srcRect/>
          <a:stretch>
            <a:fillRect/>
          </a:stretch>
        </p:blipFill>
        <p:spPr bwMode="auto">
          <a:xfrm>
            <a:off x="3962400" y="3625850"/>
            <a:ext cx="5181600" cy="3232150"/>
          </a:xfrm>
          <a:prstGeom prst="rect">
            <a:avLst/>
          </a:prstGeom>
          <a:noFill/>
        </p:spPr>
      </p:pic>
      <p:pic>
        <p:nvPicPr>
          <p:cNvPr id="22538" name="Picture 10" descr="http://upload.wikimedia.org/wikipedia/commons/thumb/0/0c/Thomas_Nast,_Stone_Walls_Do_Not_a_Prison_Make_cph.3a00899.jpg/897px-Thomas_Nast,_Stone_Walls_Do_Not_a_Prison_Make_cph.3a00899.jpg"/>
          <p:cNvPicPr>
            <a:picLocks noChangeAspect="1" noChangeArrowheads="1"/>
          </p:cNvPicPr>
          <p:nvPr/>
        </p:nvPicPr>
        <p:blipFill>
          <a:blip r:embed="rId5" cstate="print"/>
          <a:srcRect/>
          <a:stretch>
            <a:fillRect/>
          </a:stretch>
        </p:blipFill>
        <p:spPr bwMode="auto">
          <a:xfrm>
            <a:off x="0" y="2057400"/>
            <a:ext cx="3802063" cy="4343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 </a:t>
            </a:r>
            <a:r>
              <a:rPr lang="en-US" dirty="0" err="1" smtClean="0"/>
              <a:t>Clinchfield</a:t>
            </a:r>
            <a:r>
              <a:rPr lang="en-US" dirty="0" smtClean="0"/>
              <a:t> Syndicate:</a:t>
            </a:r>
            <a:br>
              <a:rPr lang="en-US" dirty="0" smtClean="0"/>
            </a:br>
            <a:r>
              <a:rPr lang="en-US" dirty="0" smtClean="0"/>
              <a:t>Early Visionaries For East Tennessee</a:t>
            </a:r>
          </a:p>
        </p:txBody>
      </p:sp>
      <p:pic>
        <p:nvPicPr>
          <p:cNvPr id="103427" name="Content Placeholder 3" descr="carterhorse1.jpg"/>
          <p:cNvPicPr>
            <a:picLocks noGrp="1" noChangeAspect="1"/>
          </p:cNvPicPr>
          <p:nvPr>
            <p:ph idx="1"/>
          </p:nvPr>
        </p:nvPicPr>
        <p:blipFill>
          <a:blip r:embed="rId2" cstate="print"/>
          <a:srcRect/>
          <a:stretch>
            <a:fillRect/>
          </a:stretch>
        </p:blipFill>
        <p:spPr>
          <a:xfrm>
            <a:off x="914400" y="2247900"/>
            <a:ext cx="7315200" cy="3413125"/>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p>
        </p:txBody>
      </p:sp>
      <p:pic>
        <p:nvPicPr>
          <p:cNvPr id="26628" name="Picture 4" descr="https://cioccahistory.pbworks.com/f/tweed%20ring.jpg"/>
          <p:cNvPicPr>
            <a:picLocks noChangeAspect="1" noChangeArrowheads="1"/>
          </p:cNvPicPr>
          <p:nvPr/>
        </p:nvPicPr>
        <p:blipFill>
          <a:blip r:embed="rId2" cstate="print"/>
          <a:srcRect/>
          <a:stretch>
            <a:fillRect/>
          </a:stretch>
        </p:blipFill>
        <p:spPr bwMode="auto">
          <a:xfrm>
            <a:off x="0" y="76200"/>
            <a:ext cx="9144000" cy="6723063"/>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Scandal</a:t>
            </a:r>
            <a:endParaRPr lang="en-US" dirty="0"/>
          </a:p>
        </p:txBody>
      </p:sp>
      <p:sp>
        <p:nvSpPr>
          <p:cNvPr id="123907" name="Content Placeholder 5"/>
          <p:cNvSpPr>
            <a:spLocks noGrp="1"/>
          </p:cNvSpPr>
          <p:nvPr>
            <p:ph idx="1"/>
          </p:nvPr>
        </p:nvSpPr>
        <p:spPr/>
        <p:txBody>
          <a:bodyPr/>
          <a:lstStyle/>
          <a:p>
            <a:pPr lvl="1"/>
            <a:r>
              <a:rPr lang="en-US" smtClean="0"/>
              <a:t>The government was full of dishonest &amp; unqualified people. Why?</a:t>
            </a:r>
          </a:p>
          <a:p>
            <a:pPr lvl="2"/>
            <a:r>
              <a:rPr lang="en-US" sz="2400" b="1" smtClean="0"/>
              <a:t>Spoils System: </a:t>
            </a:r>
            <a:r>
              <a:rPr lang="en-US" sz="2400" smtClean="0"/>
              <a:t>used by Democrats and Republicans elected officials appoint friends &amp; supporters to government jobs. Regardless of qualifications</a:t>
            </a:r>
          </a:p>
          <a:p>
            <a:endParaRPr lang="en-US"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Scandal</a:t>
            </a:r>
            <a:endParaRPr lang="en-US" dirty="0"/>
          </a:p>
        </p:txBody>
      </p:sp>
      <p:sp>
        <p:nvSpPr>
          <p:cNvPr id="122883" name="Content Placeholder 5"/>
          <p:cNvSpPr>
            <a:spLocks noGrp="1"/>
          </p:cNvSpPr>
          <p:nvPr>
            <p:ph idx="1"/>
          </p:nvPr>
        </p:nvSpPr>
        <p:spPr/>
        <p:txBody>
          <a:bodyPr/>
          <a:lstStyle/>
          <a:p>
            <a:pPr lvl="1"/>
            <a:r>
              <a:rPr lang="en-US" b="1" smtClean="0"/>
              <a:t>Credit Mobilier:  </a:t>
            </a:r>
            <a:r>
              <a:rPr lang="en-US" smtClean="0"/>
              <a:t>Congress wanted Railroads built Congress gave Railroad Union Pacific loans and money to build railroads. Union Pacific hired Company Credit Mobilier to build. Credit Mobilier over charged &amp; was paid 94 million (actually worth 44 million)</a:t>
            </a:r>
          </a:p>
          <a:p>
            <a:pPr lvl="2"/>
            <a:r>
              <a:rPr lang="en-US" sz="2400" smtClean="0"/>
              <a:t>Shares of Credit Mobilier were given to Congressmen &amp; VP to keep money flowing</a:t>
            </a:r>
          </a:p>
          <a:p>
            <a:pPr lvl="2"/>
            <a:r>
              <a:rPr lang="en-US" sz="2400" smtClean="0"/>
              <a:t>Many other scandals during Grant Administration</a:t>
            </a:r>
          </a:p>
          <a:p>
            <a:endParaRPr lang="en-US"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Credit Mobilier</a:t>
            </a:r>
          </a:p>
        </p:txBody>
      </p:sp>
      <p:sp>
        <p:nvSpPr>
          <p:cNvPr id="23557"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400"/>
              <a:t>Union Pacific RR overcharged for construction &amp; bribed govt. officials, members of congress, and the vice president</a:t>
            </a:r>
          </a:p>
        </p:txBody>
      </p:sp>
      <p:pic>
        <p:nvPicPr>
          <p:cNvPr id="23558" name="Picture 2" descr="http://www.laramiedepot.org/Portals/0/Work%20train%203.jpg"/>
          <p:cNvPicPr>
            <a:picLocks noChangeAspect="1" noChangeArrowheads="1"/>
          </p:cNvPicPr>
          <p:nvPr/>
        </p:nvPicPr>
        <p:blipFill>
          <a:blip r:embed="rId2" cstate="print"/>
          <a:srcRect/>
          <a:stretch>
            <a:fillRect/>
          </a:stretch>
        </p:blipFill>
        <p:spPr bwMode="auto">
          <a:xfrm>
            <a:off x="4648200" y="1524000"/>
            <a:ext cx="4235450" cy="44958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Whiskey Ring</a:t>
            </a:r>
          </a:p>
        </p:txBody>
      </p:sp>
      <p:sp>
        <p:nvSpPr>
          <p:cNvPr id="27651"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Distillers bribed govt. officials to avoid paying heavy taxes</a:t>
            </a:r>
          </a:p>
          <a:p>
            <a:pPr marL="742950" lvl="1" indent="-285750" eaLnBrk="1" hangingPunct="1">
              <a:spcBef>
                <a:spcPct val="20000"/>
              </a:spcBef>
              <a:buClr>
                <a:schemeClr val="accent1"/>
              </a:buClr>
              <a:buSzPct val="65000"/>
              <a:buFont typeface="Wingdings" pitchFamily="2" charset="2"/>
              <a:buChar char="n"/>
            </a:pPr>
            <a:endParaRPr lang="en-US" sz="2800"/>
          </a:p>
        </p:txBody>
      </p:sp>
      <p:pic>
        <p:nvPicPr>
          <p:cNvPr id="27652" name="Picture 2" descr="http://www.corbisimages.com/images/67/29C8F104-4C59-4776-8E22-DFFCA0A16004/BE023063.jpg"/>
          <p:cNvPicPr>
            <a:picLocks noChangeAspect="1" noChangeArrowheads="1"/>
          </p:cNvPicPr>
          <p:nvPr/>
        </p:nvPicPr>
        <p:blipFill>
          <a:blip r:embed="rId2" cstate="print"/>
          <a:srcRect/>
          <a:stretch>
            <a:fillRect/>
          </a:stretch>
        </p:blipFill>
        <p:spPr bwMode="auto">
          <a:xfrm>
            <a:off x="4724400" y="1981200"/>
            <a:ext cx="4021138" cy="3581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The Spoils System</a:t>
            </a:r>
          </a:p>
        </p:txBody>
      </p:sp>
      <p:sp>
        <p:nvSpPr>
          <p:cNvPr id="126979" name="Rectangle 3"/>
          <p:cNvSpPr>
            <a:spLocks noGrp="1"/>
          </p:cNvSpPr>
          <p:nvPr>
            <p:ph idx="1"/>
          </p:nvPr>
        </p:nvSpPr>
        <p:spPr/>
        <p:txBody>
          <a:bodyPr/>
          <a:lstStyle/>
          <a:p>
            <a:pPr eaLnBrk="1" hangingPunct="1"/>
            <a:r>
              <a:rPr lang="en-US" smtClean="0"/>
              <a:t>A good simple definition is this: The spoils system is when government officials give jobs or favors to their buddies in return for political loyalty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endParaRPr lang="en-US"/>
          </a:p>
        </p:txBody>
      </p:sp>
      <p:sp>
        <p:nvSpPr>
          <p:cNvPr id="128003" name="Content Placeholder 5"/>
          <p:cNvSpPr>
            <a:spLocks noGrp="1"/>
          </p:cNvSpPr>
          <p:nvPr>
            <p:ph idx="1"/>
          </p:nvPr>
        </p:nvSpPr>
        <p:spPr/>
        <p:txBody>
          <a:bodyPr/>
          <a:lstStyle/>
          <a:p>
            <a:r>
              <a:rPr lang="en-US" smtClean="0"/>
              <a:t>Would you as president have defended the Spoils System. Why?</a:t>
            </a:r>
          </a:p>
          <a:p>
            <a:endParaRPr lang="en-US"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Rutherford B. Hayes </a:t>
            </a:r>
          </a:p>
        </p:txBody>
      </p:sp>
      <p:pic>
        <p:nvPicPr>
          <p:cNvPr id="129027" name="Content Placeholder 3" descr="225px-President_Rutherford_Hayes_1870_-_1880.jpg"/>
          <p:cNvPicPr>
            <a:picLocks noGrp="1" noChangeAspect="1"/>
          </p:cNvPicPr>
          <p:nvPr>
            <p:ph idx="1"/>
          </p:nvPr>
        </p:nvPicPr>
        <p:blipFill>
          <a:blip r:embed="rId2" cstate="print"/>
          <a:srcRect/>
          <a:stretch>
            <a:fillRect/>
          </a:stretch>
        </p:blipFill>
        <p:spPr>
          <a:xfrm>
            <a:off x="2971800" y="1676400"/>
            <a:ext cx="3511310" cy="4267200"/>
          </a:xfrm>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Rutherford B Hayes: did not</a:t>
            </a:r>
            <a:endParaRPr lang="en-US" dirty="0"/>
          </a:p>
        </p:txBody>
      </p:sp>
      <p:sp>
        <p:nvSpPr>
          <p:cNvPr id="130051" name="Content Placeholder 2"/>
          <p:cNvSpPr>
            <a:spLocks noGrp="1"/>
          </p:cNvSpPr>
          <p:nvPr>
            <p:ph idx="1"/>
          </p:nvPr>
        </p:nvSpPr>
        <p:spPr/>
        <p:txBody>
          <a:bodyPr/>
          <a:lstStyle/>
          <a:p>
            <a:pPr lvl="1"/>
            <a:r>
              <a:rPr lang="en-US" b="1" smtClean="0"/>
              <a:t>Civil service: </a:t>
            </a:r>
            <a:r>
              <a:rPr lang="en-US" smtClean="0"/>
              <a:t>name given to those working in the government that have not been elected, but were appointed.</a:t>
            </a:r>
          </a:p>
          <a:p>
            <a:pPr lvl="1"/>
            <a:r>
              <a:rPr lang="en-US" smtClean="0"/>
              <a:t>Hayes actually appoints qualified people</a:t>
            </a:r>
          </a:p>
          <a:p>
            <a:pPr lvl="1"/>
            <a:r>
              <a:rPr lang="en-US" smtClean="0"/>
              <a:t>Fires people that are not needed</a:t>
            </a:r>
          </a:p>
          <a:p>
            <a:pPr lvl="1"/>
            <a:r>
              <a:rPr lang="en-US" smtClean="0"/>
              <a:t>Did this without the support of Congress or his party did not worry he would not seek reelection</a:t>
            </a:r>
          </a:p>
          <a:p>
            <a:pPr lvl="1"/>
            <a:r>
              <a:rPr lang="en-US" smtClean="0"/>
              <a:t>Strengthened the American Government weakened the Republican Party.</a:t>
            </a:r>
          </a:p>
          <a:p>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Civil Service Reform </a:t>
            </a:r>
          </a:p>
        </p:txBody>
      </p:sp>
      <p:sp>
        <p:nvSpPr>
          <p:cNvPr id="131075" name="Rectangle 5"/>
          <p:cNvSpPr>
            <a:spLocks noGrp="1"/>
          </p:cNvSpPr>
          <p:nvPr>
            <p:ph sz="half" idx="1"/>
          </p:nvPr>
        </p:nvSpPr>
        <p:spPr>
          <a:xfrm>
            <a:off x="457200" y="1773238"/>
            <a:ext cx="4038600" cy="4624387"/>
          </a:xfrm>
        </p:spPr>
        <p:txBody>
          <a:bodyPr/>
          <a:lstStyle/>
          <a:p>
            <a:pPr eaLnBrk="1" hangingPunct="1"/>
            <a:r>
              <a:rPr lang="en-US" smtClean="0"/>
              <a:t>Pendleton Civil Service Act of 1883</a:t>
            </a:r>
          </a:p>
          <a:p>
            <a:pPr eaLnBrk="1" hangingPunct="1"/>
            <a:endParaRPr lang="en-US" smtClean="0"/>
          </a:p>
          <a:p>
            <a:pPr eaLnBrk="1" hangingPunct="1"/>
            <a:r>
              <a:rPr lang="en-US" smtClean="0"/>
              <a:t>Established the Civil Service Commission</a:t>
            </a:r>
          </a:p>
          <a:p>
            <a:pPr eaLnBrk="1" hangingPunct="1"/>
            <a:endParaRPr lang="en-US" smtClean="0"/>
          </a:p>
        </p:txBody>
      </p:sp>
      <p:sp>
        <p:nvSpPr>
          <p:cNvPr id="131076" name="Rectangle 6"/>
          <p:cNvSpPr>
            <a:spLocks noGrp="1"/>
          </p:cNvSpPr>
          <p:nvPr>
            <p:ph sz="half" idx="2"/>
          </p:nvPr>
        </p:nvSpPr>
        <p:spPr>
          <a:xfrm>
            <a:off x="4648200" y="1773238"/>
            <a:ext cx="4038600" cy="4624387"/>
          </a:xfrm>
        </p:spPr>
        <p:txBody>
          <a:bodyPr/>
          <a:lstStyle/>
          <a:p>
            <a:pPr eaLnBrk="1" hangingPunct="1"/>
            <a:r>
              <a:rPr lang="en-US" smtClean="0"/>
              <a:t>Establish exams for those seeking government jobs </a:t>
            </a:r>
          </a:p>
          <a:p>
            <a:pPr eaLnBrk="1" hangingPunct="1"/>
            <a:endParaRPr lang="en-US" smtClean="0"/>
          </a:p>
          <a:p>
            <a:pPr eaLnBrk="1" hangingPunct="1"/>
            <a:r>
              <a:rPr lang="en-US" smtClean="0"/>
              <a:t>Intended to help make the Civil Service more competent </a:t>
            </a:r>
          </a:p>
          <a:p>
            <a:pPr eaLnBrk="1" hangingPunct="1"/>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4"/>
          <p:cNvSpPr>
            <a:spLocks noGrp="1"/>
          </p:cNvSpPr>
          <p:nvPr>
            <p:ph type="title"/>
          </p:nvPr>
        </p:nvSpPr>
        <p:spPr/>
        <p:txBody>
          <a:bodyPr/>
          <a:lstStyle/>
          <a:p>
            <a:pPr eaLnBrk="1" fontAlgn="auto" hangingPunct="1">
              <a:spcAft>
                <a:spcPts val="0"/>
              </a:spcAft>
              <a:defRPr/>
            </a:pPr>
            <a:r>
              <a:rPr lang="en-US" smtClean="0"/>
              <a:t>The New South </a:t>
            </a:r>
          </a:p>
        </p:txBody>
      </p:sp>
      <p:sp>
        <p:nvSpPr>
          <p:cNvPr id="104451" name="Content Placeholder 5"/>
          <p:cNvSpPr>
            <a:spLocks noGrp="1"/>
          </p:cNvSpPr>
          <p:nvPr>
            <p:ph idx="1"/>
          </p:nvPr>
        </p:nvSpPr>
        <p:spPr/>
        <p:txBody>
          <a:bodyPr/>
          <a:lstStyle/>
          <a:p>
            <a:pPr eaLnBrk="1" hangingPunct="1"/>
            <a:r>
              <a:rPr lang="en-US" smtClean="0"/>
              <a:t>After Reconstruction ended, the South struggled to develop industry </a:t>
            </a:r>
          </a:p>
          <a:p>
            <a:pPr eaLnBrk="1" hangingPunct="1"/>
            <a:r>
              <a:rPr lang="en-US" smtClean="0"/>
              <a:t>In some areas (like the Tri-Cities to some degree) industrialization had success, but for the most part it was hindered for many reasons</a:t>
            </a:r>
          </a:p>
          <a:p>
            <a:pPr eaLnBrk="1" hangingPunct="1"/>
            <a:r>
              <a:rPr lang="en-US" smtClean="0"/>
              <a:t>As a result the South remained largely agricultural and poor</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Do Nothing Congress </a:t>
            </a:r>
          </a:p>
        </p:txBody>
      </p:sp>
      <p:sp>
        <p:nvSpPr>
          <p:cNvPr id="124931" name="Rectangle 3"/>
          <p:cNvSpPr>
            <a:spLocks noGrp="1"/>
          </p:cNvSpPr>
          <p:nvPr>
            <p:ph idx="1"/>
          </p:nvPr>
        </p:nvSpPr>
        <p:spPr/>
        <p:txBody>
          <a:bodyPr/>
          <a:lstStyle/>
          <a:p>
            <a:pPr eaLnBrk="1" hangingPunct="1">
              <a:lnSpc>
                <a:spcPct val="90000"/>
              </a:lnSpc>
            </a:pPr>
            <a:r>
              <a:rPr lang="en-US" smtClean="0"/>
              <a:t>Party Loyalties were so evenly divided that no single group could gain any control of the House or Senate </a:t>
            </a:r>
          </a:p>
          <a:p>
            <a:pPr eaLnBrk="1" hangingPunct="1">
              <a:lnSpc>
                <a:spcPct val="90000"/>
              </a:lnSpc>
            </a:pPr>
            <a:r>
              <a:rPr lang="en-US" smtClean="0"/>
              <a:t>Only twice between 1877 and 1897 did either the Republican (Rep.) or Democrats (Dem.) gain control of the White House and both houses of Congress</a:t>
            </a:r>
          </a:p>
          <a:p>
            <a:pPr eaLnBrk="1" hangingPunct="1">
              <a:lnSpc>
                <a:spcPct val="90000"/>
              </a:lnSpc>
            </a:pPr>
            <a:r>
              <a:rPr lang="en-US" smtClean="0"/>
              <a:t>Neither times did this last for more than two years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defRPr/>
            </a:pPr>
            <a:r>
              <a:rPr lang="en-US" sz="2500" dirty="0" smtClean="0">
                <a:solidFill>
                  <a:srgbClr val="FFFF00"/>
                </a:solidFill>
              </a:rPr>
              <a:t>Two Major parties during Gilded Age: Democrats and Republicans (had near equal support)</a:t>
            </a:r>
            <a:r>
              <a:rPr lang="en-US" sz="2500" dirty="0" smtClean="0"/>
              <a:t/>
            </a:r>
            <a:br>
              <a:rPr lang="en-US" sz="2500" dirty="0" smtClean="0"/>
            </a:br>
            <a:endParaRPr lang="en-US" sz="2500" dirty="0"/>
          </a:p>
        </p:txBody>
      </p:sp>
      <p:sp>
        <p:nvSpPr>
          <p:cNvPr id="125955" name="Content Placeholder 3"/>
          <p:cNvSpPr>
            <a:spLocks noGrp="1"/>
          </p:cNvSpPr>
          <p:nvPr>
            <p:ph sz="half" idx="1"/>
          </p:nvPr>
        </p:nvSpPr>
        <p:spPr>
          <a:xfrm>
            <a:off x="457200" y="1219200"/>
            <a:ext cx="4038600" cy="4906963"/>
          </a:xfrm>
        </p:spPr>
        <p:txBody>
          <a:bodyPr>
            <a:normAutofit fontScale="92500" lnSpcReduction="10000"/>
          </a:bodyPr>
          <a:lstStyle/>
          <a:p>
            <a:r>
              <a:rPr lang="en-US" sz="2000" b="1" u="sng" dirty="0" smtClean="0"/>
              <a:t>Republicans</a:t>
            </a:r>
            <a:endParaRPr lang="en-US" sz="2000" u="sng" dirty="0" smtClean="0"/>
          </a:p>
          <a:p>
            <a:r>
              <a:rPr lang="en-US" sz="1800" dirty="0" smtClean="0"/>
              <a:t>Industrialists, bankers, &amp; eastern farmers</a:t>
            </a:r>
          </a:p>
          <a:p>
            <a:r>
              <a:rPr lang="en-US" sz="1800" dirty="0" smtClean="0"/>
              <a:t>Strongest in North and upper Midwest</a:t>
            </a:r>
          </a:p>
          <a:p>
            <a:r>
              <a:rPr lang="en-US" sz="1800" dirty="0" smtClean="0"/>
              <a:t>Tight money supply backed by gold</a:t>
            </a:r>
          </a:p>
          <a:p>
            <a:r>
              <a:rPr lang="en-US" sz="1800" dirty="0" smtClean="0"/>
              <a:t>High tariffs</a:t>
            </a:r>
          </a:p>
          <a:p>
            <a:r>
              <a:rPr lang="en-US" sz="1800" dirty="0" smtClean="0"/>
              <a:t>High pensions to union soldiers</a:t>
            </a:r>
          </a:p>
          <a:p>
            <a:r>
              <a:rPr lang="en-US" sz="1800" dirty="0" smtClean="0"/>
              <a:t>Generous aid to railroads</a:t>
            </a:r>
          </a:p>
          <a:p>
            <a:r>
              <a:rPr lang="en-US" sz="1800" dirty="0" smtClean="0"/>
              <a:t>Strict limit on immigration</a:t>
            </a:r>
          </a:p>
          <a:p>
            <a:r>
              <a:rPr lang="en-US" sz="1800" dirty="0" smtClean="0"/>
              <a:t>Enforcement of </a:t>
            </a:r>
            <a:r>
              <a:rPr lang="en-US" sz="1800" b="1" dirty="0" smtClean="0"/>
              <a:t>blue laws: </a:t>
            </a:r>
            <a:r>
              <a:rPr lang="en-US" sz="1800" dirty="0" smtClean="0"/>
              <a:t>regulated certain private activities that some considered immoral</a:t>
            </a:r>
          </a:p>
          <a:p>
            <a:r>
              <a:rPr lang="en-US" sz="1800" dirty="0" smtClean="0"/>
              <a:t>Blamed Democrats for the Civil War known as “Waving the bloody shirt”</a:t>
            </a:r>
          </a:p>
          <a:p>
            <a:endParaRPr lang="en-US" dirty="0" smtClean="0"/>
          </a:p>
        </p:txBody>
      </p:sp>
      <p:sp>
        <p:nvSpPr>
          <p:cNvPr id="125956" name="Content Placeholder 4"/>
          <p:cNvSpPr>
            <a:spLocks noGrp="1"/>
          </p:cNvSpPr>
          <p:nvPr>
            <p:ph sz="half" idx="2"/>
          </p:nvPr>
        </p:nvSpPr>
        <p:spPr>
          <a:xfrm>
            <a:off x="4648200" y="1219200"/>
            <a:ext cx="4038600" cy="4906963"/>
          </a:xfrm>
        </p:spPr>
        <p:txBody>
          <a:bodyPr>
            <a:normAutofit fontScale="92500" lnSpcReduction="10000"/>
          </a:bodyPr>
          <a:lstStyle/>
          <a:p>
            <a:r>
              <a:rPr lang="en-US" sz="2200" b="1" u="sng" smtClean="0"/>
              <a:t>Democrats</a:t>
            </a:r>
            <a:endParaRPr lang="en-US" sz="2200" u="sng" smtClean="0"/>
          </a:p>
          <a:p>
            <a:r>
              <a:rPr lang="en-US" sz="2000" smtClean="0"/>
              <a:t>Less privileged people</a:t>
            </a:r>
          </a:p>
          <a:p>
            <a:r>
              <a:rPr lang="en-US" sz="2000" smtClean="0"/>
              <a:t>Urban immigrants, laborers, southern planters, western farmers</a:t>
            </a:r>
          </a:p>
          <a:p>
            <a:r>
              <a:rPr lang="en-US" sz="2000" smtClean="0"/>
              <a:t>Increased money backed by silver</a:t>
            </a:r>
          </a:p>
          <a:p>
            <a:r>
              <a:rPr lang="en-US" sz="2000" smtClean="0"/>
              <a:t>Lower tariffs</a:t>
            </a:r>
          </a:p>
          <a:p>
            <a:r>
              <a:rPr lang="en-US" sz="2000" smtClean="0"/>
              <a:t>Higher farm prices</a:t>
            </a:r>
          </a:p>
          <a:p>
            <a:r>
              <a:rPr lang="en-US" sz="2000" smtClean="0"/>
              <a:t>Less government aid to big business</a:t>
            </a:r>
          </a:p>
          <a:p>
            <a:r>
              <a:rPr lang="en-US" sz="2000" smtClean="0"/>
              <a:t>Fewer Blue Laws</a:t>
            </a:r>
          </a:p>
          <a:p>
            <a:endParaRPr lang="en-US" sz="200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p:cNvSpPr>
          <p:nvPr>
            <p:ph type="title"/>
          </p:nvPr>
        </p:nvSpPr>
        <p:spPr>
          <a:xfrm>
            <a:off x="457200" y="152400"/>
            <a:ext cx="8229600" cy="1251062"/>
          </a:xfrm>
        </p:spPr>
        <p:txBody>
          <a:bodyPr>
            <a:normAutofit fontScale="90000"/>
          </a:bodyPr>
          <a:lstStyle/>
          <a:p>
            <a:pPr eaLnBrk="1" fontAlgn="auto" hangingPunct="1">
              <a:spcAft>
                <a:spcPts val="0"/>
              </a:spcAft>
              <a:defRPr/>
            </a:pPr>
            <a:r>
              <a:rPr lang="en-US" sz="4000" smtClean="0">
                <a:solidFill>
                  <a:schemeClr val="accent1">
                    <a:satMod val="150000"/>
                  </a:schemeClr>
                </a:solidFill>
              </a:rPr>
              <a:t>Weak, Weak, Weak Especially Compared to Lincoln</a:t>
            </a:r>
          </a:p>
        </p:txBody>
      </p:sp>
      <p:sp>
        <p:nvSpPr>
          <p:cNvPr id="132099" name="Rectangle 5"/>
          <p:cNvSpPr>
            <a:spLocks noGrp="1"/>
          </p:cNvSpPr>
          <p:nvPr>
            <p:ph sz="half" idx="1"/>
          </p:nvPr>
        </p:nvSpPr>
        <p:spPr>
          <a:xfrm>
            <a:off x="457200" y="1773238"/>
            <a:ext cx="4038600" cy="4624387"/>
          </a:xfrm>
        </p:spPr>
        <p:txBody>
          <a:bodyPr/>
          <a:lstStyle/>
          <a:p>
            <a:pPr eaLnBrk="1" hangingPunct="1"/>
            <a:r>
              <a:rPr lang="en-US" smtClean="0"/>
              <a:t>After the tragedy of the Civil War, no President could match the service of Lincoln, but really these guys??</a:t>
            </a:r>
          </a:p>
          <a:p>
            <a:pPr eaLnBrk="1" hangingPunct="1"/>
            <a:r>
              <a:rPr lang="en-US" smtClean="0"/>
              <a:t>Ruther B. Hayes is elected by a secret deal </a:t>
            </a:r>
          </a:p>
        </p:txBody>
      </p:sp>
      <p:sp>
        <p:nvSpPr>
          <p:cNvPr id="132100" name="Rectangle 6"/>
          <p:cNvSpPr>
            <a:spLocks noGrp="1"/>
          </p:cNvSpPr>
          <p:nvPr>
            <p:ph sz="half" idx="2"/>
          </p:nvPr>
        </p:nvSpPr>
        <p:spPr>
          <a:xfrm>
            <a:off x="4648200" y="1773238"/>
            <a:ext cx="4038600" cy="4624387"/>
          </a:xfrm>
        </p:spPr>
        <p:txBody>
          <a:bodyPr/>
          <a:lstStyle/>
          <a:p>
            <a:pPr eaLnBrk="1" hangingPunct="1"/>
            <a:r>
              <a:rPr lang="en-US" smtClean="0"/>
              <a:t>Benjamin Harrison loses the popular vote but wins the electoral college </a:t>
            </a:r>
          </a:p>
          <a:p>
            <a:pPr eaLnBrk="1" hangingPunct="1"/>
            <a:r>
              <a:rPr lang="en-US" smtClean="0"/>
              <a:t>Chester Arthur comes in after Garfield is shot, then doesn’t win the Rep. ticket in the next election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p:cNvSpPr>
          <p:nvPr>
            <p:ph type="title"/>
          </p:nvPr>
        </p:nvSpPr>
        <p:spPr>
          <a:xfrm>
            <a:off x="457200" y="152400"/>
            <a:ext cx="8229600" cy="1251062"/>
          </a:xfrm>
        </p:spPr>
        <p:txBody>
          <a:bodyPr/>
          <a:lstStyle/>
          <a:p>
            <a:pPr eaLnBrk="1" fontAlgn="auto" hangingPunct="1">
              <a:spcAft>
                <a:spcPts val="0"/>
              </a:spcAft>
              <a:defRPr/>
            </a:pPr>
            <a:r>
              <a:rPr lang="en-US" smtClean="0">
                <a:solidFill>
                  <a:schemeClr val="accent1">
                    <a:satMod val="150000"/>
                  </a:schemeClr>
                </a:solidFill>
              </a:rPr>
              <a:t>Who Are These Guys??</a:t>
            </a:r>
          </a:p>
        </p:txBody>
      </p:sp>
      <p:sp>
        <p:nvSpPr>
          <p:cNvPr id="133123" name="Rectangle 5"/>
          <p:cNvSpPr>
            <a:spLocks noGrp="1"/>
          </p:cNvSpPr>
          <p:nvPr>
            <p:ph sz="half" idx="1"/>
          </p:nvPr>
        </p:nvSpPr>
        <p:spPr>
          <a:xfrm>
            <a:off x="457200" y="1773238"/>
            <a:ext cx="4038600" cy="4624387"/>
          </a:xfrm>
        </p:spPr>
        <p:txBody>
          <a:bodyPr/>
          <a:lstStyle/>
          <a:p>
            <a:pPr eaLnBrk="1" hangingPunct="1"/>
            <a:endParaRPr lang="en-US" smtClean="0"/>
          </a:p>
        </p:txBody>
      </p:sp>
      <p:sp>
        <p:nvSpPr>
          <p:cNvPr id="133124" name="Rectangle 6"/>
          <p:cNvSpPr>
            <a:spLocks noGrp="1"/>
          </p:cNvSpPr>
          <p:nvPr>
            <p:ph sz="half" idx="2"/>
          </p:nvPr>
        </p:nvSpPr>
        <p:spPr>
          <a:xfrm>
            <a:off x="4648200" y="1773238"/>
            <a:ext cx="4038600" cy="4624387"/>
          </a:xfrm>
        </p:spPr>
        <p:txBody>
          <a:bodyPr/>
          <a:lstStyle/>
          <a:p>
            <a:pPr eaLnBrk="1" hangingPunct="1"/>
            <a:endParaRPr lang="en-US" smtClean="0"/>
          </a:p>
        </p:txBody>
      </p:sp>
      <p:pic>
        <p:nvPicPr>
          <p:cNvPr id="133125" name="Picture 8" descr="Chester A. Arthur">
            <a:hlinkClick r:id="rId2" tooltip="Chester A. Arthur"/>
          </p:cNvPr>
          <p:cNvPicPr>
            <a:picLocks noChangeAspect="1" noChangeArrowheads="1"/>
          </p:cNvPicPr>
          <p:nvPr/>
        </p:nvPicPr>
        <p:blipFill>
          <a:blip r:embed="rId3" cstate="print"/>
          <a:srcRect/>
          <a:stretch>
            <a:fillRect/>
          </a:stretch>
        </p:blipFill>
        <p:spPr bwMode="auto">
          <a:xfrm>
            <a:off x="4648200" y="1600200"/>
            <a:ext cx="3549650" cy="4495800"/>
          </a:xfrm>
          <a:prstGeom prst="rect">
            <a:avLst/>
          </a:prstGeom>
          <a:noFill/>
          <a:ln w="9525">
            <a:noFill/>
            <a:miter lim="800000"/>
            <a:headEnd/>
            <a:tailEnd/>
          </a:ln>
        </p:spPr>
      </p:pic>
      <p:pic>
        <p:nvPicPr>
          <p:cNvPr id="133126" name="Picture 10" descr="Benjamin Harrison">
            <a:hlinkClick r:id="rId4" tooltip="Benjamin Harrison"/>
          </p:cNvPr>
          <p:cNvPicPr>
            <a:picLocks noChangeAspect="1" noChangeArrowheads="1"/>
          </p:cNvPicPr>
          <p:nvPr/>
        </p:nvPicPr>
        <p:blipFill>
          <a:blip r:embed="rId5" cstate="print"/>
          <a:srcRect/>
          <a:stretch>
            <a:fillRect/>
          </a:stretch>
        </p:blipFill>
        <p:spPr bwMode="auto">
          <a:xfrm>
            <a:off x="457200" y="1600200"/>
            <a:ext cx="3549650" cy="44958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990600" y="473075"/>
            <a:ext cx="8153400" cy="1143000"/>
          </a:xfrm>
          <a:ln/>
        </p:spPr>
        <p:txBody>
          <a:bodyPr/>
          <a:lstStyle/>
          <a:p>
            <a:r>
              <a:rPr lang="en-US"/>
              <a:t>Garfield’s Assassination</a:t>
            </a:r>
          </a:p>
        </p:txBody>
      </p:sp>
      <p:sp>
        <p:nvSpPr>
          <p:cNvPr id="28675"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Political Patronage (Spoils System)</a:t>
            </a:r>
          </a:p>
          <a:p>
            <a:pPr marL="342900" indent="-342900" eaLnBrk="1" hangingPunct="1">
              <a:spcBef>
                <a:spcPct val="20000"/>
              </a:spcBef>
              <a:buClr>
                <a:schemeClr val="accent2"/>
              </a:buClr>
              <a:buSzPct val="75000"/>
              <a:buFont typeface="Wingdings" pitchFamily="2" charset="2"/>
              <a:buChar char="n"/>
            </a:pPr>
            <a:r>
              <a:rPr lang="en-US" sz="2800"/>
              <a:t>Charles Guiteau…</a:t>
            </a:r>
          </a:p>
          <a:p>
            <a:pPr marL="342900" indent="-342900" eaLnBrk="1" hangingPunct="1">
              <a:spcBef>
                <a:spcPct val="20000"/>
              </a:spcBef>
              <a:buClr>
                <a:schemeClr val="accent2"/>
              </a:buClr>
              <a:buSzPct val="75000"/>
              <a:buFont typeface="Wingdings" pitchFamily="2" charset="2"/>
              <a:buChar char="n"/>
            </a:pPr>
            <a:r>
              <a:rPr lang="en-US" sz="2800"/>
              <a:t>Chester Arthur becomes president</a:t>
            </a:r>
          </a:p>
          <a:p>
            <a:pPr marL="342900" indent="-342900" eaLnBrk="1" hangingPunct="1">
              <a:spcBef>
                <a:spcPct val="20000"/>
              </a:spcBef>
              <a:buClr>
                <a:schemeClr val="accent2"/>
              </a:buClr>
              <a:buSzPct val="75000"/>
              <a:buFont typeface="Wingdings" pitchFamily="2" charset="2"/>
              <a:buChar char="n"/>
            </a:pPr>
            <a:r>
              <a:rPr lang="en-US" sz="2800"/>
              <a:t>Civil Service Reform </a:t>
            </a:r>
          </a:p>
          <a:p>
            <a:pPr marL="342900" indent="-342900" eaLnBrk="1" hangingPunct="1">
              <a:spcBef>
                <a:spcPct val="20000"/>
              </a:spcBef>
              <a:buClr>
                <a:schemeClr val="accent2"/>
              </a:buClr>
              <a:buSzPct val="75000"/>
              <a:buFont typeface="Wingdings" pitchFamily="2" charset="2"/>
              <a:buChar char="n"/>
            </a:pPr>
            <a:r>
              <a:rPr lang="en-US" sz="2800"/>
              <a:t>Pendleton Act</a:t>
            </a:r>
          </a:p>
        </p:txBody>
      </p:sp>
      <p:pic>
        <p:nvPicPr>
          <p:cNvPr id="28676" name="Picture 2" descr="http://rpmedia.ask.com/ts?u=/wikipedia/commons/thumb/5/51/AssasinationPresGarfield.JPG/180px-AssasinationPresGarfield.JPG"/>
          <p:cNvPicPr>
            <a:picLocks noChangeAspect="1" noChangeArrowheads="1"/>
          </p:cNvPicPr>
          <p:nvPr/>
        </p:nvPicPr>
        <p:blipFill>
          <a:blip r:embed="rId2" cstate="print"/>
          <a:srcRect/>
          <a:stretch>
            <a:fillRect/>
          </a:stretch>
        </p:blipFill>
        <p:spPr bwMode="auto">
          <a:xfrm>
            <a:off x="4724400" y="1828800"/>
            <a:ext cx="4025900" cy="44958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Chester Arthur:</a:t>
            </a:r>
            <a:endParaRPr lang="en-US" dirty="0"/>
          </a:p>
        </p:txBody>
      </p:sp>
      <p:sp>
        <p:nvSpPr>
          <p:cNvPr id="134147" name="Content Placeholder 2"/>
          <p:cNvSpPr>
            <a:spLocks noGrp="1"/>
          </p:cNvSpPr>
          <p:nvPr>
            <p:ph idx="1"/>
          </p:nvPr>
        </p:nvSpPr>
        <p:spPr/>
        <p:txBody>
          <a:bodyPr/>
          <a:lstStyle/>
          <a:p>
            <a:r>
              <a:rPr lang="en-US" smtClean="0"/>
              <a:t>became president when Garfield was killed. (Garfield was killed because of the spoils system).</a:t>
            </a:r>
          </a:p>
          <a:p>
            <a:pPr lvl="1"/>
            <a:r>
              <a:rPr lang="en-US" smtClean="0"/>
              <a:t>Big stir over the spoils system begins</a:t>
            </a:r>
          </a:p>
          <a:p>
            <a:pPr lvl="1"/>
            <a:r>
              <a:rPr lang="en-US" b="1" smtClean="0"/>
              <a:t>1883 Pendleton Service Act:</a:t>
            </a:r>
            <a:r>
              <a:rPr lang="en-US" smtClean="0"/>
              <a:t> classified government jobs and applicants must take and pass a test to meet criteria. (Civil Service)</a:t>
            </a:r>
          </a:p>
          <a:p>
            <a:pPr lvl="2"/>
            <a:r>
              <a:rPr lang="en-US" sz="2400" smtClean="0"/>
              <a:t>Federal employees cannot be fired for Political reasons</a:t>
            </a:r>
          </a:p>
          <a:p>
            <a:pPr lvl="2"/>
            <a:r>
              <a:rPr lang="en-US" sz="2400" smtClean="0"/>
              <a:t>Cannot be forced to contribute campaign funds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p:cNvSpPr>
          <p:nvPr>
            <p:ph type="title"/>
          </p:nvPr>
        </p:nvSpPr>
        <p:spPr/>
        <p:txBody>
          <a:bodyPr/>
          <a:lstStyle/>
          <a:p>
            <a:pPr eaLnBrk="1" fontAlgn="auto" hangingPunct="1">
              <a:spcAft>
                <a:spcPts val="0"/>
              </a:spcAft>
              <a:defRPr/>
            </a:pPr>
            <a:r>
              <a:rPr lang="en-US" smtClean="0">
                <a:solidFill>
                  <a:schemeClr val="accent1">
                    <a:satMod val="150000"/>
                  </a:schemeClr>
                </a:solidFill>
              </a:rPr>
              <a:t>Grover Cleveland </a:t>
            </a:r>
          </a:p>
        </p:txBody>
      </p:sp>
      <p:sp>
        <p:nvSpPr>
          <p:cNvPr id="136195" name="Rectangle 5"/>
          <p:cNvSpPr>
            <a:spLocks noGrp="1"/>
          </p:cNvSpPr>
          <p:nvPr>
            <p:ph sz="half" idx="1"/>
          </p:nvPr>
        </p:nvSpPr>
        <p:spPr/>
        <p:txBody>
          <a:bodyPr/>
          <a:lstStyle/>
          <a:p>
            <a:pPr eaLnBrk="1" hangingPunct="1"/>
            <a:endParaRPr lang="en-US" smtClean="0"/>
          </a:p>
        </p:txBody>
      </p:sp>
      <p:sp>
        <p:nvSpPr>
          <p:cNvPr id="136196" name="Rectangle 6"/>
          <p:cNvSpPr>
            <a:spLocks noGrp="1"/>
          </p:cNvSpPr>
          <p:nvPr>
            <p:ph type="body" sz="half" idx="2"/>
          </p:nvPr>
        </p:nvSpPr>
        <p:spPr/>
        <p:txBody>
          <a:bodyPr/>
          <a:lstStyle/>
          <a:p>
            <a:pPr eaLnBrk="1" hangingPunct="1"/>
            <a:r>
              <a:rPr lang="en-US" smtClean="0"/>
              <a:t>The only President of note during this time is Cleveland </a:t>
            </a:r>
          </a:p>
          <a:p>
            <a:pPr eaLnBrk="1" hangingPunct="1"/>
            <a:r>
              <a:rPr lang="en-US" smtClean="0"/>
              <a:t>“A Democratic thief is as bad and a Republican theif”</a:t>
            </a:r>
          </a:p>
          <a:p>
            <a:pPr eaLnBrk="1" hangingPunct="1"/>
            <a:r>
              <a:rPr lang="en-US" smtClean="0"/>
              <a:t>The first Dem. to win the White House in 24 years </a:t>
            </a:r>
          </a:p>
        </p:txBody>
      </p:sp>
      <p:pic>
        <p:nvPicPr>
          <p:cNvPr id="136197" name="Picture 8" descr="Grover Cleveland">
            <a:hlinkClick r:id="rId2" tooltip="Grover Cleveland"/>
          </p:cNvPr>
          <p:cNvPicPr>
            <a:picLocks noChangeAspect="1" noChangeArrowheads="1"/>
          </p:cNvPicPr>
          <p:nvPr/>
        </p:nvPicPr>
        <p:blipFill>
          <a:blip r:embed="rId3" cstate="print"/>
          <a:srcRect/>
          <a:stretch>
            <a:fillRect/>
          </a:stretch>
        </p:blipFill>
        <p:spPr bwMode="auto">
          <a:xfrm>
            <a:off x="457200" y="1600200"/>
            <a:ext cx="4038600" cy="4524375"/>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0"/>
            <a:ext cx="7799294" cy="111610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b" anchorCtr="0">
            <a:noAutofit/>
          </a:bodyPr>
          <a:lstStyle/>
          <a:p>
            <a:pPr eaLnBrk="1" fontAlgn="auto" hangingPunct="1">
              <a:spcAft>
                <a:spcPts val="0"/>
              </a:spcAft>
              <a:defRPr/>
            </a:pPr>
            <a:r>
              <a:rPr lang="en-US" sz="5400" b="1" u="sng" kern="1200" dirty="0">
                <a:solidFill>
                  <a:schemeClr val="tx2">
                    <a:satMod val="200000"/>
                  </a:schemeClr>
                </a:solidFill>
                <a:effectLst>
                  <a:innerShdw blurRad="38100">
                    <a:schemeClr val="tx1">
                      <a:lumMod val="85000"/>
                    </a:schemeClr>
                  </a:innerShdw>
                </a:effectLst>
              </a:rPr>
              <a:t>Grover Cleveland</a:t>
            </a:r>
          </a:p>
        </p:txBody>
      </p:sp>
      <p:sp>
        <p:nvSpPr>
          <p:cNvPr id="19459" name="Content Placeholder 2"/>
          <p:cNvSpPr>
            <a:spLocks noGrp="1"/>
          </p:cNvSpPr>
          <p:nvPr>
            <p:ph idx="4294967295"/>
          </p:nvPr>
        </p:nvSpPr>
        <p:spPr>
          <a:xfrm>
            <a:off x="0" y="1219200"/>
            <a:ext cx="9144000" cy="4572000"/>
          </a:xfrm>
        </p:spPr>
        <p:txBody>
          <a:bodyPr/>
          <a:lstStyle/>
          <a:p>
            <a:pPr eaLnBrk="1" hangingPunct="1">
              <a:defRPr/>
            </a:pPr>
            <a:r>
              <a:rPr lang="en-US" sz="2000" b="1" dirty="0" smtClean="0"/>
              <a:t>The first Democrat to be elected President after the Civil War and the only President to be elected to two unconnected terms; Cleveland was President from 1885-1889 &amp; 1893-1897 and, in an era known for its corruption, maintained a reputation for integrity.</a:t>
            </a:r>
          </a:p>
        </p:txBody>
      </p:sp>
      <p:pic>
        <p:nvPicPr>
          <p:cNvPr id="20484" name="Picture 5" descr="http://tbn2.google.com/images?q=tbn:JSEqgCO_tEiZVM:http://ace.mu.nu/archives/grovercleveland.jpg">
            <a:hlinkClick r:id="rId2"/>
          </p:cNvPr>
          <p:cNvPicPr>
            <a:picLocks noChangeAspect="1" noChangeArrowheads="1"/>
          </p:cNvPicPr>
          <p:nvPr/>
        </p:nvPicPr>
        <p:blipFill>
          <a:blip r:embed="rId3" cstate="print"/>
          <a:srcRect/>
          <a:stretch>
            <a:fillRect/>
          </a:stretch>
        </p:blipFill>
        <p:spPr bwMode="auto">
          <a:xfrm>
            <a:off x="7315200" y="0"/>
            <a:ext cx="1149350" cy="1244600"/>
          </a:xfrm>
          <a:prstGeom prst="rect">
            <a:avLst/>
          </a:prstGeom>
          <a:noFill/>
          <a:ln w="9525">
            <a:noFill/>
            <a:miter lim="800000"/>
            <a:headEnd/>
            <a:tailEnd/>
          </a:ln>
        </p:spPr>
      </p:pic>
      <p:sp>
        <p:nvSpPr>
          <p:cNvPr id="20485" name="TextBox 4"/>
          <p:cNvSpPr txBox="1">
            <a:spLocks noChangeArrowheads="1"/>
          </p:cNvSpPr>
          <p:nvPr/>
        </p:nvSpPr>
        <p:spPr bwMode="auto">
          <a:xfrm>
            <a:off x="0" y="5486400"/>
            <a:ext cx="9144000" cy="1200150"/>
          </a:xfrm>
          <a:prstGeom prst="rect">
            <a:avLst/>
          </a:prstGeom>
          <a:noFill/>
          <a:ln w="9525">
            <a:noFill/>
            <a:miter lim="800000"/>
            <a:headEnd/>
            <a:tailEnd/>
          </a:ln>
        </p:spPr>
        <p:txBody>
          <a:bodyPr>
            <a:spAutoFit/>
          </a:bodyPr>
          <a:lstStyle/>
          <a:p>
            <a:r>
              <a:rPr lang="en-US" b="1">
                <a:latin typeface="Bookman Old Style" pitchFamily="18" charset="0"/>
              </a:rPr>
              <a:t>Closure Question #1: Why do you think Congress became the strongest branch of the government in the 1880s? (At least 1 reason and 1 sentence) </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Interstate Commerce Act</a:t>
            </a:r>
            <a:endParaRPr lang="en-US" dirty="0"/>
          </a:p>
        </p:txBody>
      </p:sp>
      <p:pic>
        <p:nvPicPr>
          <p:cNvPr id="29700" name="Picture 4" descr="http://upload.wikimedia.org/wikipedia/commons/thumb/d/d4/US-InterstateCommerceCommission-Seal.png/200px-US-InterstateCommerceCommission-Seal.png"/>
          <p:cNvPicPr>
            <a:picLocks noChangeAspect="1" noChangeArrowheads="1"/>
          </p:cNvPicPr>
          <p:nvPr/>
        </p:nvPicPr>
        <p:blipFill>
          <a:blip r:embed="rId2" cstate="print"/>
          <a:srcRect/>
          <a:stretch>
            <a:fillRect/>
          </a:stretch>
        </p:blipFill>
        <p:spPr bwMode="auto">
          <a:xfrm>
            <a:off x="2133600" y="1828800"/>
            <a:ext cx="4876800" cy="48768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algn="ctr" eaLnBrk="1" fontAlgn="auto" hangingPunct="1">
              <a:spcAft>
                <a:spcPts val="0"/>
              </a:spcAft>
              <a:defRPr/>
            </a:pPr>
            <a:r>
              <a:rPr lang="en-US" dirty="0" smtClean="0">
                <a:solidFill>
                  <a:schemeClr val="accent1">
                    <a:tint val="88000"/>
                    <a:satMod val="150000"/>
                  </a:schemeClr>
                </a:solidFill>
              </a:rPr>
              <a:t>Interstate Commerce Commission (ICC)</a:t>
            </a:r>
            <a:endParaRPr lang="en-US" dirty="0">
              <a:solidFill>
                <a:schemeClr val="accent1">
                  <a:tint val="88000"/>
                  <a:satMod val="150000"/>
                </a:schemeClr>
              </a:solidFill>
            </a:endParaRPr>
          </a:p>
        </p:txBody>
      </p:sp>
      <p:sp>
        <p:nvSpPr>
          <p:cNvPr id="46083" name="Content Placeholder 2"/>
          <p:cNvSpPr>
            <a:spLocks noGrp="1"/>
          </p:cNvSpPr>
          <p:nvPr>
            <p:ph idx="1"/>
          </p:nvPr>
        </p:nvSpPr>
        <p:spPr>
          <a:xfrm>
            <a:off x="304800" y="1447800"/>
            <a:ext cx="8534400" cy="3581400"/>
          </a:xfrm>
        </p:spPr>
        <p:txBody>
          <a:bodyPr/>
          <a:lstStyle/>
          <a:p>
            <a:pPr eaLnBrk="1" hangingPunct="1"/>
            <a:r>
              <a:rPr lang="en-US" sz="2000" b="1" dirty="0" smtClean="0"/>
              <a:t>Established in 1887 to oversee railroad operations; the first federal organization ever set up to monitor American business operations.</a:t>
            </a:r>
          </a:p>
        </p:txBody>
      </p:sp>
      <p:pic>
        <p:nvPicPr>
          <p:cNvPr id="46084" name="Picture 5" descr="http://tbn3.google.com/images?q=tbn:I6V71b7tM5zUAM:http://www.wipo.int/ipdl/IPDL-IMAGES/SIXTERXML-IMAGES/images/us39.jpg">
            <a:hlinkClick r:id="rId2"/>
          </p:cNvPr>
          <p:cNvPicPr>
            <a:picLocks noChangeAspect="1" noChangeArrowheads="1"/>
          </p:cNvPicPr>
          <p:nvPr/>
        </p:nvPicPr>
        <p:blipFill>
          <a:blip r:embed="rId3" cstate="print"/>
          <a:srcRect/>
          <a:stretch>
            <a:fillRect/>
          </a:stretch>
        </p:blipFill>
        <p:spPr bwMode="auto">
          <a:xfrm>
            <a:off x="5638800" y="5581650"/>
            <a:ext cx="1285875" cy="1276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Concourse</Template>
  <TotalTime>1240</TotalTime>
  <Words>10010</Words>
  <Application>Microsoft Macintosh PowerPoint</Application>
  <PresentationFormat>On-screen Show (4:3)</PresentationFormat>
  <Paragraphs>865</Paragraphs>
  <Slides>216</Slides>
  <Notes>0</Notes>
  <HiddenSlides>0</HiddenSlides>
  <MMClips>0</MMClips>
  <ScaleCrop>false</ScaleCrop>
  <HeadingPairs>
    <vt:vector size="4" baseType="variant">
      <vt:variant>
        <vt:lpstr>Theme</vt:lpstr>
      </vt:variant>
      <vt:variant>
        <vt:i4>2</vt:i4>
      </vt:variant>
      <vt:variant>
        <vt:lpstr>Slide Titles</vt:lpstr>
      </vt:variant>
      <vt:variant>
        <vt:i4>216</vt:i4>
      </vt:variant>
    </vt:vector>
  </HeadingPairs>
  <TitlesOfParts>
    <vt:vector size="218" baseType="lpstr">
      <vt:lpstr>Concourse</vt:lpstr>
      <vt:lpstr>Module</vt:lpstr>
      <vt:lpstr>The Rise of Industrial America</vt:lpstr>
      <vt:lpstr>US.1</vt:lpstr>
      <vt:lpstr>PowerPoint Presentation</vt:lpstr>
      <vt:lpstr>The New South</vt:lpstr>
      <vt:lpstr>Economic Structure (Con’t)</vt:lpstr>
      <vt:lpstr>Economic Structure (Con’t)</vt:lpstr>
      <vt:lpstr>Iron, Coal, and Steel</vt:lpstr>
      <vt:lpstr>The Clinchfield Syndicate: Early Visionaries For East Tennessee</vt:lpstr>
      <vt:lpstr>The New South </vt:lpstr>
      <vt:lpstr>Textiles! Cigars! Lumber! Oh My! </vt:lpstr>
      <vt:lpstr>Timber In The Area </vt:lpstr>
      <vt:lpstr>Local Examples </vt:lpstr>
      <vt:lpstr>Red Band Flour  Blue Ridge Pottery</vt:lpstr>
      <vt:lpstr>Railroads Once Again Link</vt:lpstr>
      <vt:lpstr>Our Old Friend the ET&amp;WNC </vt:lpstr>
      <vt:lpstr>Limited Economic Recovery </vt:lpstr>
      <vt:lpstr>The Three Legged Stool</vt:lpstr>
      <vt:lpstr>The South Lacks</vt:lpstr>
      <vt:lpstr>US.2</vt:lpstr>
      <vt:lpstr>Reconstruction</vt:lpstr>
      <vt:lpstr>Constitutional Convention of 1870</vt:lpstr>
      <vt:lpstr>Yellow Fever - 1878 </vt:lpstr>
      <vt:lpstr>African Americans in the General Assembly</vt:lpstr>
      <vt:lpstr>US.3</vt:lpstr>
      <vt:lpstr>Election of 1876</vt:lpstr>
      <vt:lpstr>Election of 1876</vt:lpstr>
      <vt:lpstr>Election of 1876</vt:lpstr>
      <vt:lpstr>Compromise of 1877</vt:lpstr>
      <vt:lpstr>PowerPoint Presentation</vt:lpstr>
      <vt:lpstr>Jim Crow Laws</vt:lpstr>
      <vt:lpstr>SEGREGATION AND SOCIAL TENSIONS</vt:lpstr>
      <vt:lpstr>Disenfranchisement of Voters </vt:lpstr>
      <vt:lpstr>The World of Jim Crow</vt:lpstr>
      <vt:lpstr>Poll Tax</vt:lpstr>
      <vt:lpstr>Literacy Tests</vt:lpstr>
      <vt:lpstr>Grandfather Clauses</vt:lpstr>
      <vt:lpstr>The World of Jim Crow</vt:lpstr>
      <vt:lpstr>The World of Jim Crow</vt:lpstr>
      <vt:lpstr>Examples of Jim Crow Laws</vt:lpstr>
      <vt:lpstr>Jim Crow In Pictures </vt:lpstr>
      <vt:lpstr>Limitations On Voting Rights </vt:lpstr>
      <vt:lpstr>PowerPoint Presentation</vt:lpstr>
      <vt:lpstr>The Choke’em Down Lunchroom </vt:lpstr>
      <vt:lpstr>The Grandfather Clause </vt:lpstr>
      <vt:lpstr>Senator Ben Tillman of South Carolina </vt:lpstr>
      <vt:lpstr>PowerPoint Presentation</vt:lpstr>
      <vt:lpstr>The Original Jim Crow </vt:lpstr>
      <vt:lpstr>PowerPoint Presentation</vt:lpstr>
      <vt:lpstr>Examples of Things That Were Segregated Under Jim Crow Laws </vt:lpstr>
      <vt:lpstr>Plessy v. Ferguson </vt:lpstr>
      <vt:lpstr>PowerPoint Presentation</vt:lpstr>
      <vt:lpstr>Resistance to Reconstruction</vt:lpstr>
      <vt:lpstr>Resistance to Reconstruction</vt:lpstr>
      <vt:lpstr>Resistance to Reconstruction</vt:lpstr>
      <vt:lpstr>Goals</vt:lpstr>
      <vt:lpstr>Pap Singleton and the Exodusters</vt:lpstr>
      <vt:lpstr>The Exodusters:</vt:lpstr>
      <vt:lpstr>Exodusters </vt:lpstr>
      <vt:lpstr>Benjamin Singleton  His Exodusters</vt:lpstr>
      <vt:lpstr>US.4</vt:lpstr>
      <vt:lpstr>PowerPoint Presentation</vt:lpstr>
      <vt:lpstr>Gilded Age</vt:lpstr>
      <vt:lpstr>The Gilded Age </vt:lpstr>
      <vt:lpstr>Mark Twain </vt:lpstr>
      <vt:lpstr>PowerPoint Presentation</vt:lpstr>
      <vt:lpstr>Railroads Link the Nation</vt:lpstr>
      <vt:lpstr>Getting Started </vt:lpstr>
      <vt:lpstr>A Very Simple Map Of  The Railroad Line</vt:lpstr>
      <vt:lpstr>Immigrants and  Their RNR Companies </vt:lpstr>
      <vt:lpstr>Chinese and Irish Workers</vt:lpstr>
      <vt:lpstr>Driving The Golden Spike </vt:lpstr>
      <vt:lpstr>The Final Tracks Are Laid </vt:lpstr>
      <vt:lpstr>POLITICS IN THE GILDED AGE</vt:lpstr>
      <vt:lpstr>ROLE OF THE POLITICAL BOSS</vt:lpstr>
      <vt:lpstr>MUNICIPAL GRAFT AND SCANDAL</vt:lpstr>
      <vt:lpstr>THE TWEED RING SCANDAL</vt:lpstr>
      <vt:lpstr>William Tweed</vt:lpstr>
      <vt:lpstr>Boss Tweed</vt:lpstr>
      <vt:lpstr>Thomas Nast</vt:lpstr>
      <vt:lpstr>PowerPoint Presentation</vt:lpstr>
      <vt:lpstr>Scandal</vt:lpstr>
      <vt:lpstr>Scandal</vt:lpstr>
      <vt:lpstr>Credit Mobilier</vt:lpstr>
      <vt:lpstr>Whiskey Ring</vt:lpstr>
      <vt:lpstr>The Spoils System</vt:lpstr>
      <vt:lpstr>PowerPoint Presentation</vt:lpstr>
      <vt:lpstr>Rutherford B. Hayes </vt:lpstr>
      <vt:lpstr>Rutherford B Hayes: did not</vt:lpstr>
      <vt:lpstr>Civil Service Reform </vt:lpstr>
      <vt:lpstr>Do Nothing Congress </vt:lpstr>
      <vt:lpstr>Two Major parties during Gilded Age: Democrats and Republicans (had near equal support) </vt:lpstr>
      <vt:lpstr>Weak, Weak, Weak Especially Compared to Lincoln</vt:lpstr>
      <vt:lpstr>Who Are These Guys??</vt:lpstr>
      <vt:lpstr>Garfield’s Assassination</vt:lpstr>
      <vt:lpstr>Chester Arthur:</vt:lpstr>
      <vt:lpstr>Grover Cleveland </vt:lpstr>
      <vt:lpstr>Grover Cleveland</vt:lpstr>
      <vt:lpstr>Interstate Commerce Act</vt:lpstr>
      <vt:lpstr>Interstate Commerce Commission (ICC)</vt:lpstr>
      <vt:lpstr>Interstate Commerce Act</vt:lpstr>
      <vt:lpstr>US.5</vt:lpstr>
      <vt:lpstr>Politics and Currency:</vt:lpstr>
      <vt:lpstr>Politics and Currency:</vt:lpstr>
      <vt:lpstr>Politics and Currency:</vt:lpstr>
      <vt:lpstr>The Populist Party</vt:lpstr>
      <vt:lpstr>Politics and Currency:</vt:lpstr>
      <vt:lpstr>The Omaha Platform of the Populist Party</vt:lpstr>
      <vt:lpstr>The Money Issue</vt:lpstr>
      <vt:lpstr>The Issue</vt:lpstr>
      <vt:lpstr>The Money Question</vt:lpstr>
      <vt:lpstr>Money Laws of the 19th century</vt:lpstr>
      <vt:lpstr>The Sherman Silver Purchase Act of 1890</vt:lpstr>
      <vt:lpstr>The Gold Crisis</vt:lpstr>
      <vt:lpstr>Election of 1896</vt:lpstr>
      <vt:lpstr>William Jennings Bryan</vt:lpstr>
      <vt:lpstr>William McKinley</vt:lpstr>
      <vt:lpstr>Election of 1896</vt:lpstr>
      <vt:lpstr>The Cross of Gold Speech</vt:lpstr>
      <vt:lpstr>US.6</vt:lpstr>
      <vt:lpstr>The Growth of Big Business &amp; Industry (Late 1800’s)</vt:lpstr>
      <vt:lpstr>Examples of Both</vt:lpstr>
      <vt:lpstr>RAGS TO RICHES </vt:lpstr>
      <vt:lpstr>ENTREPRENEURS </vt:lpstr>
      <vt:lpstr>PROTECTIVE TARIFFS</vt:lpstr>
      <vt:lpstr> LAISSEZ FAIRE</vt:lpstr>
      <vt:lpstr>New Inventions &amp; Innovations</vt:lpstr>
      <vt:lpstr>New Inventions &amp; Innovations</vt:lpstr>
      <vt:lpstr>New Inventions &amp; Innovations</vt:lpstr>
      <vt:lpstr>New Inventions &amp; Innovations</vt:lpstr>
      <vt:lpstr>“Robber Barons”</vt:lpstr>
      <vt:lpstr>“Robber Barons”</vt:lpstr>
      <vt:lpstr>“Robber Barons”</vt:lpstr>
      <vt:lpstr>THOMAS EDISON</vt:lpstr>
      <vt:lpstr>PowerPoint Presentation</vt:lpstr>
      <vt:lpstr>CAN ANYONE TELL ME WHAT THIS IS?</vt:lpstr>
      <vt:lpstr>We’re Mass Communicatin’ </vt:lpstr>
      <vt:lpstr>OTHERS OF NOTE </vt:lpstr>
      <vt:lpstr>Bell and Westinghouse </vt:lpstr>
      <vt:lpstr>Bridges!?! We Don’t Need No Stinkin’ Bridges!  </vt:lpstr>
      <vt:lpstr>Brooklyn Bridge </vt:lpstr>
      <vt:lpstr>New Technologies With Trains </vt:lpstr>
      <vt:lpstr>PowerPoint Presentation</vt:lpstr>
      <vt:lpstr>What’s the impact of all this? </vt:lpstr>
      <vt:lpstr>THERE’S A CATCH </vt:lpstr>
      <vt:lpstr>Mom and Pop Storeowner </vt:lpstr>
      <vt:lpstr>Railroads Enter the Scene </vt:lpstr>
      <vt:lpstr>East Tennessee and Western North Carolina Railroad</vt:lpstr>
      <vt:lpstr>CORPORATIONS </vt:lpstr>
      <vt:lpstr>Monopolies and Cartels </vt:lpstr>
      <vt:lpstr>Benefits and Weaknesses To Corporations </vt:lpstr>
      <vt:lpstr>Vanderbilt, Carnegie, Rockerfeller</vt:lpstr>
      <vt:lpstr>Horizontal  and Vertical Integration </vt:lpstr>
      <vt:lpstr>PowerPoint Presentation</vt:lpstr>
      <vt:lpstr>US.7</vt:lpstr>
      <vt:lpstr>Industrialism:  A nation on the move from rural to urban</vt:lpstr>
      <vt:lpstr>HORACE GREENLY </vt:lpstr>
      <vt:lpstr>Immigrants Come To The Cities </vt:lpstr>
      <vt:lpstr>Typical Jobs </vt:lpstr>
      <vt:lpstr>PowerPoint Presentation</vt:lpstr>
      <vt:lpstr>How Can You Keep the Boy On the Farm After He Has Seen New York </vt:lpstr>
      <vt:lpstr>PowerPoint Presentation</vt:lpstr>
      <vt:lpstr>Farm vs. City </vt:lpstr>
      <vt:lpstr>US.8</vt:lpstr>
      <vt:lpstr>PowerPoint Presentation</vt:lpstr>
      <vt:lpstr>PowerPoint Presentation</vt:lpstr>
      <vt:lpstr>PowerPoint Presentation</vt:lpstr>
      <vt:lpstr>US.9</vt:lpstr>
      <vt:lpstr>Immigrants</vt:lpstr>
      <vt:lpstr>The Voyage:</vt:lpstr>
      <vt:lpstr>The Voyage:</vt:lpstr>
      <vt:lpstr>The Voyage:</vt:lpstr>
      <vt:lpstr>Ethnic Clustering</vt:lpstr>
      <vt:lpstr>Immigration:</vt:lpstr>
      <vt:lpstr>Immigration &amp; The Gilded Age</vt:lpstr>
      <vt:lpstr>   Push Factors / Pull Factors</vt:lpstr>
      <vt:lpstr>Immigration &amp; The Gilded Age</vt:lpstr>
      <vt:lpstr>The immigrant experience</vt:lpstr>
      <vt:lpstr>Ellis Island / Angel Island</vt:lpstr>
      <vt:lpstr>On the West Coast</vt:lpstr>
      <vt:lpstr>Chinese Immigrants </vt:lpstr>
      <vt:lpstr>Chinese Exclusion Act</vt:lpstr>
      <vt:lpstr>Saum Song Bo</vt:lpstr>
      <vt:lpstr>Yick Wo v. Hopkins </vt:lpstr>
      <vt:lpstr>PowerPoint Presentation</vt:lpstr>
      <vt:lpstr>Americanization / Melting Pot</vt:lpstr>
      <vt:lpstr>Nativism</vt:lpstr>
      <vt:lpstr>Nativism</vt:lpstr>
      <vt:lpstr>Nativism:</vt:lpstr>
      <vt:lpstr>PowerPoint Presentation</vt:lpstr>
      <vt:lpstr>Gentlemen’s Agreement</vt:lpstr>
      <vt:lpstr>The Gentlemen's Agreement of 1907</vt:lpstr>
      <vt:lpstr>The Gentlemen's Agreement of 1907</vt:lpstr>
      <vt:lpstr>Competition for Jobs</vt:lpstr>
      <vt:lpstr>Urbanization</vt:lpstr>
      <vt:lpstr>Rural-to-Urban Migrants</vt:lpstr>
      <vt:lpstr>Skyscrapers / Elisha Otis</vt:lpstr>
      <vt:lpstr>Mass Transit / Suburbs</vt:lpstr>
      <vt:lpstr>Frederick Law Olmstead</vt:lpstr>
      <vt:lpstr>URBAN PROBLEMS</vt:lpstr>
      <vt:lpstr>URBAN PROBLEMS CONTINUED</vt:lpstr>
      <vt:lpstr>Jacob Riis – How the Other Half Lives</vt:lpstr>
      <vt:lpstr>PHOTOGRAPHER JACOB RIIS CAPTURED IMAGES OF THE CITY</vt:lpstr>
      <vt:lpstr>PowerPoint Presentation</vt:lpstr>
      <vt:lpstr>PowerPoint Presentation</vt:lpstr>
      <vt:lpstr>PowerPoint Presentation</vt:lpstr>
      <vt:lpstr>PowerPoint Presentation</vt:lpstr>
      <vt:lpstr>PowerPoint Presentation</vt:lpstr>
      <vt:lpstr>PowerPoint Presentation</vt:lpstr>
      <vt:lpstr>REFORMERS MOBILIZE</vt:lpstr>
      <vt:lpstr>The Settlement House Movement </vt:lpstr>
      <vt:lpstr>Jane Addams To The Rescue</vt:lpstr>
      <vt:lpstr>The Hull House </vt:lpstr>
      <vt:lpstr>PowerPoint Presentation</vt:lpstr>
      <vt:lpstr>Jane Addams – Hull House</vt:lpstr>
      <vt:lpstr>Tenements</vt:lpstr>
      <vt:lpstr>Tenements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Industrial America</dc:title>
  <dc:creator>74</dc:creator>
  <cp:lastModifiedBy>Jaclyn Shea Cleveland</cp:lastModifiedBy>
  <cp:revision>46</cp:revision>
  <dcterms:created xsi:type="dcterms:W3CDTF">2013-08-30T15:19:56Z</dcterms:created>
  <dcterms:modified xsi:type="dcterms:W3CDTF">2015-09-15T13:01:43Z</dcterms:modified>
</cp:coreProperties>
</file>