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388" r:id="rId3"/>
    <p:sldId id="293" r:id="rId4"/>
    <p:sldId id="291" r:id="rId5"/>
    <p:sldId id="292" r:id="rId6"/>
    <p:sldId id="257" r:id="rId7"/>
    <p:sldId id="281" r:id="rId8"/>
    <p:sldId id="282" r:id="rId9"/>
    <p:sldId id="300" r:id="rId10"/>
    <p:sldId id="258" r:id="rId11"/>
    <p:sldId id="275" r:id="rId12"/>
    <p:sldId id="278" r:id="rId13"/>
    <p:sldId id="276" r:id="rId14"/>
    <p:sldId id="279" r:id="rId15"/>
    <p:sldId id="280" r:id="rId16"/>
    <p:sldId id="288" r:id="rId17"/>
    <p:sldId id="260" r:id="rId18"/>
    <p:sldId id="266" r:id="rId19"/>
    <p:sldId id="267" r:id="rId20"/>
    <p:sldId id="286" r:id="rId21"/>
    <p:sldId id="264" r:id="rId22"/>
    <p:sldId id="262" r:id="rId23"/>
    <p:sldId id="265" r:id="rId24"/>
    <p:sldId id="270" r:id="rId25"/>
    <p:sldId id="268" r:id="rId26"/>
    <p:sldId id="271" r:id="rId27"/>
    <p:sldId id="297" r:id="rId28"/>
    <p:sldId id="263" r:id="rId29"/>
    <p:sldId id="272" r:id="rId30"/>
    <p:sldId id="273" r:id="rId31"/>
    <p:sldId id="294" r:id="rId32"/>
    <p:sldId id="295" r:id="rId33"/>
    <p:sldId id="298" r:id="rId34"/>
    <p:sldId id="274" r:id="rId35"/>
    <p:sldId id="290" r:id="rId36"/>
    <p:sldId id="301" r:id="rId37"/>
    <p:sldId id="309" r:id="rId38"/>
    <p:sldId id="302" r:id="rId39"/>
    <p:sldId id="303" r:id="rId40"/>
    <p:sldId id="287" r:id="rId41"/>
    <p:sldId id="310" r:id="rId42"/>
    <p:sldId id="311" r:id="rId43"/>
    <p:sldId id="313" r:id="rId44"/>
    <p:sldId id="314" r:id="rId45"/>
    <p:sldId id="315" r:id="rId46"/>
    <p:sldId id="316" r:id="rId47"/>
    <p:sldId id="317" r:id="rId48"/>
    <p:sldId id="318" r:id="rId49"/>
    <p:sldId id="319" r:id="rId50"/>
    <p:sldId id="323" r:id="rId51"/>
    <p:sldId id="320" r:id="rId52"/>
    <p:sldId id="321" r:id="rId53"/>
    <p:sldId id="322" r:id="rId54"/>
    <p:sldId id="327" r:id="rId55"/>
    <p:sldId id="328" r:id="rId56"/>
    <p:sldId id="342" r:id="rId57"/>
    <p:sldId id="330" r:id="rId58"/>
    <p:sldId id="334" r:id="rId59"/>
    <p:sldId id="338" r:id="rId60"/>
    <p:sldId id="339" r:id="rId61"/>
    <p:sldId id="331" r:id="rId62"/>
    <p:sldId id="332" r:id="rId63"/>
    <p:sldId id="333" r:id="rId64"/>
    <p:sldId id="389" r:id="rId65"/>
    <p:sldId id="341" r:id="rId66"/>
    <p:sldId id="335" r:id="rId67"/>
    <p:sldId id="337" r:id="rId68"/>
    <p:sldId id="336" r:id="rId69"/>
    <p:sldId id="343" r:id="rId70"/>
    <p:sldId id="346" r:id="rId71"/>
    <p:sldId id="374" r:id="rId72"/>
    <p:sldId id="378" r:id="rId73"/>
    <p:sldId id="344" r:id="rId74"/>
    <p:sldId id="376" r:id="rId75"/>
    <p:sldId id="380" r:id="rId76"/>
    <p:sldId id="379" r:id="rId77"/>
    <p:sldId id="375" r:id="rId78"/>
    <p:sldId id="381" r:id="rId79"/>
    <p:sldId id="382" r:id="rId80"/>
    <p:sldId id="385" r:id="rId81"/>
    <p:sldId id="349" r:id="rId82"/>
    <p:sldId id="384" r:id="rId83"/>
    <p:sldId id="345" r:id="rId84"/>
    <p:sldId id="391" r:id="rId85"/>
    <p:sldId id="415" r:id="rId86"/>
    <p:sldId id="416" r:id="rId87"/>
    <p:sldId id="350" r:id="rId88"/>
    <p:sldId id="386" r:id="rId89"/>
    <p:sldId id="352" r:id="rId90"/>
    <p:sldId id="395" r:id="rId91"/>
    <p:sldId id="399" r:id="rId92"/>
    <p:sldId id="401" r:id="rId93"/>
    <p:sldId id="402" r:id="rId94"/>
    <p:sldId id="403" r:id="rId95"/>
    <p:sldId id="404" r:id="rId96"/>
    <p:sldId id="417" r:id="rId97"/>
    <p:sldId id="418" r:id="rId98"/>
    <p:sldId id="353" r:id="rId99"/>
    <p:sldId id="354" r:id="rId100"/>
    <p:sldId id="421" r:id="rId101"/>
    <p:sldId id="419" r:id="rId102"/>
    <p:sldId id="405" r:id="rId103"/>
    <p:sldId id="406" r:id="rId104"/>
    <p:sldId id="408" r:id="rId105"/>
    <p:sldId id="392" r:id="rId106"/>
    <p:sldId id="393" r:id="rId107"/>
    <p:sldId id="409" r:id="rId108"/>
    <p:sldId id="394" r:id="rId109"/>
    <p:sldId id="410" r:id="rId110"/>
    <p:sldId id="412" r:id="rId111"/>
    <p:sldId id="411" r:id="rId112"/>
    <p:sldId id="355" r:id="rId113"/>
    <p:sldId id="357" r:id="rId114"/>
    <p:sldId id="422" r:id="rId115"/>
    <p:sldId id="413" r:id="rId116"/>
    <p:sldId id="359" r:id="rId117"/>
    <p:sldId id="367" r:id="rId118"/>
    <p:sldId id="373" r:id="rId119"/>
    <p:sldId id="365" r:id="rId120"/>
    <p:sldId id="423"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pitchFamily="18" charset="0"/>
        <a:ea typeface="+mn-ea"/>
        <a:cs typeface="+mn-cs"/>
      </a:defRPr>
    </a:lvl1pPr>
    <a:lvl2pPr marL="457200" algn="l" rtl="0" fontAlgn="base">
      <a:spcBef>
        <a:spcPct val="0"/>
      </a:spcBef>
      <a:spcAft>
        <a:spcPct val="0"/>
      </a:spcAft>
      <a:defRPr kern="1200">
        <a:solidFill>
          <a:schemeClr val="tx1"/>
        </a:solidFill>
        <a:latin typeface="Bookman" pitchFamily="18" charset="0"/>
        <a:ea typeface="+mn-ea"/>
        <a:cs typeface="+mn-cs"/>
      </a:defRPr>
    </a:lvl2pPr>
    <a:lvl3pPr marL="914400" algn="l" rtl="0" fontAlgn="base">
      <a:spcBef>
        <a:spcPct val="0"/>
      </a:spcBef>
      <a:spcAft>
        <a:spcPct val="0"/>
      </a:spcAft>
      <a:defRPr kern="1200">
        <a:solidFill>
          <a:schemeClr val="tx1"/>
        </a:solidFill>
        <a:latin typeface="Bookman" pitchFamily="18" charset="0"/>
        <a:ea typeface="+mn-ea"/>
        <a:cs typeface="+mn-cs"/>
      </a:defRPr>
    </a:lvl3pPr>
    <a:lvl4pPr marL="1371600" algn="l" rtl="0" fontAlgn="base">
      <a:spcBef>
        <a:spcPct val="0"/>
      </a:spcBef>
      <a:spcAft>
        <a:spcPct val="0"/>
      </a:spcAft>
      <a:defRPr kern="1200">
        <a:solidFill>
          <a:schemeClr val="tx1"/>
        </a:solidFill>
        <a:latin typeface="Bookman" pitchFamily="18" charset="0"/>
        <a:ea typeface="+mn-ea"/>
        <a:cs typeface="+mn-cs"/>
      </a:defRPr>
    </a:lvl4pPr>
    <a:lvl5pPr marL="1828800" algn="l" rtl="0" fontAlgn="base">
      <a:spcBef>
        <a:spcPct val="0"/>
      </a:spcBef>
      <a:spcAft>
        <a:spcPct val="0"/>
      </a:spcAft>
      <a:defRPr kern="1200">
        <a:solidFill>
          <a:schemeClr val="tx1"/>
        </a:solidFill>
        <a:latin typeface="Bookman" pitchFamily="18" charset="0"/>
        <a:ea typeface="+mn-ea"/>
        <a:cs typeface="+mn-cs"/>
      </a:defRPr>
    </a:lvl5pPr>
    <a:lvl6pPr marL="2286000" algn="l" defTabSz="914400" rtl="0" eaLnBrk="1" latinLnBrk="0" hangingPunct="1">
      <a:defRPr kern="1200">
        <a:solidFill>
          <a:schemeClr val="tx1"/>
        </a:solidFill>
        <a:latin typeface="Bookman" pitchFamily="18" charset="0"/>
        <a:ea typeface="+mn-ea"/>
        <a:cs typeface="+mn-cs"/>
      </a:defRPr>
    </a:lvl6pPr>
    <a:lvl7pPr marL="2743200" algn="l" defTabSz="914400" rtl="0" eaLnBrk="1" latinLnBrk="0" hangingPunct="1">
      <a:defRPr kern="1200">
        <a:solidFill>
          <a:schemeClr val="tx1"/>
        </a:solidFill>
        <a:latin typeface="Bookman" pitchFamily="18" charset="0"/>
        <a:ea typeface="+mn-ea"/>
        <a:cs typeface="+mn-cs"/>
      </a:defRPr>
    </a:lvl7pPr>
    <a:lvl8pPr marL="3200400" algn="l" defTabSz="914400" rtl="0" eaLnBrk="1" latinLnBrk="0" hangingPunct="1">
      <a:defRPr kern="1200">
        <a:solidFill>
          <a:schemeClr val="tx1"/>
        </a:solidFill>
        <a:latin typeface="Bookman" pitchFamily="18" charset="0"/>
        <a:ea typeface="+mn-ea"/>
        <a:cs typeface="+mn-cs"/>
      </a:defRPr>
    </a:lvl8pPr>
    <a:lvl9pPr marL="3657600" algn="l" defTabSz="914400" rtl="0" eaLnBrk="1" latinLnBrk="0" hangingPunct="1">
      <a:defRPr kern="1200">
        <a:solidFill>
          <a:schemeClr val="tx1"/>
        </a:solidFill>
        <a:latin typeface="Book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00"/>
    <a:srgbClr val="00CC00"/>
    <a:srgbClr val="FF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16" autoAdjust="0"/>
    <p:restoredTop sz="94660"/>
  </p:normalViewPr>
  <p:slideViewPr>
    <p:cSldViewPr>
      <p:cViewPr varScale="1">
        <p:scale>
          <a:sx n="93" d="100"/>
          <a:sy n="93" d="100"/>
        </p:scale>
        <p:origin x="-1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printerSettings" Target="printerSettings/printerSettings1.bin"/><Relationship Id="rId123" Type="http://schemas.openxmlformats.org/officeDocument/2006/relationships/presProps" Target="presProps.xml"/><Relationship Id="rId124" Type="http://schemas.openxmlformats.org/officeDocument/2006/relationships/viewProps" Target="viewProps.xml"/><Relationship Id="rId125" Type="http://schemas.openxmlformats.org/officeDocument/2006/relationships/theme" Target="theme/theme1.xml"/><Relationship Id="rId12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816E5-3885-460B-A100-A0A148CA9D52}" type="slidenum">
              <a:rPr lang="en-US" smtClean="0"/>
              <a:pPr/>
              <a:t>‹#›</a:t>
            </a:fld>
            <a:endParaRPr lang="en-US"/>
          </a:p>
        </p:txBody>
      </p:sp>
    </p:spTree>
    <p:extLst>
      <p:ext uri="{BB962C8B-B14F-4D97-AF65-F5344CB8AC3E}">
        <p14:creationId xmlns:p14="http://schemas.microsoft.com/office/powerpoint/2010/main" val="185090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6139-B312-4AA9-949A-CE13C1484307}" type="slidenum">
              <a:rPr lang="en-US" smtClean="0"/>
              <a:pPr/>
              <a:t>‹#›</a:t>
            </a:fld>
            <a:endParaRPr lang="en-US"/>
          </a:p>
        </p:txBody>
      </p:sp>
    </p:spTree>
    <p:extLst>
      <p:ext uri="{BB962C8B-B14F-4D97-AF65-F5344CB8AC3E}">
        <p14:creationId xmlns:p14="http://schemas.microsoft.com/office/powerpoint/2010/main" val="379606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F6F7-296C-4309-AEA8-898DAE1DD51A}" type="slidenum">
              <a:rPr lang="en-US" smtClean="0"/>
              <a:pPr/>
              <a:t>‹#›</a:t>
            </a:fld>
            <a:endParaRPr lang="en-US"/>
          </a:p>
        </p:txBody>
      </p:sp>
    </p:spTree>
    <p:extLst>
      <p:ext uri="{BB962C8B-B14F-4D97-AF65-F5344CB8AC3E}">
        <p14:creationId xmlns:p14="http://schemas.microsoft.com/office/powerpoint/2010/main" val="109709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2D9F3C86-B14C-4DF1-BBCC-CCC632FC38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76F856A-44A9-4B10-99FE-591A508D825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E64FEBB-2B11-422E-AEFA-9139F7FB5C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29DD-CF34-441F-8D8E-D4DB4706014D}" type="slidenum">
              <a:rPr lang="en-US" smtClean="0"/>
              <a:pPr/>
              <a:t>‹#›</a:t>
            </a:fld>
            <a:endParaRPr lang="en-US"/>
          </a:p>
        </p:txBody>
      </p:sp>
    </p:spTree>
    <p:extLst>
      <p:ext uri="{BB962C8B-B14F-4D97-AF65-F5344CB8AC3E}">
        <p14:creationId xmlns:p14="http://schemas.microsoft.com/office/powerpoint/2010/main" val="12733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2FCA-DC27-4EAD-A08F-F387C9DFA4BE}" type="slidenum">
              <a:rPr lang="en-US" smtClean="0"/>
              <a:pPr/>
              <a:t>‹#›</a:t>
            </a:fld>
            <a:endParaRPr lang="en-US"/>
          </a:p>
        </p:txBody>
      </p:sp>
    </p:spTree>
    <p:extLst>
      <p:ext uri="{BB962C8B-B14F-4D97-AF65-F5344CB8AC3E}">
        <p14:creationId xmlns:p14="http://schemas.microsoft.com/office/powerpoint/2010/main" val="182890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14197-7117-430E-9F5E-7B2E83570520}" type="slidenum">
              <a:rPr lang="en-US" smtClean="0"/>
              <a:pPr/>
              <a:t>‹#›</a:t>
            </a:fld>
            <a:endParaRPr lang="en-US"/>
          </a:p>
        </p:txBody>
      </p:sp>
    </p:spTree>
    <p:extLst>
      <p:ext uri="{BB962C8B-B14F-4D97-AF65-F5344CB8AC3E}">
        <p14:creationId xmlns:p14="http://schemas.microsoft.com/office/powerpoint/2010/main" val="41476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74C73-BC86-4D7D-8B9C-BC74FC6132FA}" type="slidenum">
              <a:rPr lang="en-US" smtClean="0"/>
              <a:pPr/>
              <a:t>‹#›</a:t>
            </a:fld>
            <a:endParaRPr lang="en-US"/>
          </a:p>
        </p:txBody>
      </p:sp>
    </p:spTree>
    <p:extLst>
      <p:ext uri="{BB962C8B-B14F-4D97-AF65-F5344CB8AC3E}">
        <p14:creationId xmlns:p14="http://schemas.microsoft.com/office/powerpoint/2010/main" val="278047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F3BB3-A543-4002-AA46-5E650192920E}" type="slidenum">
              <a:rPr lang="en-US" smtClean="0"/>
              <a:pPr/>
              <a:t>‹#›</a:t>
            </a:fld>
            <a:endParaRPr lang="en-US"/>
          </a:p>
        </p:txBody>
      </p:sp>
    </p:spTree>
    <p:extLst>
      <p:ext uri="{BB962C8B-B14F-4D97-AF65-F5344CB8AC3E}">
        <p14:creationId xmlns:p14="http://schemas.microsoft.com/office/powerpoint/2010/main" val="379026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A23FB-3C0E-4587-B992-59F943E0D37D}" type="slidenum">
              <a:rPr lang="en-US" smtClean="0"/>
              <a:pPr/>
              <a:t>‹#›</a:t>
            </a:fld>
            <a:endParaRPr lang="en-US"/>
          </a:p>
        </p:txBody>
      </p:sp>
    </p:spTree>
    <p:extLst>
      <p:ext uri="{BB962C8B-B14F-4D97-AF65-F5344CB8AC3E}">
        <p14:creationId xmlns:p14="http://schemas.microsoft.com/office/powerpoint/2010/main" val="296482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E014A-04C7-4DE5-9E27-BF5504252472}" type="slidenum">
              <a:rPr lang="en-US" smtClean="0"/>
              <a:pPr/>
              <a:t>‹#›</a:t>
            </a:fld>
            <a:endParaRPr lang="en-US"/>
          </a:p>
        </p:txBody>
      </p:sp>
    </p:spTree>
    <p:extLst>
      <p:ext uri="{BB962C8B-B14F-4D97-AF65-F5344CB8AC3E}">
        <p14:creationId xmlns:p14="http://schemas.microsoft.com/office/powerpoint/2010/main" val="27331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2E32-02B4-403E-AC88-F853635F115C}" type="slidenum">
              <a:rPr lang="en-US" smtClean="0"/>
              <a:pPr/>
              <a:t>‹#›</a:t>
            </a:fld>
            <a:endParaRPr lang="en-US"/>
          </a:p>
        </p:txBody>
      </p:sp>
    </p:spTree>
    <p:extLst>
      <p:ext uri="{BB962C8B-B14F-4D97-AF65-F5344CB8AC3E}">
        <p14:creationId xmlns:p14="http://schemas.microsoft.com/office/powerpoint/2010/main" val="2653048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F0E2-209A-43F7-A296-02D1852C7622}" type="slidenum">
              <a:rPr lang="en-US" smtClean="0"/>
              <a:pPr/>
              <a:t>‹#›</a:t>
            </a:fld>
            <a:endParaRPr lang="en-US"/>
          </a:p>
        </p:txBody>
      </p:sp>
    </p:spTree>
    <p:extLst>
      <p:ext uri="{BB962C8B-B14F-4D97-AF65-F5344CB8AC3E}">
        <p14:creationId xmlns:p14="http://schemas.microsoft.com/office/powerpoint/2010/main" val="1973907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Bna0Es--tM"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c.gov/rr/news/topics/palmer.html"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jaclyncleveland/Downloads/The_Sacco_and_Vanzetti_Case.pdf" TargetMode="External"/><Relationship Id="rId3" Type="http://schemas.openxmlformats.org/officeDocument/2006/relationships/hyperlink" Target="https://www.youtube.com/watch?v=DdstXviXwYA"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memphismusichalloffame.com/inductee/wchandy/" TargetMode="External"/><Relationship Id="rId3" Type="http://schemas.openxmlformats.org/officeDocument/2006/relationships/hyperlink" Target="http://www.wsmonline.com/shows/grand-ole-opry/"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biography.com/people/henry-ford-9298747" TargetMode="External"/><Relationship Id="rId4" Type="http://schemas.openxmlformats.org/officeDocument/2006/relationships/hyperlink" Target="http://www.biography.com/people/henry-ford-9298747/videos/henry-ford-full-episode-2073247507" TargetMode="External"/><Relationship Id="rId1" Type="http://schemas.openxmlformats.org/officeDocument/2006/relationships/slideLayout" Target="../slideLayouts/slideLayout2.xml"/><Relationship Id="rId2" Type="http://schemas.openxmlformats.org/officeDocument/2006/relationships/hyperlink" Target="http://www.biography.com/people/henry-ford-9298747/videos/henry-ford-a-car-for-the-people-208706448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hyperlink" Target="http://www.biography.com/people/margaret-sanger-94711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discoveryeducation.com/player/view/assetGuid/FB3F882C-B47C-45FB-9044-D60576F1D56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FTIA84IrEv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 Id="rId3" Type="http://schemas.openxmlformats.org/officeDocument/2006/relationships/hyperlink" Target="http://www.huffenglish.com/gatsby/speakeasi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roaring-twenties/videos/1920s-invention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VzfWQ7TRF8w"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hyperlink" Target="http://www.history.com/topics/roaring-twenties/videos/al-capone?m=528e394da93ae&amp;s=undefined&amp;f=1&amp;free=fals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evelandhistory.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black-history/harlem-renaissa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YBOoQcoPL1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sIILBeUrYLk%5C" TargetMode="External"/><Relationship Id="rId4" Type="http://schemas.openxmlformats.org/officeDocument/2006/relationships/hyperlink" Target="https://www.youtube.com/watch?v=E2VCwBzGdPM"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biography.com/people/louis-armstrong-918891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graphy.com/people/duke-ellington-928633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graphy.com/people/langston-hughes-9346313/videos/langston-hughes-mini-biography-2174109638"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graphy.com/people/zora-neale-hurston-934765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Z3ozfYC9CZ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eg"/><Relationship Id="rId6" Type="http://schemas.openxmlformats.org/officeDocument/2006/relationships/image" Target="../media/image32.jpg"/><Relationship Id="rId7" Type="http://schemas.openxmlformats.org/officeDocument/2006/relationships/image" Target="../media/image33.jpg"/><Relationship Id="rId8" Type="http://schemas.openxmlformats.org/officeDocument/2006/relationships/image" Target="../media/image34.jpg"/><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nTwiu6wnpqw" TargetMode="External"/><Relationship Id="rId3" Type="http://schemas.openxmlformats.org/officeDocument/2006/relationships/image" Target="../media/image2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 Id="rId3" Type="http://schemas.openxmlformats.org/officeDocument/2006/relationships/hyperlink" Target="https://www.youtube.com/watch?v=bMbLaMBKNqI"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pp.discoveryeducation.com/player/view/assetGuid/DF730D9E-F30A-4918-8276-FBA506869AB7" TargetMode="External"/><Relationship Id="rId3" Type="http://schemas.openxmlformats.org/officeDocument/2006/relationships/hyperlink" Target="https://gtm-media.discoveryeducation.com/videos/12220/53361.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lougehrig.com/about/farewell.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en.wikipedia.org/wiki/File:Edison_and_phonograph_edit1.jpg" TargetMode="External"/><Relationship Id="rId5" Type="http://schemas.openxmlformats.org/officeDocument/2006/relationships/image" Target="../media/image2.jpeg"/><Relationship Id="rId6" Type="http://schemas.openxmlformats.org/officeDocument/2006/relationships/hyperlink" Target="http://en.wikipedia.org/wiki/File:PhonographPatentEdison1880.jpg"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en.wikipedia.org/wiki/File:EdisonPhonograph.jp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graphy.com/people/warren-g-harding-9328336"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ound" TargetMode="External"/><Relationship Id="rId3" Type="http://schemas.openxmlformats.org/officeDocument/2006/relationships/hyperlink" Target="http://en.wikipedia.org/wiki/Sound_recording_and_reproduction"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chnm.gmu.edu/courses/hist409/red.html" TargetMode="External"/><Relationship Id="rId4" Type="http://schemas.openxmlformats.org/officeDocument/2006/relationships/hyperlink" Target="http://www.humanities.uci.edu/history/ucihp/resources/11th%20grade%20for%20website/11.4%2011.5%20HOT%20Red_Scare.pdf" TargetMode="External"/><Relationship Id="rId1" Type="http://schemas.openxmlformats.org/officeDocument/2006/relationships/slideLayout" Target="../slideLayouts/slideLayout2.xml"/><Relationship Id="rId2" Type="http://schemas.openxmlformats.org/officeDocument/2006/relationships/hyperlink" Target="http://app.discoveryeducation.com/player/view/assetGuid/1DDDA06E-9C8F-486E-843E-85DB52BDCD7B"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watch?v=2u56KAE0y8A" TargetMode="External"/><Relationship Id="rId4" Type="http://schemas.openxmlformats.org/officeDocument/2006/relationships/hyperlink" Target="https://www.youtube.com/watch?v=cBna0Es--tM" TargetMode="External"/><Relationship Id="rId1" Type="http://schemas.openxmlformats.org/officeDocument/2006/relationships/slideLayout" Target="../slideLayouts/slideLayout2.xml"/><Relationship Id="rId2" Type="http://schemas.openxmlformats.org/officeDocument/2006/relationships/hyperlink" Target="https://www.youtube.com/watch?v=gQJX8v0sC3Q"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Roaring Twenties </a:t>
            </a:r>
          </a:p>
        </p:txBody>
      </p:sp>
      <p:sp>
        <p:nvSpPr>
          <p:cNvPr id="2051" name="Rectangle 3"/>
          <p:cNvSpPr>
            <a:spLocks noGrp="1" noChangeArrowheads="1"/>
          </p:cNvSpPr>
          <p:nvPr>
            <p:ph type="subTitle" idx="1"/>
          </p:nvPr>
        </p:nvSpPr>
        <p:spPr/>
        <p:txBody>
          <a:bodyPr/>
          <a:lstStyle/>
          <a:p>
            <a:r>
              <a:rPr lang="en-US" dirty="0">
                <a:latin typeface="Bookman" pitchFamily="18" charset="0"/>
              </a:rPr>
              <a:t>Jaclyn Cleveland</a:t>
            </a:r>
          </a:p>
          <a:p>
            <a:r>
              <a:rPr lang="en-US" dirty="0">
                <a:latin typeface="Bookman" pitchFamily="18" charset="0"/>
              </a:rPr>
              <a:t>Sweetwater High School</a:t>
            </a:r>
          </a:p>
          <a:p>
            <a:r>
              <a:rPr lang="en-US" dirty="0">
                <a:latin typeface="Bookman" pitchFamily="18" charset="0"/>
              </a:rPr>
              <a:t>Sweetwater, TN</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Radio </a:t>
            </a:r>
          </a:p>
        </p:txBody>
      </p:sp>
      <p:sp>
        <p:nvSpPr>
          <p:cNvPr id="4099" name="Rectangle 3"/>
          <p:cNvSpPr>
            <a:spLocks noGrp="1" noChangeArrowheads="1"/>
          </p:cNvSpPr>
          <p:nvPr>
            <p:ph idx="1"/>
          </p:nvPr>
        </p:nvSpPr>
        <p:spPr/>
        <p:txBody>
          <a:bodyPr/>
          <a:lstStyle/>
          <a:p>
            <a:endParaRPr lang="en-US"/>
          </a:p>
        </p:txBody>
      </p:sp>
      <p:pic>
        <p:nvPicPr>
          <p:cNvPr id="4101" name="Picture 5" descr="crysradio3"/>
          <p:cNvPicPr>
            <a:picLocks noChangeAspect="1" noChangeArrowheads="1"/>
          </p:cNvPicPr>
          <p:nvPr/>
        </p:nvPicPr>
        <p:blipFill>
          <a:blip r:embed="rId2" cstate="print"/>
          <a:srcRect/>
          <a:stretch>
            <a:fillRect/>
          </a:stretch>
        </p:blipFill>
        <p:spPr bwMode="auto">
          <a:xfrm>
            <a:off x="2514600" y="838200"/>
            <a:ext cx="6096000" cy="5080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Efforts </a:t>
            </a:r>
            <a:r>
              <a:rPr lang="en-US" dirty="0"/>
              <a:t/>
            </a:r>
            <a:br>
              <a:rPr lang="en-US" dirty="0"/>
            </a:br>
            <a:r>
              <a:rPr lang="en-US" dirty="0"/>
              <a:t>of Ida B. Wells and Randolph Miller</a:t>
            </a:r>
          </a:p>
        </p:txBody>
      </p:sp>
      <p:sp>
        <p:nvSpPr>
          <p:cNvPr id="3" name="Content Placeholder 2"/>
          <p:cNvSpPr>
            <a:spLocks noGrp="1"/>
          </p:cNvSpPr>
          <p:nvPr>
            <p:ph idx="1"/>
          </p:nvPr>
        </p:nvSpPr>
        <p:spPr/>
        <p:txBody>
          <a:bodyPr/>
          <a:lstStyle/>
          <a:p>
            <a:r>
              <a:rPr lang="en-US" dirty="0" smtClean="0"/>
              <a:t>Randolph Miller</a:t>
            </a:r>
          </a:p>
          <a:p>
            <a:pPr lvl="1"/>
            <a:endParaRPr lang="en-US" dirty="0" smtClean="0"/>
          </a:p>
          <a:p>
            <a:pPr lvl="1"/>
            <a:endParaRPr lang="en-US" dirty="0"/>
          </a:p>
        </p:txBody>
      </p:sp>
    </p:spTree>
    <p:extLst>
      <p:ext uri="{BB962C8B-B14F-4D97-AF65-F5344CB8AC3E}">
        <p14:creationId xmlns:p14="http://schemas.microsoft.com/office/powerpoint/2010/main" val="31219557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Charleston?  </a:t>
            </a:r>
            <a:endParaRPr lang="en-US" dirty="0"/>
          </a:p>
        </p:txBody>
      </p:sp>
      <p:sp>
        <p:nvSpPr>
          <p:cNvPr id="3" name="Content Placeholder 2"/>
          <p:cNvSpPr>
            <a:spLocks noGrp="1"/>
          </p:cNvSpPr>
          <p:nvPr>
            <p:ph idx="1"/>
          </p:nvPr>
        </p:nvSpPr>
        <p:spPr/>
        <p:txBody>
          <a:bodyPr/>
          <a:lstStyle/>
          <a:p>
            <a:r>
              <a:rPr lang="en-US" dirty="0">
                <a:hlinkClick r:id="rId2"/>
              </a:rPr>
              <a:t>https://www.youtube.com/watch?v=cBna0Es--</a:t>
            </a:r>
            <a:r>
              <a:rPr lang="en-US" dirty="0" smtClean="0">
                <a:hlinkClick r:id="rId2"/>
              </a:rPr>
              <a:t>tM</a:t>
            </a:r>
            <a:endParaRPr lang="en-US" dirty="0" smtClean="0"/>
          </a:p>
          <a:p>
            <a:endParaRPr lang="en-US" dirty="0"/>
          </a:p>
          <a:p>
            <a:endParaRPr lang="en-US" dirty="0"/>
          </a:p>
        </p:txBody>
      </p:sp>
    </p:spTree>
    <p:extLst>
      <p:ext uri="{BB962C8B-B14F-4D97-AF65-F5344CB8AC3E}">
        <p14:creationId xmlns:p14="http://schemas.microsoft.com/office/powerpoint/2010/main" val="16371109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Scare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emergence of the Soviet Union as a communist nation, which began in 1917, spread a wave of fear in America of suspected communists and radicals thought to be plotting a revolution in America. </a:t>
            </a:r>
          </a:p>
          <a:p>
            <a:r>
              <a:rPr lang="en-US" dirty="0" smtClean="0"/>
              <a:t>Real revolutionary activity in America gave substance to this scare.</a:t>
            </a:r>
          </a:p>
          <a:p>
            <a:r>
              <a:rPr lang="en-US" dirty="0" smtClean="0"/>
              <a:t>Authorities discovered bombs mailed to government officials, including General A. Mitchell Palmer. </a:t>
            </a:r>
          </a:p>
        </p:txBody>
      </p:sp>
    </p:spTree>
    <p:extLst>
      <p:ext uri="{BB962C8B-B14F-4D97-AF65-F5344CB8AC3E}">
        <p14:creationId xmlns:p14="http://schemas.microsoft.com/office/powerpoint/2010/main" val="2897231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Palmer Raids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Spurred by numerous bombings and strikes, Attorney General Alexander Palmer launched campaigns to crush radical “Reds” in the United States. </a:t>
            </a:r>
          </a:p>
          <a:p>
            <a:r>
              <a:rPr lang="en-US" dirty="0" smtClean="0"/>
              <a:t>Using legally questionable force and tactics, thousands of suspected anarchists and communists were arrested and hundreds deported during the “Palmer Raids.”</a:t>
            </a:r>
          </a:p>
          <a:p>
            <a:r>
              <a:rPr lang="en-US" dirty="0" smtClean="0"/>
              <a:t>Many did not receive a trial and were only guilty of being immigrants.</a:t>
            </a:r>
          </a:p>
          <a:p>
            <a:r>
              <a:rPr lang="en-US" dirty="0" smtClean="0"/>
              <a:t>Primary Sources </a:t>
            </a:r>
            <a:r>
              <a:rPr lang="en-US" dirty="0"/>
              <a:t>over topic</a:t>
            </a:r>
            <a:r>
              <a:rPr lang="en-US" dirty="0" smtClean="0"/>
              <a:t>: </a:t>
            </a:r>
            <a:r>
              <a:rPr lang="en-US" dirty="0">
                <a:hlinkClick r:id="rId2"/>
              </a:rPr>
              <a:t>http://www.loc.gov/rr/news/topics/palmer.html</a:t>
            </a:r>
            <a:endParaRPr lang="en-US" dirty="0"/>
          </a:p>
          <a:p>
            <a:endParaRPr lang="en-US" dirty="0"/>
          </a:p>
        </p:txBody>
      </p:sp>
    </p:spTree>
    <p:extLst>
      <p:ext uri="{BB962C8B-B14F-4D97-AF65-F5344CB8AC3E}">
        <p14:creationId xmlns:p14="http://schemas.microsoft.com/office/powerpoint/2010/main" val="1588840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ACLU </a:t>
            </a:r>
            <a:endParaRPr lang="en-US" dirty="0"/>
          </a:p>
        </p:txBody>
      </p:sp>
      <p:sp>
        <p:nvSpPr>
          <p:cNvPr id="3" name="Content Placeholder 2"/>
          <p:cNvSpPr>
            <a:spLocks noGrp="1"/>
          </p:cNvSpPr>
          <p:nvPr>
            <p:ph idx="1"/>
          </p:nvPr>
        </p:nvSpPr>
        <p:spPr/>
        <p:txBody>
          <a:bodyPr/>
          <a:lstStyle/>
          <a:p>
            <a:r>
              <a:rPr lang="en-US" dirty="0" smtClean="0"/>
              <a:t>American Civil Liberties Union formed in 1920 in NYC to protect these liberties. </a:t>
            </a:r>
          </a:p>
          <a:p>
            <a:r>
              <a:rPr lang="en-US" dirty="0" smtClean="0"/>
              <a:t>To this end, the ACLU became involved in one of America’s most controversial court cases: the trial of Nicola Sacco and </a:t>
            </a:r>
            <a:r>
              <a:rPr lang="en-US" dirty="0" err="1" smtClean="0"/>
              <a:t>Bartolomeo</a:t>
            </a:r>
            <a:r>
              <a:rPr lang="en-US" dirty="0" smtClean="0"/>
              <a:t> Vanzetti</a:t>
            </a:r>
            <a:endParaRPr lang="en-US" dirty="0"/>
          </a:p>
        </p:txBody>
      </p:sp>
    </p:spTree>
    <p:extLst>
      <p:ext uri="{BB962C8B-B14F-4D97-AF65-F5344CB8AC3E}">
        <p14:creationId xmlns:p14="http://schemas.microsoft.com/office/powerpoint/2010/main" val="18250952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252728"/>
          </a:xfrm>
        </p:spPr>
        <p:txBody>
          <a:bodyPr>
            <a:normAutofit fontScale="90000"/>
          </a:bodyPr>
          <a:lstStyle/>
          <a:p>
            <a:r>
              <a:rPr lang="en-US" dirty="0" smtClean="0"/>
              <a:t>The Trial of Sacco and Vanzetti</a:t>
            </a:r>
            <a:br>
              <a:rPr lang="en-US" dirty="0" smtClean="0"/>
            </a:br>
            <a:endParaRPr lang="en-US" dirty="0"/>
          </a:p>
        </p:txBody>
      </p:sp>
      <p:sp>
        <p:nvSpPr>
          <p:cNvPr id="3" name="Content Placeholder 2"/>
          <p:cNvSpPr>
            <a:spLocks noGrp="1"/>
          </p:cNvSpPr>
          <p:nvPr>
            <p:ph idx="1"/>
          </p:nvPr>
        </p:nvSpPr>
        <p:spPr/>
        <p:txBody>
          <a:bodyPr/>
          <a:lstStyle/>
          <a:p>
            <a:r>
              <a:rPr lang="en-US" dirty="0" smtClean="0"/>
              <a:t>A paymaster and a security guard are killed during a mid-afternoon armed robbery of a shoe company in Massachusetts.</a:t>
            </a:r>
          </a:p>
          <a:p>
            <a:r>
              <a:rPr lang="en-US" dirty="0" smtClean="0"/>
              <a:t>Out of this unremarkable crime grew one of the most famous trials in American history and a landmark case in forensic crime detection. </a:t>
            </a:r>
            <a:endParaRPr lang="en-US" dirty="0"/>
          </a:p>
        </p:txBody>
      </p:sp>
    </p:spTree>
    <p:extLst>
      <p:ext uri="{BB962C8B-B14F-4D97-AF65-F5344CB8AC3E}">
        <p14:creationId xmlns:p14="http://schemas.microsoft.com/office/powerpoint/2010/main" val="39706343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of Sacco and Vanzetti</a:t>
            </a:r>
          </a:p>
        </p:txBody>
      </p:sp>
      <p:sp>
        <p:nvSpPr>
          <p:cNvPr id="3" name="Content Placeholder 2"/>
          <p:cNvSpPr>
            <a:spLocks noGrp="1"/>
          </p:cNvSpPr>
          <p:nvPr>
            <p:ph idx="1"/>
          </p:nvPr>
        </p:nvSpPr>
        <p:spPr/>
        <p:txBody>
          <a:bodyPr/>
          <a:lstStyle/>
          <a:p>
            <a:r>
              <a:rPr lang="en-US" dirty="0" smtClean="0"/>
              <a:t>The two armed thieves were identified as ‘Italian-looking’ and fled in a Buick.</a:t>
            </a:r>
          </a:p>
          <a:p>
            <a:r>
              <a:rPr lang="en-US" dirty="0"/>
              <a:t>The had shot Fred </a:t>
            </a:r>
            <a:r>
              <a:rPr lang="en-US" dirty="0" err="1"/>
              <a:t>Parmenter</a:t>
            </a:r>
            <a:r>
              <a:rPr lang="en-US" dirty="0"/>
              <a:t> and Alessandro </a:t>
            </a:r>
            <a:r>
              <a:rPr lang="en-US" dirty="0" err="1"/>
              <a:t>Beradelli</a:t>
            </a:r>
            <a:r>
              <a:rPr lang="en-US" dirty="0"/>
              <a:t> several times</a:t>
            </a:r>
            <a:r>
              <a:rPr lang="en-US" dirty="0" smtClean="0"/>
              <a:t>.</a:t>
            </a:r>
          </a:p>
          <a:p>
            <a:r>
              <a:rPr lang="en-US" dirty="0" smtClean="0"/>
              <a:t>After recovering the Buick, the police suspected that Mike </a:t>
            </a:r>
            <a:r>
              <a:rPr lang="en-US" dirty="0" err="1" smtClean="0"/>
              <a:t>Boda</a:t>
            </a:r>
            <a:r>
              <a:rPr lang="en-US" dirty="0" smtClean="0"/>
              <a:t> had committed the murders, but </a:t>
            </a:r>
            <a:r>
              <a:rPr lang="en-US" dirty="0" err="1" smtClean="0"/>
              <a:t>Boda</a:t>
            </a:r>
            <a:r>
              <a:rPr lang="en-US" dirty="0" smtClean="0"/>
              <a:t> had already fled to Italy. </a:t>
            </a:r>
          </a:p>
          <a:p>
            <a:endParaRPr lang="en-US" dirty="0" smtClean="0"/>
          </a:p>
        </p:txBody>
      </p:sp>
    </p:spTree>
    <p:extLst>
      <p:ext uri="{BB962C8B-B14F-4D97-AF65-F5344CB8AC3E}">
        <p14:creationId xmlns:p14="http://schemas.microsoft.com/office/powerpoint/2010/main" val="1505409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Trial of Sacco and </a:t>
            </a:r>
            <a:r>
              <a:rPr lang="en-US" dirty="0" smtClean="0"/>
              <a:t>Vanzetti</a:t>
            </a:r>
            <a:endParaRPr lang="en-US" dirty="0"/>
          </a:p>
        </p:txBody>
      </p:sp>
      <p:sp>
        <p:nvSpPr>
          <p:cNvPr id="3" name="Content Placeholder 2"/>
          <p:cNvSpPr>
            <a:spLocks noGrp="1"/>
          </p:cNvSpPr>
          <p:nvPr>
            <p:ph idx="1"/>
          </p:nvPr>
        </p:nvSpPr>
        <p:spPr/>
        <p:txBody>
          <a:bodyPr/>
          <a:lstStyle/>
          <a:p>
            <a:r>
              <a:rPr lang="en-US" dirty="0" smtClean="0"/>
              <a:t>Sacco and Vanzetti were known anarchists and Italian immigrants </a:t>
            </a:r>
          </a:p>
          <a:p>
            <a:r>
              <a:rPr lang="en-US" dirty="0" smtClean="0"/>
              <a:t>Charged with shooting and killing 2  men during a holdup at a shoe factory near Boston </a:t>
            </a:r>
          </a:p>
          <a:p>
            <a:r>
              <a:rPr lang="en-US" dirty="0" smtClean="0"/>
              <a:t>Even though the ACLU provided defense counsel, the two men were found guilty in a swift and decisive trial, despite the fact that there was little hard evidence against them. </a:t>
            </a:r>
          </a:p>
          <a:p>
            <a:pPr marL="118872" indent="0">
              <a:buNone/>
            </a:pPr>
            <a:endParaRPr lang="en-US" dirty="0"/>
          </a:p>
        </p:txBody>
      </p:sp>
    </p:spTree>
    <p:extLst>
      <p:ext uri="{BB962C8B-B14F-4D97-AF65-F5344CB8AC3E}">
        <p14:creationId xmlns:p14="http://schemas.microsoft.com/office/powerpoint/2010/main" val="6674721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Trial of Sacco and Vanzetti</a:t>
            </a:r>
          </a:p>
        </p:txBody>
      </p:sp>
      <p:sp>
        <p:nvSpPr>
          <p:cNvPr id="3" name="Content Placeholder 2"/>
          <p:cNvSpPr>
            <a:spLocks noGrp="1"/>
          </p:cNvSpPr>
          <p:nvPr>
            <p:ph idx="1"/>
          </p:nvPr>
        </p:nvSpPr>
        <p:spPr/>
        <p:txBody>
          <a:bodyPr/>
          <a:lstStyle/>
          <a:p>
            <a:r>
              <a:rPr lang="en-US" dirty="0" smtClean="0"/>
              <a:t>Some worried that the charges were based more on their ethnicity and political beliefs whether than the facts of the crime. </a:t>
            </a:r>
          </a:p>
          <a:p>
            <a:r>
              <a:rPr lang="en-US" dirty="0" smtClean="0"/>
              <a:t>On August 23</a:t>
            </a:r>
            <a:r>
              <a:rPr lang="en-US" baseline="30000" dirty="0" smtClean="0"/>
              <a:t>rd</a:t>
            </a:r>
            <a:r>
              <a:rPr lang="en-US" dirty="0" smtClean="0"/>
              <a:t>, 1927, the two men were put to death in the electric chair.</a:t>
            </a:r>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38199263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Wall Street Bombing </a:t>
            </a:r>
            <a:endParaRPr lang="en-US" dirty="0"/>
          </a:p>
        </p:txBody>
      </p:sp>
      <p:sp>
        <p:nvSpPr>
          <p:cNvPr id="3" name="Content Placeholder 2"/>
          <p:cNvSpPr>
            <a:spLocks noGrp="1"/>
          </p:cNvSpPr>
          <p:nvPr>
            <p:ph idx="1"/>
          </p:nvPr>
        </p:nvSpPr>
        <p:spPr/>
        <p:txBody>
          <a:bodyPr/>
          <a:lstStyle/>
          <a:p>
            <a:r>
              <a:rPr lang="en-US" dirty="0" smtClean="0"/>
              <a:t>On Sept. 16</a:t>
            </a:r>
            <a:r>
              <a:rPr lang="en-US" baseline="30000" dirty="0" smtClean="0"/>
              <a:t>th</a:t>
            </a:r>
            <a:r>
              <a:rPr lang="en-US" dirty="0" smtClean="0"/>
              <a:t>, 1920, days after Sacco and Vanzetti’s murder indictment, a horse cart filled with dynamite exploded in the financial heart of NYC killing 40 people and caused the NY Stock Exchange to close early that day. </a:t>
            </a:r>
            <a:endParaRPr lang="en-US" dirty="0"/>
          </a:p>
        </p:txBody>
      </p:sp>
    </p:spTree>
    <p:extLst>
      <p:ext uri="{BB962C8B-B14F-4D97-AF65-F5344CB8AC3E}">
        <p14:creationId xmlns:p14="http://schemas.microsoft.com/office/powerpoint/2010/main" val="409501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Mass Media</a:t>
            </a:r>
          </a:p>
        </p:txBody>
      </p:sp>
      <p:sp>
        <p:nvSpPr>
          <p:cNvPr id="33795" name="Rectangle 3"/>
          <p:cNvSpPr>
            <a:spLocks noGrp="1" noChangeArrowheads="1"/>
          </p:cNvSpPr>
          <p:nvPr>
            <p:ph idx="1"/>
          </p:nvPr>
        </p:nvSpPr>
        <p:spPr>
          <a:xfrm>
            <a:off x="228600" y="1981200"/>
            <a:ext cx="8686800" cy="3844925"/>
          </a:xfrm>
        </p:spPr>
        <p:txBody>
          <a:bodyPr/>
          <a:lstStyle/>
          <a:p>
            <a:r>
              <a:rPr lang="en-US" sz="2500">
                <a:latin typeface="Bookman" pitchFamily="18" charset="0"/>
              </a:rPr>
              <a:t>Increases in Mass media during the 1920s</a:t>
            </a:r>
          </a:p>
          <a:p>
            <a:pPr lvl="1"/>
            <a:r>
              <a:rPr lang="en-US" sz="2500">
                <a:latin typeface="Bookman" pitchFamily="18" charset="0"/>
              </a:rPr>
              <a:t>Print and broadcast methods of communication.</a:t>
            </a:r>
          </a:p>
          <a:p>
            <a:pPr lvl="2"/>
            <a:r>
              <a:rPr lang="en-US" sz="2500">
                <a:latin typeface="Bookman" pitchFamily="18" charset="0"/>
              </a:rPr>
              <a:t>Examples:  </a:t>
            </a:r>
          </a:p>
          <a:p>
            <a:pPr lvl="3"/>
            <a:r>
              <a:rPr lang="en-US" sz="2500">
                <a:latin typeface="Bookman" pitchFamily="18" charset="0"/>
              </a:rPr>
              <a:t>Newspapers</a:t>
            </a:r>
          </a:p>
          <a:p>
            <a:pPr lvl="3"/>
            <a:r>
              <a:rPr lang="en-US" sz="2500">
                <a:latin typeface="Bookman" pitchFamily="18" charset="0"/>
              </a:rPr>
              <a:t>Magazines</a:t>
            </a:r>
          </a:p>
          <a:p>
            <a:pPr lvl="3"/>
            <a:r>
              <a:rPr lang="en-US" sz="2500">
                <a:latin typeface="Bookman" pitchFamily="18" charset="0"/>
              </a:rPr>
              <a:t>Radio</a:t>
            </a:r>
          </a:p>
          <a:p>
            <a:pPr lvl="3"/>
            <a:r>
              <a:rPr lang="en-US" sz="2500">
                <a:latin typeface="Bookman" pitchFamily="18" charset="0"/>
              </a:rPr>
              <a:t>Movies</a:t>
            </a:r>
          </a:p>
          <a:p>
            <a:pPr lvl="3">
              <a:buFont typeface="Wingdings" pitchFamily="2" charset="2"/>
              <a:buNone/>
            </a:pPr>
            <a:endParaRPr lang="en-US" sz="2500">
              <a:latin typeface="Bookman" pitchFamily="18" charset="0"/>
            </a:endParaRPr>
          </a:p>
          <a:p>
            <a:pPr lvl="2"/>
            <a:endParaRPr lang="en-US"/>
          </a:p>
        </p:txBody>
      </p:sp>
      <p:pic>
        <p:nvPicPr>
          <p:cNvPr id="33798" name="Picture 6" descr="crysradio3"/>
          <p:cNvPicPr>
            <a:picLocks noChangeAspect="1" noChangeArrowheads="1"/>
          </p:cNvPicPr>
          <p:nvPr/>
        </p:nvPicPr>
        <p:blipFill>
          <a:blip r:embed="rId2" cstate="print"/>
          <a:srcRect/>
          <a:stretch>
            <a:fillRect/>
          </a:stretch>
        </p:blipFill>
        <p:spPr bwMode="auto">
          <a:xfrm>
            <a:off x="5486400" y="3314700"/>
            <a:ext cx="3124200" cy="26035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379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37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 calcmode="lin" valueType="num">
                                      <p:cBhvr>
                                        <p:cTn id="16" dur="500" fill="hold"/>
                                        <p:tgtEl>
                                          <p:spTgt spid="3379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379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37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p:cTn id="25" dur="500" fill="hold"/>
                                        <p:tgtEl>
                                          <p:spTgt spid="3379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379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37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3795">
                                            <p:txEl>
                                              <p:pRg st="3" end="3"/>
                                            </p:txEl>
                                          </p:spTgt>
                                        </p:tgtEl>
                                        <p:attrNameLst>
                                          <p:attrName>style.visibility</p:attrName>
                                        </p:attrNameLst>
                                      </p:cBhvr>
                                      <p:to>
                                        <p:strVal val="visible"/>
                                      </p:to>
                                    </p:set>
                                    <p:anim calcmode="lin" valueType="num">
                                      <p:cBhvr>
                                        <p:cTn id="34" dur="500" fill="hold"/>
                                        <p:tgtEl>
                                          <p:spTgt spid="3379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379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379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3795">
                                            <p:txEl>
                                              <p:pRg st="4" end="4"/>
                                            </p:txEl>
                                          </p:spTgt>
                                        </p:tgtEl>
                                        <p:attrNameLst>
                                          <p:attrName>style.visibility</p:attrName>
                                        </p:attrNameLst>
                                      </p:cBhvr>
                                      <p:to>
                                        <p:strVal val="visible"/>
                                      </p:to>
                                    </p:set>
                                    <p:anim calcmode="lin" valueType="num">
                                      <p:cBhvr>
                                        <p:cTn id="43" dur="500" fill="hold"/>
                                        <p:tgtEl>
                                          <p:spTgt spid="3379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379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379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379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37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3795">
                                            <p:txEl>
                                              <p:pRg st="5" end="5"/>
                                            </p:txEl>
                                          </p:spTgt>
                                        </p:tgtEl>
                                        <p:attrNameLst>
                                          <p:attrName>style.visibility</p:attrName>
                                        </p:attrNameLst>
                                      </p:cBhvr>
                                      <p:to>
                                        <p:strVal val="visible"/>
                                      </p:to>
                                    </p:set>
                                    <p:anim calcmode="lin" valueType="num">
                                      <p:cBhvr>
                                        <p:cTn id="52" dur="500" fill="hold"/>
                                        <p:tgtEl>
                                          <p:spTgt spid="33795">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3795">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3795">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3795">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379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3795">
                                            <p:txEl>
                                              <p:pRg st="6" end="6"/>
                                            </p:txEl>
                                          </p:spTgt>
                                        </p:tgtEl>
                                        <p:attrNameLst>
                                          <p:attrName>style.visibility</p:attrName>
                                        </p:attrNameLst>
                                      </p:cBhvr>
                                      <p:to>
                                        <p:strVal val="visible"/>
                                      </p:to>
                                    </p:set>
                                    <p:anim calcmode="lin" valueType="num">
                                      <p:cBhvr>
                                        <p:cTn id="61" dur="500" fill="hold"/>
                                        <p:tgtEl>
                                          <p:spTgt spid="33795">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3795">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3795">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3795">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379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3798"/>
                                        </p:tgtEl>
                                        <p:attrNameLst>
                                          <p:attrName>style.visibility</p:attrName>
                                        </p:attrNameLst>
                                      </p:cBhvr>
                                      <p:to>
                                        <p:strVal val="visible"/>
                                      </p:to>
                                    </p:set>
                                    <p:anim calcmode="lin" valueType="num">
                                      <p:cBhvr additive="base">
                                        <p:cTn id="70" dur="500" fill="hold"/>
                                        <p:tgtEl>
                                          <p:spTgt spid="33798"/>
                                        </p:tgtEl>
                                        <p:attrNameLst>
                                          <p:attrName>ppt_x</p:attrName>
                                        </p:attrNameLst>
                                      </p:cBhvr>
                                      <p:tavLst>
                                        <p:tav tm="0">
                                          <p:val>
                                            <p:strVal val="#ppt_x"/>
                                          </p:val>
                                        </p:tav>
                                        <p:tav tm="100000">
                                          <p:val>
                                            <p:strVal val="#ppt_x"/>
                                          </p:val>
                                        </p:tav>
                                      </p:tavLst>
                                    </p:anim>
                                    <p:anim calcmode="lin" valueType="num">
                                      <p:cBhvr additive="base">
                                        <p:cTn id="71"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Openers &amp; Reminders </a:t>
            </a:r>
            <a:endParaRPr lang="en-US" dirty="0"/>
          </a:p>
        </p:txBody>
      </p:sp>
      <p:sp>
        <p:nvSpPr>
          <p:cNvPr id="5" name="Content Placeholder 4"/>
          <p:cNvSpPr>
            <a:spLocks noGrp="1"/>
          </p:cNvSpPr>
          <p:nvPr>
            <p:ph sz="half" idx="1"/>
          </p:nvPr>
        </p:nvSpPr>
        <p:spPr>
          <a:xfrm>
            <a:off x="457200" y="1600200"/>
            <a:ext cx="4038600" cy="3810000"/>
          </a:xfrm>
        </p:spPr>
        <p:txBody>
          <a:bodyPr>
            <a:normAutofit/>
          </a:bodyPr>
          <a:lstStyle/>
          <a:p>
            <a:pPr marL="633222" indent="-514350">
              <a:buAutoNum type="arabicPeriod"/>
            </a:pPr>
            <a:r>
              <a:rPr lang="en-US" dirty="0" smtClean="0"/>
              <a:t>What was the problem with the Palmer Raids?</a:t>
            </a:r>
          </a:p>
          <a:p>
            <a:pPr marL="633222" indent="-514350">
              <a:buAutoNum type="arabicPeriod"/>
            </a:pPr>
            <a:r>
              <a:rPr lang="en-US" dirty="0" smtClean="0"/>
              <a:t>Do you think Sacco and Vanzetti were treated fairly? Explain. </a:t>
            </a:r>
            <a:endParaRPr lang="en-US" dirty="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a:bodyPr>
          <a:lstStyle/>
          <a:p>
            <a:r>
              <a:rPr lang="en-US" dirty="0" smtClean="0"/>
              <a:t>Unless you are this cute, keep your cell phones </a:t>
            </a:r>
            <a:r>
              <a:rPr lang="en-US" i="1" dirty="0" smtClean="0"/>
              <a:t>completely </a:t>
            </a:r>
            <a:r>
              <a:rPr lang="en-US" dirty="0" smtClean="0"/>
              <a:t>out of sight. </a:t>
            </a:r>
            <a:endParaRPr lang="en-US" dirty="0"/>
          </a:p>
        </p:txBody>
      </p:sp>
      <p:pic>
        <p:nvPicPr>
          <p:cNvPr id="7" name="Picture 6" descr="IMG_5676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810" y="1417638"/>
            <a:ext cx="2476445" cy="3301928"/>
          </a:xfrm>
          <a:prstGeom prst="rect">
            <a:avLst/>
          </a:prstGeom>
        </p:spPr>
      </p:pic>
    </p:spTree>
    <p:extLst>
      <p:ext uri="{BB962C8B-B14F-4D97-AF65-F5344CB8AC3E}">
        <p14:creationId xmlns:p14="http://schemas.microsoft.com/office/powerpoint/2010/main" val="10187670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the summer of 1920, the Red Scare hysteria had run its course.</a:t>
            </a:r>
          </a:p>
          <a:p>
            <a:r>
              <a:rPr lang="en-US" dirty="0" smtClean="0"/>
              <a:t>Americans saw that democracy and capitalism were more powerful in the United States than Lenin’s call for worldwide revolution. </a:t>
            </a:r>
            <a:endParaRPr lang="en-US" dirty="0"/>
          </a:p>
        </p:txBody>
      </p:sp>
    </p:spTree>
    <p:extLst>
      <p:ext uri="{BB962C8B-B14F-4D97-AF65-F5344CB8AC3E}">
        <p14:creationId xmlns:p14="http://schemas.microsoft.com/office/powerpoint/2010/main" val="17735968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Trial </a:t>
            </a:r>
            <a:r>
              <a:rPr lang="en-US" dirty="0"/>
              <a:t>of Sacco and Vanzetti</a:t>
            </a:r>
          </a:p>
        </p:txBody>
      </p:sp>
      <p:sp>
        <p:nvSpPr>
          <p:cNvPr id="3" name="Content Placeholder 2"/>
          <p:cNvSpPr>
            <a:spLocks noGrp="1"/>
          </p:cNvSpPr>
          <p:nvPr>
            <p:ph idx="1"/>
          </p:nvPr>
        </p:nvSpPr>
        <p:spPr/>
        <p:txBody>
          <a:bodyPr/>
          <a:lstStyle/>
          <a:p>
            <a:r>
              <a:rPr lang="en-US" dirty="0">
                <a:hlinkClick r:id="rId2" action="ppaction://hlinkfile"/>
              </a:rPr>
              <a:t>file:///Users/jaclyncleveland/Downloads/</a:t>
            </a:r>
            <a:r>
              <a:rPr lang="en-US" dirty="0" smtClean="0">
                <a:hlinkClick r:id="rId2" action="ppaction://hlinkfile"/>
              </a:rPr>
              <a:t>The_Sacco_and_Vanzetti_Case.pdf</a:t>
            </a:r>
            <a:endParaRPr lang="en-US" dirty="0" smtClean="0"/>
          </a:p>
          <a:p>
            <a:endParaRPr lang="en-US" dirty="0"/>
          </a:p>
          <a:p>
            <a:endParaRPr lang="en-US" dirty="0" smtClean="0"/>
          </a:p>
          <a:p>
            <a:r>
              <a:rPr lang="en-US" dirty="0" smtClean="0">
                <a:hlinkClick r:id="rId3"/>
              </a:rPr>
              <a:t>https://www.youtube.com/watch?v=DdstXviXwYA</a:t>
            </a:r>
            <a:r>
              <a:rPr lang="en-US" dirty="0" smtClean="0"/>
              <a:t> - 2 minute clip </a:t>
            </a:r>
          </a:p>
          <a:p>
            <a:endParaRPr lang="en-US" dirty="0" smtClean="0"/>
          </a:p>
          <a:p>
            <a:endParaRPr lang="en-US" dirty="0"/>
          </a:p>
          <a:p>
            <a:endParaRPr lang="en-US" dirty="0"/>
          </a:p>
        </p:txBody>
      </p:sp>
    </p:spTree>
    <p:extLst>
      <p:ext uri="{BB962C8B-B14F-4D97-AF65-F5344CB8AC3E}">
        <p14:creationId xmlns:p14="http://schemas.microsoft.com/office/powerpoint/2010/main" val="2753327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a:t>
            </a:r>
            <a:r>
              <a:rPr lang="en-US" dirty="0"/>
              <a:t>emergence of </a:t>
            </a:r>
            <a:br>
              <a:rPr lang="en-US" dirty="0"/>
            </a:br>
            <a:r>
              <a:rPr lang="en-US" dirty="0" err="1"/>
              <a:t>Garveyism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prominent new African American to emerge in the 1920s was Marcus Garvey.</a:t>
            </a:r>
          </a:p>
          <a:p>
            <a:r>
              <a:rPr lang="en-US" dirty="0" smtClean="0"/>
              <a:t>Born in Jamaica and traveled the world before coming to Harlem</a:t>
            </a:r>
            <a:endParaRPr lang="en-US" dirty="0"/>
          </a:p>
          <a:p>
            <a:r>
              <a:rPr lang="en-US" dirty="0" smtClean="0"/>
              <a:t>He noticed a common theme- blacks were exploited everywhere </a:t>
            </a:r>
          </a:p>
          <a:p>
            <a:r>
              <a:rPr lang="en-US" dirty="0" smtClean="0"/>
              <a:t>Idea – “Back to Africa” blacks should separate from whites and create their own empire</a:t>
            </a:r>
          </a:p>
          <a:p>
            <a:r>
              <a:rPr lang="en-US" dirty="0" smtClean="0"/>
              <a:t>Encouraged black pride and nationalism</a:t>
            </a:r>
          </a:p>
          <a:p>
            <a:r>
              <a:rPr lang="en-US" dirty="0" smtClean="0"/>
              <a:t>“In a world where black is despises, he taught African Americans to admire and praise black things and black people.” </a:t>
            </a:r>
          </a:p>
          <a:p>
            <a:r>
              <a:rPr lang="en-US" dirty="0" smtClean="0"/>
              <a:t>2.5 million followers</a:t>
            </a:r>
          </a:p>
          <a:p>
            <a:r>
              <a:rPr lang="en-US" dirty="0" smtClean="0"/>
              <a:t>What will government do? </a:t>
            </a:r>
          </a:p>
        </p:txBody>
      </p:sp>
    </p:spTree>
    <p:extLst>
      <p:ext uri="{BB962C8B-B14F-4D97-AF65-F5344CB8AC3E}">
        <p14:creationId xmlns:p14="http://schemas.microsoft.com/office/powerpoint/2010/main" val="34904330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Garvey </a:t>
            </a:r>
            <a:endParaRPr lang="en-US" dirty="0"/>
          </a:p>
        </p:txBody>
      </p:sp>
      <p:sp>
        <p:nvSpPr>
          <p:cNvPr id="3" name="Content Placeholder 2"/>
          <p:cNvSpPr>
            <a:spLocks noGrp="1"/>
          </p:cNvSpPr>
          <p:nvPr>
            <p:ph idx="1"/>
          </p:nvPr>
        </p:nvSpPr>
        <p:spPr/>
        <p:txBody>
          <a:bodyPr/>
          <a:lstStyle/>
          <a:p>
            <a:r>
              <a:rPr lang="en-US" dirty="0" smtClean="0"/>
              <a:t>Bio</a:t>
            </a:r>
          </a:p>
          <a:p>
            <a:r>
              <a:rPr lang="en-US" dirty="0" smtClean="0"/>
              <a:t>Government sent him to prison for mail fraud and then deported him back to Jamaica </a:t>
            </a:r>
            <a:endParaRPr lang="en-US" dirty="0" smtClean="0"/>
          </a:p>
        </p:txBody>
      </p:sp>
    </p:spTree>
    <p:extLst>
      <p:ext uri="{BB962C8B-B14F-4D97-AF65-F5344CB8AC3E}">
        <p14:creationId xmlns:p14="http://schemas.microsoft.com/office/powerpoint/2010/main" val="40204160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Clash of fundamentalism &amp; modernism </a:t>
            </a:r>
            <a:endParaRPr lang="en-US" dirty="0"/>
          </a:p>
        </p:txBody>
      </p:sp>
      <p:sp>
        <p:nvSpPr>
          <p:cNvPr id="3" name="Content Placeholder 2"/>
          <p:cNvSpPr>
            <a:spLocks noGrp="1"/>
          </p:cNvSpPr>
          <p:nvPr>
            <p:ph idx="1"/>
          </p:nvPr>
        </p:nvSpPr>
        <p:spPr/>
        <p:txBody>
          <a:bodyPr/>
          <a:lstStyle/>
          <a:p>
            <a:r>
              <a:rPr lang="en-US" dirty="0" smtClean="0"/>
              <a:t>Explain </a:t>
            </a:r>
            <a:endParaRPr lang="en-US" dirty="0"/>
          </a:p>
        </p:txBody>
      </p:sp>
    </p:spTree>
    <p:extLst>
      <p:ext uri="{BB962C8B-B14F-4D97-AF65-F5344CB8AC3E}">
        <p14:creationId xmlns:p14="http://schemas.microsoft.com/office/powerpoint/2010/main" val="940746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Scopes Trial of 1925</a:t>
            </a:r>
            <a:endParaRPr lang="en-US" dirty="0"/>
          </a:p>
        </p:txBody>
      </p:sp>
      <p:sp>
        <p:nvSpPr>
          <p:cNvPr id="3" name="Content Placeholder 2"/>
          <p:cNvSpPr>
            <a:spLocks noGrp="1"/>
          </p:cNvSpPr>
          <p:nvPr>
            <p:ph idx="1"/>
          </p:nvPr>
        </p:nvSpPr>
        <p:spPr/>
        <p:txBody>
          <a:bodyPr/>
          <a:lstStyle/>
          <a:p>
            <a:r>
              <a:rPr lang="en-US" dirty="0" smtClean="0"/>
              <a:t>Reading Activity and </a:t>
            </a:r>
            <a:r>
              <a:rPr lang="en-US" dirty="0" smtClean="0"/>
              <a:t>Questions</a:t>
            </a:r>
          </a:p>
          <a:p>
            <a:r>
              <a:rPr lang="en-US" dirty="0" smtClean="0"/>
              <a:t>Read 39- 42 Trails and Trial </a:t>
            </a:r>
            <a:r>
              <a:rPr lang="en-US" dirty="0" smtClean="0"/>
              <a:t> </a:t>
            </a:r>
          </a:p>
          <a:p>
            <a:endParaRPr lang="en-US" dirty="0"/>
          </a:p>
          <a:p>
            <a:r>
              <a:rPr lang="en-US" dirty="0" smtClean="0"/>
              <a:t>Who were the major figures?</a:t>
            </a:r>
          </a:p>
          <a:p>
            <a:r>
              <a:rPr lang="en-US" dirty="0" smtClean="0"/>
              <a:t>What was the outcome? </a:t>
            </a:r>
          </a:p>
          <a:p>
            <a:r>
              <a:rPr lang="en-US" dirty="0" smtClean="0"/>
              <a:t>What is the legacy of the Scopes Trial? </a:t>
            </a:r>
          </a:p>
          <a:p>
            <a:r>
              <a:rPr lang="en-US" dirty="0" smtClean="0"/>
              <a:t>Page 337 </a:t>
            </a:r>
            <a:endParaRPr lang="en-US" dirty="0"/>
          </a:p>
        </p:txBody>
      </p:sp>
    </p:spTree>
    <p:extLst>
      <p:ext uri="{BB962C8B-B14F-4D97-AF65-F5344CB8AC3E}">
        <p14:creationId xmlns:p14="http://schemas.microsoft.com/office/powerpoint/2010/main" val="42446181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1920s </a:t>
            </a:r>
            <a:endParaRPr lang="en-US" dirty="0"/>
          </a:p>
        </p:txBody>
      </p:sp>
      <p:sp>
        <p:nvSpPr>
          <p:cNvPr id="3" name="Content Placeholder 2"/>
          <p:cNvSpPr>
            <a:spLocks noGrp="1"/>
          </p:cNvSpPr>
          <p:nvPr>
            <p:ph idx="1"/>
          </p:nvPr>
        </p:nvSpPr>
        <p:spPr/>
        <p:txBody>
          <a:bodyPr/>
          <a:lstStyle/>
          <a:p>
            <a:r>
              <a:rPr lang="en-US" dirty="0" smtClean="0"/>
              <a:t>Suffrage </a:t>
            </a:r>
          </a:p>
          <a:p>
            <a:r>
              <a:rPr lang="en-US" dirty="0" smtClean="0"/>
              <a:t>Margaret Sanger </a:t>
            </a:r>
          </a:p>
          <a:p>
            <a:r>
              <a:rPr lang="en-US" dirty="0" smtClean="0"/>
              <a:t>Flappers </a:t>
            </a:r>
          </a:p>
          <a:p>
            <a:r>
              <a:rPr lang="en-US" dirty="0" smtClean="0"/>
              <a:t>Rise in women’s colleges </a:t>
            </a:r>
            <a:endParaRPr lang="en-US" dirty="0"/>
          </a:p>
        </p:txBody>
      </p:sp>
    </p:spTree>
    <p:extLst>
      <p:ext uri="{BB962C8B-B14F-4D97-AF65-F5344CB8AC3E}">
        <p14:creationId xmlns:p14="http://schemas.microsoft.com/office/powerpoint/2010/main" val="37202817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US.44 Examine the growth and popularity of Blues Music in Memphis and the Grand Ole Opry in Nashville, including W.C. Handy, and WSM. </a:t>
            </a:r>
            <a:endParaRPr lang="en-US" sz="2000"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Blues Music - </a:t>
            </a:r>
            <a:endParaRPr lang="en-US" dirty="0"/>
          </a:p>
          <a:p>
            <a:pPr marL="0" indent="0">
              <a:buNone/>
            </a:pPr>
            <a:endParaRPr lang="en-US" dirty="0" smtClean="0"/>
          </a:p>
          <a:p>
            <a:pPr marL="0" indent="0">
              <a:buNone/>
            </a:pPr>
            <a:r>
              <a:rPr lang="en-US" dirty="0" smtClean="0"/>
              <a:t>W.C. Handy – The father of blues earned his title in 1912 by writing and publishing the first commercially successful piece  	</a:t>
            </a:r>
            <a:r>
              <a:rPr lang="en-US" i="1" dirty="0" smtClean="0"/>
              <a:t>The St. Louis Blues </a:t>
            </a:r>
          </a:p>
          <a:p>
            <a:pPr marL="0" indent="0">
              <a:buNone/>
            </a:pPr>
            <a:r>
              <a:rPr lang="en-US" i="1" dirty="0" smtClean="0"/>
              <a:t>-</a:t>
            </a:r>
            <a:r>
              <a:rPr lang="en-US" dirty="0" smtClean="0"/>
              <a:t>Memphis first international star </a:t>
            </a:r>
          </a:p>
          <a:p>
            <a:pPr marL="0" indent="0">
              <a:buNone/>
            </a:pPr>
            <a:r>
              <a:rPr lang="en-US" dirty="0" smtClean="0">
                <a:hlinkClick r:id="rId2"/>
              </a:rPr>
              <a:t>http://memphismusichalloffame.com/inductee/wchandy/</a:t>
            </a:r>
            <a:endParaRPr lang="en-US" dirty="0" smtClean="0"/>
          </a:p>
          <a:p>
            <a:pPr marL="0" indent="0">
              <a:buNone/>
            </a:pPr>
            <a:endParaRPr lang="en-US" dirty="0" smtClean="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Grand Ole Opry – successful radio station from Nashville, TN, first broadcast in 1925, noted for its importance in promoting country music </a:t>
            </a:r>
          </a:p>
          <a:p>
            <a:pPr marL="0" indent="0">
              <a:buNone/>
            </a:pPr>
            <a:endParaRPr lang="en-US" dirty="0"/>
          </a:p>
          <a:p>
            <a:pPr marL="0" indent="0">
              <a:buNone/>
            </a:pPr>
            <a:r>
              <a:rPr lang="en-US" dirty="0" smtClean="0"/>
              <a:t>WSM – located in Nashville, TN, broadcasts a full time country music, known primarily as the home of the Grand Ole Opry </a:t>
            </a:r>
          </a:p>
          <a:p>
            <a:pPr marL="0" indent="0">
              <a:buNone/>
            </a:pPr>
            <a:endParaRPr lang="en-US" dirty="0"/>
          </a:p>
          <a:p>
            <a:pPr marL="0" indent="0">
              <a:buNone/>
            </a:pPr>
            <a:r>
              <a:rPr lang="en-US" dirty="0" smtClean="0">
                <a:hlinkClick r:id="rId3"/>
              </a:rPr>
              <a:t>http://www.wsmonline.com/shows/grand-ole-opry/</a:t>
            </a:r>
            <a:endParaRPr lang="en-US" dirty="0" smtClean="0"/>
          </a:p>
          <a:p>
            <a:pPr marL="0" indent="0">
              <a:buNone/>
            </a:pPr>
            <a:endParaRPr lang="en-US" dirty="0"/>
          </a:p>
        </p:txBody>
      </p:sp>
    </p:spTree>
    <p:extLst>
      <p:ext uri="{BB962C8B-B14F-4D97-AF65-F5344CB8AC3E}">
        <p14:creationId xmlns:p14="http://schemas.microsoft.com/office/powerpoint/2010/main" val="1333892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In your notebook, write one page on this topic: </a:t>
            </a:r>
            <a:endParaRPr lang="en-US" dirty="0"/>
          </a:p>
        </p:txBody>
      </p:sp>
      <p:sp>
        <p:nvSpPr>
          <p:cNvPr id="3" name="Content Placeholder 2"/>
          <p:cNvSpPr>
            <a:spLocks noGrp="1"/>
          </p:cNvSpPr>
          <p:nvPr>
            <p:ph idx="1"/>
          </p:nvPr>
        </p:nvSpPr>
        <p:spPr/>
        <p:txBody>
          <a:bodyPr/>
          <a:lstStyle/>
          <a:p>
            <a:r>
              <a:rPr lang="en-US" dirty="0" smtClean="0"/>
              <a:t>Describe the mass production techniques, and the impact of new technologies, including the advent of airplane travel, spread of electricity, popularity of labor saving appliances, and innovations in food processing and food purchasing. </a:t>
            </a:r>
          </a:p>
          <a:p>
            <a:endParaRPr lang="en-US" dirty="0"/>
          </a:p>
          <a:p>
            <a:endParaRPr lang="en-US" dirty="0"/>
          </a:p>
        </p:txBody>
      </p:sp>
    </p:spTree>
    <p:extLst>
      <p:ext uri="{BB962C8B-B14F-4D97-AF65-F5344CB8AC3E}">
        <p14:creationId xmlns:p14="http://schemas.microsoft.com/office/powerpoint/2010/main" val="188005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24200" y="0"/>
            <a:ext cx="5562600" cy="1417638"/>
          </a:xfrm>
          <a:noFill/>
          <a:ln/>
        </p:spPr>
        <p:txBody>
          <a:bodyPr/>
          <a:lstStyle/>
          <a:p>
            <a:r>
              <a:rPr lang="en-US" sz="4600" b="1">
                <a:solidFill>
                  <a:schemeClr val="bg2"/>
                </a:solidFill>
                <a:latin typeface="Bookman" pitchFamily="18" charset="0"/>
              </a:rPr>
              <a:t>RADIO</a:t>
            </a:r>
          </a:p>
        </p:txBody>
      </p:sp>
      <p:sp>
        <p:nvSpPr>
          <p:cNvPr id="37891" name="Rectangle 3"/>
          <p:cNvSpPr>
            <a:spLocks noGrp="1" noChangeArrowheads="1"/>
          </p:cNvSpPr>
          <p:nvPr>
            <p:ph type="body" sz="half" idx="1"/>
          </p:nvPr>
        </p:nvSpPr>
        <p:spPr>
          <a:xfrm>
            <a:off x="457200" y="2133600"/>
            <a:ext cx="4495800" cy="5029200"/>
          </a:xfrm>
          <a:noFill/>
          <a:ln/>
        </p:spPr>
        <p:txBody>
          <a:bodyPr/>
          <a:lstStyle/>
          <a:p>
            <a:pPr>
              <a:buClr>
                <a:schemeClr val="tx1"/>
              </a:buClr>
              <a:buFont typeface="Wingdings" pitchFamily="2" charset="2"/>
              <a:buChar char="q"/>
            </a:pPr>
            <a:r>
              <a:rPr lang="en-US" sz="2300" b="1">
                <a:latin typeface="Bookman" pitchFamily="18" charset="0"/>
              </a:rPr>
              <a:t> </a:t>
            </a:r>
            <a:r>
              <a:rPr lang="en-US" sz="2500">
                <a:latin typeface="Bookman" pitchFamily="18" charset="0"/>
              </a:rPr>
              <a:t>Most powerful communications medium to emerge in the 1920s</a:t>
            </a:r>
          </a:p>
          <a:p>
            <a:pPr>
              <a:buClr>
                <a:schemeClr val="tx1"/>
              </a:buClr>
              <a:buFont typeface="Wingdings" pitchFamily="2" charset="2"/>
              <a:buChar char="q"/>
            </a:pPr>
            <a:r>
              <a:rPr lang="en-US" sz="2500">
                <a:latin typeface="Bookman" pitchFamily="18" charset="0"/>
              </a:rPr>
              <a:t>News was delivered faster and to a larger audience.</a:t>
            </a:r>
          </a:p>
          <a:p>
            <a:pPr>
              <a:buClr>
                <a:schemeClr val="tx1"/>
              </a:buClr>
              <a:buFont typeface="Wingdings" pitchFamily="2" charset="2"/>
              <a:buChar char="q"/>
            </a:pPr>
            <a:r>
              <a:rPr lang="en-US" sz="2500">
                <a:latin typeface="Bookman" pitchFamily="18" charset="0"/>
              </a:rPr>
              <a:t>Americans could hear the voice of the president or listen to the World Series live. </a:t>
            </a:r>
          </a:p>
        </p:txBody>
      </p:sp>
      <p:pic>
        <p:nvPicPr>
          <p:cNvPr id="37893" name="Picture 5" descr="radio 2"/>
          <p:cNvPicPr>
            <a:picLocks noGrp="1" noChangeAspect="1" noChangeArrowheads="1"/>
          </p:cNvPicPr>
          <p:nvPr>
            <p:ph sz="half" idx="2"/>
          </p:nvPr>
        </p:nvPicPr>
        <p:blipFill>
          <a:blip r:embed="rId2" cstate="print"/>
          <a:srcRect t="6705" b="6705"/>
          <a:stretch>
            <a:fillRect/>
          </a:stretch>
        </p:blipFill>
        <p:spPr>
          <a:noFill/>
          <a:ln/>
        </p:spPr>
      </p:pic>
      <p:pic>
        <p:nvPicPr>
          <p:cNvPr id="37892" name="Picture 4" descr="Radio77"/>
          <p:cNvPicPr>
            <a:picLocks noGrp="1" noChangeAspect="1" noChangeArrowheads="1"/>
          </p:cNvPicPr>
          <p:nvPr/>
        </p:nvPicPr>
        <p:blipFill>
          <a:blip r:embed="rId3" cstate="print"/>
          <a:srcRect/>
          <a:stretch>
            <a:fillRect/>
          </a:stretch>
        </p:blipFill>
        <p:spPr bwMode="auto">
          <a:xfrm>
            <a:off x="609600" y="0"/>
            <a:ext cx="1509713" cy="1981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arn(in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arn(in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arn(in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strips(downLeft)">
                                      <p:cBhvr>
                                        <p:cTn id="22" dur="500"/>
                                        <p:tgtEl>
                                          <p:spTgt spid="37893"/>
                                        </p:tgtEl>
                                      </p:cBhvr>
                                    </p:animEffect>
                                  </p:childTnLst>
                                </p:cTn>
                              </p:par>
                              <p:par>
                                <p:cTn id="23" presetID="8" presetClass="emph" presetSubtype="0" fill="hold" nodeType="withEffect">
                                  <p:stCondLst>
                                    <p:cond delay="0"/>
                                  </p:stCondLst>
                                  <p:childTnLst>
                                    <p:animRot by="21600000">
                                      <p:cBhvr>
                                        <p:cTn id="24" dur="500" fill="hold"/>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66297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endParaRPr lang="en-US"/>
          </a:p>
        </p:txBody>
      </p:sp>
      <p:sp>
        <p:nvSpPr>
          <p:cNvPr id="34819" name="Rectangle 3"/>
          <p:cNvSpPr>
            <a:spLocks noGrp="1" noChangeArrowheads="1"/>
          </p:cNvSpPr>
          <p:nvPr>
            <p:ph sz="half" idx="1"/>
          </p:nvPr>
        </p:nvSpPr>
        <p:spPr/>
        <p:txBody>
          <a:bodyPr/>
          <a:lstStyle/>
          <a:p>
            <a:pPr>
              <a:lnSpc>
                <a:spcPct val="90000"/>
              </a:lnSpc>
            </a:pPr>
            <a:r>
              <a:rPr lang="en-US" sz="2400" b="1">
                <a:solidFill>
                  <a:srgbClr val="33CCFF"/>
                </a:solidFill>
              </a:rPr>
              <a:t>Newspapers:  </a:t>
            </a:r>
          </a:p>
          <a:p>
            <a:pPr>
              <a:lnSpc>
                <a:spcPct val="90000"/>
              </a:lnSpc>
            </a:pPr>
            <a:r>
              <a:rPr lang="en-US" sz="2400"/>
              <a:t>27 million to 39 million</a:t>
            </a:r>
          </a:p>
          <a:p>
            <a:pPr>
              <a:lnSpc>
                <a:spcPct val="90000"/>
              </a:lnSpc>
            </a:pPr>
            <a:r>
              <a:rPr lang="en-US" sz="2400"/>
              <a:t>Increase of 42%</a:t>
            </a:r>
          </a:p>
          <a:p>
            <a:pPr>
              <a:lnSpc>
                <a:spcPct val="90000"/>
              </a:lnSpc>
            </a:pPr>
            <a:endParaRPr lang="en-US" sz="2400"/>
          </a:p>
          <a:p>
            <a:pPr>
              <a:lnSpc>
                <a:spcPct val="90000"/>
              </a:lnSpc>
            </a:pPr>
            <a:r>
              <a:rPr lang="en-US" sz="2400" b="1">
                <a:solidFill>
                  <a:srgbClr val="33CCFF"/>
                </a:solidFill>
              </a:rPr>
              <a:t>Motion Pictures:</a:t>
            </a:r>
            <a:r>
              <a:rPr lang="en-US" sz="2400"/>
              <a:t>  </a:t>
            </a:r>
          </a:p>
          <a:p>
            <a:pPr>
              <a:lnSpc>
                <a:spcPct val="90000"/>
              </a:lnSpc>
            </a:pPr>
            <a:r>
              <a:rPr lang="en-US" sz="2400"/>
              <a:t>40 million to 80 million</a:t>
            </a:r>
          </a:p>
          <a:p>
            <a:pPr>
              <a:lnSpc>
                <a:spcPct val="90000"/>
              </a:lnSpc>
            </a:pPr>
            <a:r>
              <a:rPr lang="en-US" sz="2400"/>
              <a:t>Increase of 100%</a:t>
            </a:r>
          </a:p>
          <a:p>
            <a:pPr>
              <a:lnSpc>
                <a:spcPct val="90000"/>
              </a:lnSpc>
            </a:pPr>
            <a:endParaRPr lang="en-US" sz="2400"/>
          </a:p>
          <a:p>
            <a:pPr>
              <a:lnSpc>
                <a:spcPct val="90000"/>
              </a:lnSpc>
            </a:pPr>
            <a:r>
              <a:rPr lang="en-US" sz="2400" b="1">
                <a:solidFill>
                  <a:srgbClr val="33CCFF"/>
                </a:solidFill>
              </a:rPr>
              <a:t>Radios:  </a:t>
            </a:r>
          </a:p>
          <a:p>
            <a:pPr>
              <a:lnSpc>
                <a:spcPct val="90000"/>
              </a:lnSpc>
            </a:pPr>
            <a:r>
              <a:rPr lang="en-US" sz="2400"/>
              <a:t>60,000 to 10.2 million</a:t>
            </a:r>
          </a:p>
          <a:p>
            <a:pPr>
              <a:lnSpc>
                <a:spcPct val="90000"/>
              </a:lnSpc>
            </a:pPr>
            <a:r>
              <a:rPr lang="en-US" sz="2400"/>
              <a:t>Increase of 16,983%</a:t>
            </a:r>
          </a:p>
          <a:p>
            <a:pPr>
              <a:lnSpc>
                <a:spcPct val="90000"/>
              </a:lnSpc>
            </a:pPr>
            <a:endParaRPr lang="en-US" sz="2400"/>
          </a:p>
        </p:txBody>
      </p:sp>
      <p:sp>
        <p:nvSpPr>
          <p:cNvPr id="34823" name="Rectangle 7"/>
          <p:cNvSpPr>
            <a:spLocks noGrp="1" noChangeArrowheads="1"/>
          </p:cNvSpPr>
          <p:nvPr>
            <p:ph sz="half" idx="2"/>
          </p:nvPr>
        </p:nvSpPr>
        <p:spPr>
          <a:prstGeom prst="upArrow">
            <a:avLst>
              <a:gd name="adj1" fmla="val 74509"/>
              <a:gd name="adj2" fmla="val 40322"/>
            </a:avLst>
          </a:prstGeom>
          <a:solidFill>
            <a:schemeClr val="accent1"/>
          </a:solidFill>
          <a:ln>
            <a:solidFill>
              <a:schemeClr val="tx1"/>
            </a:solidFill>
          </a:ln>
        </p:spPr>
        <p:txBody>
          <a:bodyPr/>
          <a:lstStyle/>
          <a:p>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34823"/>
                                        </p:tgtEl>
                                        <p:attrNameLst>
                                          <p:attrName>r</p:attrName>
                                        </p:attrNameLst>
                                      </p:cBhvr>
                                    </p:animRot>
                                  </p:childTnLst>
                                </p:cTn>
                              </p:par>
                              <p:par>
                                <p:cTn id="7" presetID="18" presetClass="entr" presetSubtype="12" fill="hold" nodeType="withEffect">
                                  <p:stCondLst>
                                    <p:cond delay="0"/>
                                  </p:stCondLst>
                                  <p:childTnLst>
                                    <p:set>
                                      <p:cBhvr>
                                        <p:cTn id="8" dur="1" fill="hold">
                                          <p:stCondLst>
                                            <p:cond delay="0"/>
                                          </p:stCondLst>
                                        </p:cTn>
                                        <p:tgtEl>
                                          <p:spTgt spid="34823"/>
                                        </p:tgtEl>
                                        <p:attrNameLst>
                                          <p:attrName>style.visibility</p:attrName>
                                        </p:attrNameLst>
                                      </p:cBhvr>
                                      <p:to>
                                        <p:strVal val="visible"/>
                                      </p:to>
                                    </p:set>
                                    <p:animEffect transition="in" filter="strips(downLeft)">
                                      <p:cBhvr>
                                        <p:cTn id="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Automobile </a:t>
            </a:r>
          </a:p>
        </p:txBody>
      </p:sp>
      <p:sp>
        <p:nvSpPr>
          <p:cNvPr id="38915" name="Rectangle 3"/>
          <p:cNvSpPr>
            <a:spLocks noGrp="1" noChangeArrowheads="1"/>
          </p:cNvSpPr>
          <p:nvPr>
            <p:ph idx="1"/>
          </p:nvPr>
        </p:nvSpPr>
        <p:spPr/>
        <p:txBody>
          <a:bodyPr/>
          <a:lstStyle/>
          <a:p>
            <a:endParaRPr lang="en-US"/>
          </a:p>
        </p:txBody>
      </p:sp>
      <p:pic>
        <p:nvPicPr>
          <p:cNvPr id="38917" name="Picture 5" descr="1927_modelt"/>
          <p:cNvPicPr>
            <a:picLocks noChangeAspect="1" noChangeArrowheads="1"/>
          </p:cNvPicPr>
          <p:nvPr/>
        </p:nvPicPr>
        <p:blipFill>
          <a:blip r:embed="rId2" cstate="print"/>
          <a:srcRect/>
          <a:stretch>
            <a:fillRect/>
          </a:stretch>
        </p:blipFill>
        <p:spPr bwMode="auto">
          <a:xfrm>
            <a:off x="609600" y="3567113"/>
            <a:ext cx="3962400" cy="2549525"/>
          </a:xfrm>
          <a:prstGeom prst="rect">
            <a:avLst/>
          </a:prstGeom>
          <a:noFill/>
        </p:spPr>
      </p:pic>
      <p:pic>
        <p:nvPicPr>
          <p:cNvPr id="38919" name="Picture 7" descr="silverghost"/>
          <p:cNvPicPr>
            <a:picLocks noChangeAspect="1" noChangeArrowheads="1"/>
          </p:cNvPicPr>
          <p:nvPr/>
        </p:nvPicPr>
        <p:blipFill>
          <a:blip r:embed="rId3" cstate="print"/>
          <a:srcRect/>
          <a:stretch>
            <a:fillRect/>
          </a:stretch>
        </p:blipFill>
        <p:spPr bwMode="auto">
          <a:xfrm>
            <a:off x="4800600" y="1600200"/>
            <a:ext cx="3381375" cy="25511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Automobile </a:t>
            </a:r>
          </a:p>
        </p:txBody>
      </p:sp>
      <p:sp>
        <p:nvSpPr>
          <p:cNvPr id="39939" name="Rectangle 3"/>
          <p:cNvSpPr>
            <a:spLocks noGrp="1" noChangeArrowheads="1"/>
          </p:cNvSpPr>
          <p:nvPr>
            <p:ph idx="1"/>
          </p:nvPr>
        </p:nvSpPr>
        <p:spPr/>
        <p:txBody>
          <a:bodyPr>
            <a:normAutofit lnSpcReduction="10000"/>
          </a:bodyPr>
          <a:lstStyle/>
          <a:p>
            <a:pPr>
              <a:lnSpc>
                <a:spcPct val="90000"/>
              </a:lnSpc>
            </a:pPr>
            <a:r>
              <a:rPr lang="en-US"/>
              <a:t>Henry T. Ford</a:t>
            </a:r>
          </a:p>
          <a:p>
            <a:pPr>
              <a:lnSpc>
                <a:spcPct val="90000"/>
              </a:lnSpc>
            </a:pPr>
            <a:r>
              <a:rPr lang="en-US"/>
              <a:t>Improved transportation</a:t>
            </a:r>
          </a:p>
          <a:p>
            <a:pPr>
              <a:lnSpc>
                <a:spcPct val="90000"/>
              </a:lnSpc>
            </a:pPr>
            <a:r>
              <a:rPr lang="en-US"/>
              <a:t>Gave economy boost it needed </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a:t>By 1927, Model-T had really taken off. </a:t>
            </a:r>
          </a:p>
        </p:txBody>
      </p:sp>
      <p:pic>
        <p:nvPicPr>
          <p:cNvPr id="39941" name="Picture 5" descr="modelt"/>
          <p:cNvPicPr>
            <a:picLocks noChangeAspect="1" noChangeArrowheads="1"/>
          </p:cNvPicPr>
          <p:nvPr/>
        </p:nvPicPr>
        <p:blipFill>
          <a:blip r:embed="rId2" cstate="print"/>
          <a:srcRect/>
          <a:stretch>
            <a:fillRect/>
          </a:stretch>
        </p:blipFill>
        <p:spPr bwMode="auto">
          <a:xfrm>
            <a:off x="2819400" y="3124200"/>
            <a:ext cx="3438525" cy="20177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http://www.biography.com/people/henry-ford-9298747/videos/henry-ford-a-car-for-the-people-2087064480</a:t>
            </a:r>
            <a:r>
              <a:rPr lang="en-US" dirty="0" smtClean="0"/>
              <a:t> - short</a:t>
            </a:r>
          </a:p>
          <a:p>
            <a:r>
              <a:rPr lang="en-US" dirty="0" smtClean="0"/>
              <a:t>Bio - </a:t>
            </a:r>
            <a:r>
              <a:rPr lang="en-US" dirty="0" smtClean="0">
                <a:hlinkClick r:id="rId3"/>
              </a:rPr>
              <a:t>http://www.biography.com/people/henry-ford-9298747</a:t>
            </a:r>
            <a:endParaRPr lang="en-US" dirty="0" smtClean="0"/>
          </a:p>
          <a:p>
            <a:r>
              <a:rPr lang="en-US" dirty="0" smtClean="0"/>
              <a:t>Long episode - </a:t>
            </a:r>
            <a:r>
              <a:rPr lang="en-US" dirty="0" smtClean="0">
                <a:hlinkClick r:id="rId4"/>
              </a:rPr>
              <a:t>http://www.biography.com/people/henry-ford-9298747/videos/henry-ford-full-episode-2073247507</a:t>
            </a: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5500">
                <a:latin typeface="Bookman" pitchFamily="18" charset="0"/>
              </a:rPr>
              <a:t>Flapper</a:t>
            </a:r>
          </a:p>
        </p:txBody>
      </p:sp>
      <p:sp>
        <p:nvSpPr>
          <p:cNvPr id="15363" name="Rectangle 3"/>
          <p:cNvSpPr>
            <a:spLocks noGrp="1" noChangeArrowheads="1"/>
          </p:cNvSpPr>
          <p:nvPr>
            <p:ph type="body" sz="half" idx="1"/>
          </p:nvPr>
        </p:nvSpPr>
        <p:spPr>
          <a:xfrm>
            <a:off x="914400" y="1600200"/>
            <a:ext cx="3814763" cy="4530725"/>
          </a:xfrm>
        </p:spPr>
        <p:txBody>
          <a:bodyPr/>
          <a:lstStyle/>
          <a:p>
            <a:pPr>
              <a:lnSpc>
                <a:spcPct val="90000"/>
              </a:lnSpc>
            </a:pPr>
            <a:r>
              <a:rPr lang="en-US" sz="3200">
                <a:latin typeface="Bookman" pitchFamily="18" charset="0"/>
              </a:rPr>
              <a:t>Short hair</a:t>
            </a:r>
          </a:p>
          <a:p>
            <a:pPr>
              <a:lnSpc>
                <a:spcPct val="90000"/>
              </a:lnSpc>
            </a:pPr>
            <a:r>
              <a:rPr lang="en-US" sz="3200">
                <a:latin typeface="Bookman" pitchFamily="18" charset="0"/>
              </a:rPr>
              <a:t>Short skirts</a:t>
            </a:r>
          </a:p>
          <a:p>
            <a:pPr>
              <a:lnSpc>
                <a:spcPct val="90000"/>
              </a:lnSpc>
            </a:pPr>
            <a:r>
              <a:rPr lang="en-US" sz="3200">
                <a:latin typeface="Bookman" pitchFamily="18" charset="0"/>
              </a:rPr>
              <a:t>Smoking/ drinking</a:t>
            </a:r>
          </a:p>
          <a:p>
            <a:pPr>
              <a:lnSpc>
                <a:spcPct val="90000"/>
              </a:lnSpc>
            </a:pPr>
            <a:r>
              <a:rPr lang="en-US" sz="3200">
                <a:latin typeface="Bookman" pitchFamily="18" charset="0"/>
              </a:rPr>
              <a:t>Shift away from traditional values took place mainly in the cities</a:t>
            </a:r>
          </a:p>
        </p:txBody>
      </p:sp>
      <p:pic>
        <p:nvPicPr>
          <p:cNvPr id="15364" name="Picture 4" descr="flapper"/>
          <p:cNvPicPr>
            <a:picLocks noGrp="1" noChangeAspect="1" noChangeArrowheads="1"/>
          </p:cNvPicPr>
          <p:nvPr>
            <p:ph sz="half" idx="2"/>
          </p:nvPr>
        </p:nvPicPr>
        <p:blipFill>
          <a:blip r:embed="rId2" cstate="print"/>
          <a:srcRect/>
          <a:stretch>
            <a:fillRect/>
          </a:stretch>
        </p:blipFill>
        <p:spPr>
          <a:xfrm>
            <a:off x="5357813" y="1604963"/>
            <a:ext cx="2843212" cy="4519612"/>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ookman" pitchFamily="18" charset="0"/>
              </a:rPr>
              <a:t>Women </a:t>
            </a:r>
          </a:p>
        </p:txBody>
      </p:sp>
      <p:pic>
        <p:nvPicPr>
          <p:cNvPr id="21508" name="Picture 4" descr="Chicago1926"/>
          <p:cNvPicPr>
            <a:picLocks noGrp="1" noChangeAspect="1" noChangeArrowheads="1"/>
          </p:cNvPicPr>
          <p:nvPr>
            <p:ph idx="1"/>
          </p:nvPr>
        </p:nvPicPr>
        <p:blipFill>
          <a:blip r:embed="rId2" cstate="print"/>
          <a:srcRect/>
          <a:stretch>
            <a:fillRect/>
          </a:stretch>
        </p:blipFill>
        <p:spPr>
          <a:xfrm>
            <a:off x="685800" y="1752600"/>
            <a:ext cx="2286000" cy="3429000"/>
          </a:xfrm>
          <a:noFill/>
          <a:ln/>
        </p:spPr>
      </p:pic>
      <p:sp>
        <p:nvSpPr>
          <p:cNvPr id="21509" name="Rectangle 5"/>
          <p:cNvSpPr>
            <a:spLocks noChangeArrowheads="1"/>
          </p:cNvSpPr>
          <p:nvPr/>
        </p:nvSpPr>
        <p:spPr bwMode="auto">
          <a:xfrm>
            <a:off x="3733800" y="2833688"/>
            <a:ext cx="4953000" cy="2740025"/>
          </a:xfrm>
          <a:prstGeom prst="rect">
            <a:avLst/>
          </a:prstGeom>
          <a:noFill/>
          <a:ln w="9525">
            <a:noFill/>
            <a:miter lim="800000"/>
            <a:headEnd/>
            <a:tailEnd/>
          </a:ln>
          <a:effectLst/>
        </p:spPr>
        <p:txBody>
          <a:bodyPr>
            <a:spAutoFit/>
          </a:bodyPr>
          <a:lstStyle/>
          <a:p>
            <a:r>
              <a:rPr lang="en-US" sz="2900" b="1">
                <a:effectLst>
                  <a:outerShdw blurRad="38100" dist="38100" dir="2700000" algn="tl">
                    <a:srgbClr val="FFFFFF"/>
                  </a:outerShdw>
                </a:effectLst>
              </a:rPr>
              <a:t>Women were independent and achieving greater freedoms.</a:t>
            </a:r>
          </a:p>
          <a:p>
            <a:pPr lvl="1"/>
            <a:r>
              <a:rPr lang="en-US" sz="2900" b="1">
                <a:effectLst>
                  <a:outerShdw blurRad="38100" dist="38100" dir="2700000" algn="tl">
                    <a:srgbClr val="FFFFFF"/>
                  </a:outerShdw>
                </a:effectLst>
              </a:rPr>
              <a:t>Examples: right to vote, more employment, freedom of the auto</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04800"/>
            <a:ext cx="7467600" cy="1219200"/>
          </a:xfrm>
          <a:noFill/>
          <a:ln/>
        </p:spPr>
        <p:txBody>
          <a:bodyPr>
            <a:normAutofit fontScale="90000"/>
          </a:bodyPr>
          <a:lstStyle/>
          <a:p>
            <a:pPr algn="ctr"/>
            <a:r>
              <a:rPr lang="en-US" b="1">
                <a:solidFill>
                  <a:schemeClr val="bg2"/>
                </a:solidFill>
                <a:latin typeface="Bookman" pitchFamily="18" charset="0"/>
              </a:rPr>
              <a:t>The Changing American Family </a:t>
            </a:r>
          </a:p>
        </p:txBody>
      </p:sp>
      <p:pic>
        <p:nvPicPr>
          <p:cNvPr id="22532" name="Picture 4" descr="birth control league"/>
          <p:cNvPicPr>
            <a:picLocks noGrp="1" noChangeAspect="1" noChangeArrowheads="1"/>
          </p:cNvPicPr>
          <p:nvPr>
            <p:ph sz="half" idx="1"/>
          </p:nvPr>
        </p:nvPicPr>
        <p:blipFill>
          <a:blip r:embed="rId2" cstate="print"/>
          <a:srcRect/>
          <a:stretch>
            <a:fillRect/>
          </a:stretch>
        </p:blipFill>
        <p:spPr>
          <a:xfrm>
            <a:off x="304800" y="1600200"/>
            <a:ext cx="4724400" cy="3511550"/>
          </a:xfrm>
          <a:noFill/>
          <a:ln/>
        </p:spPr>
      </p:pic>
      <p:sp>
        <p:nvSpPr>
          <p:cNvPr id="22531" name="Rectangle 3"/>
          <p:cNvSpPr>
            <a:spLocks noGrp="1" noChangeArrowheads="1"/>
          </p:cNvSpPr>
          <p:nvPr>
            <p:ph type="body" sz="half" idx="2"/>
          </p:nvPr>
        </p:nvSpPr>
        <p:spPr>
          <a:xfrm>
            <a:off x="5257800" y="1600200"/>
            <a:ext cx="3886200" cy="5257800"/>
          </a:xfrm>
          <a:noFill/>
          <a:ln/>
        </p:spPr>
        <p:txBody>
          <a:bodyPr/>
          <a:lstStyle/>
          <a:p>
            <a:pPr marL="0" indent="0">
              <a:buClr>
                <a:schemeClr val="tx1"/>
              </a:buClr>
              <a:buFont typeface="Wingdings" pitchFamily="2" charset="2"/>
              <a:buChar char="q"/>
            </a:pPr>
            <a:r>
              <a:rPr lang="en-US" sz="2400" dirty="0">
                <a:solidFill>
                  <a:srgbClr val="FF3300"/>
                </a:solidFill>
                <a:latin typeface="Bookman" pitchFamily="18" charset="0"/>
              </a:rPr>
              <a:t>  </a:t>
            </a:r>
            <a:r>
              <a:rPr lang="en-US" sz="2400" b="1" dirty="0">
                <a:solidFill>
                  <a:srgbClr val="FF3300"/>
                </a:solidFill>
                <a:latin typeface="Bookman" pitchFamily="18" charset="0"/>
              </a:rPr>
              <a:t>American birthrates declined</a:t>
            </a:r>
            <a:r>
              <a:rPr lang="en-US" sz="2400" b="1" dirty="0">
                <a:latin typeface="Bookman" pitchFamily="18" charset="0"/>
              </a:rPr>
              <a:t> for several decades before the 1920s.</a:t>
            </a:r>
          </a:p>
          <a:p>
            <a:pPr marL="0" indent="0">
              <a:buClr>
                <a:schemeClr val="tx1"/>
              </a:buClr>
              <a:buFont typeface="Wingdings" pitchFamily="2" charset="2"/>
              <a:buChar char="q"/>
            </a:pPr>
            <a:r>
              <a:rPr lang="en-US" sz="2400" b="1" dirty="0">
                <a:latin typeface="Bookman" pitchFamily="18" charset="0"/>
              </a:rPr>
              <a:t>Trend continues in 1920s with development of birth control.</a:t>
            </a:r>
          </a:p>
          <a:p>
            <a:pPr marL="0" indent="0">
              <a:buClr>
                <a:schemeClr val="tx1"/>
              </a:buClr>
              <a:buFont typeface="Wingdings" pitchFamily="2" charset="2"/>
              <a:buChar char="q"/>
            </a:pPr>
            <a:r>
              <a:rPr lang="en-US" sz="2400" b="1" dirty="0">
                <a:latin typeface="Bookman" pitchFamily="18" charset="0"/>
              </a:rPr>
              <a:t>Margaret Sanger</a:t>
            </a:r>
          </a:p>
          <a:p>
            <a:pPr lvl="1">
              <a:buClr>
                <a:schemeClr val="tx1"/>
              </a:buClr>
              <a:buFont typeface="Wingdings" pitchFamily="2" charset="2"/>
              <a:buChar char="q"/>
            </a:pPr>
            <a:r>
              <a:rPr lang="en-US" sz="2400" b="1" dirty="0">
                <a:latin typeface="Bookman" pitchFamily="18" charset="0"/>
              </a:rPr>
              <a:t>Birth control </a:t>
            </a:r>
            <a:r>
              <a:rPr lang="en-US" sz="2400" b="1" dirty="0" smtClean="0">
                <a:latin typeface="Bookman" pitchFamily="18" charset="0"/>
              </a:rPr>
              <a:t>activist</a:t>
            </a:r>
          </a:p>
          <a:p>
            <a:pPr lvl="1">
              <a:buClr>
                <a:schemeClr val="tx1"/>
              </a:buClr>
              <a:buFont typeface="Wingdings" pitchFamily="2" charset="2"/>
              <a:buChar char="q"/>
            </a:pPr>
            <a:endParaRPr lang="en-US" sz="2400" b="1" dirty="0">
              <a:latin typeface="Bookman" pitchFamily="18" charset="0"/>
            </a:endParaRPr>
          </a:p>
          <a:p>
            <a:pPr lvl="1">
              <a:buClr>
                <a:schemeClr val="tx1"/>
              </a:buClr>
              <a:buFont typeface="Wingdings" pitchFamily="2" charset="2"/>
              <a:buChar char="q"/>
            </a:pPr>
            <a:r>
              <a:rPr lang="en-US" sz="2400" b="1" dirty="0">
                <a:latin typeface="Bookman" pitchFamily="18" charset="0"/>
                <a:hlinkClick r:id="rId3"/>
              </a:rPr>
              <a:t>http://www.biography.com/people/margaret-sanger-</a:t>
            </a:r>
            <a:r>
              <a:rPr lang="en-US" sz="2400" b="1" dirty="0" smtClean="0">
                <a:latin typeface="Bookman" pitchFamily="18" charset="0"/>
                <a:hlinkClick r:id="rId3"/>
              </a:rPr>
              <a:t>9471186</a:t>
            </a:r>
            <a:endParaRPr lang="en-US" sz="2400" b="1" dirty="0" smtClean="0">
              <a:latin typeface="Bookman" pitchFamily="18" charset="0"/>
            </a:endParaRPr>
          </a:p>
          <a:p>
            <a:pPr lvl="1">
              <a:buClr>
                <a:schemeClr val="tx1"/>
              </a:buClr>
              <a:buFont typeface="Wingdings" pitchFamily="2" charset="2"/>
              <a:buChar char="q"/>
            </a:pPr>
            <a:endParaRPr lang="en-US" sz="2400" b="1" dirty="0">
              <a:latin typeface="Bookman" pitchFamily="18" charset="0"/>
            </a:endParaRPr>
          </a:p>
          <a:p>
            <a:pPr lvl="1">
              <a:buClr>
                <a:schemeClr val="tx1"/>
              </a:buClr>
              <a:buFont typeface="Wingdings" pitchFamily="2" charset="2"/>
              <a:buChar char="q"/>
            </a:pPr>
            <a:endParaRPr lang="en-US" sz="2400" b="1" dirty="0">
              <a:latin typeface="Bookman" pitchFamily="18" charset="0"/>
            </a:endParaRPr>
          </a:p>
        </p:txBody>
      </p:sp>
      <p:sp>
        <p:nvSpPr>
          <p:cNvPr id="22533" name="Text Box 5"/>
          <p:cNvSpPr txBox="1">
            <a:spLocks noChangeArrowheads="1"/>
          </p:cNvSpPr>
          <p:nvPr/>
        </p:nvSpPr>
        <p:spPr bwMode="auto">
          <a:xfrm>
            <a:off x="990600" y="5334000"/>
            <a:ext cx="3429000" cy="825500"/>
          </a:xfrm>
          <a:prstGeom prst="rect">
            <a:avLst/>
          </a:prstGeom>
          <a:noFill/>
          <a:ln w="9525">
            <a:noFill/>
            <a:miter lim="800000"/>
            <a:headEnd/>
            <a:tailEnd/>
          </a:ln>
          <a:effectLst/>
        </p:spPr>
        <p:txBody>
          <a:bodyPr>
            <a:spAutoFit/>
          </a:bodyPr>
          <a:lstStyle/>
          <a:p>
            <a:pPr algn="ctr">
              <a:spcBef>
                <a:spcPct val="50000"/>
              </a:spcBef>
            </a:pPr>
            <a:r>
              <a:rPr lang="en-US" sz="1600" b="1"/>
              <a:t>Margaret Sanger and other founders of the American Birth Control League - 1921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 in the 20</a:t>
            </a:r>
            <a:r>
              <a:rPr lang="en-US" baseline="30000" dirty="0" smtClean="0"/>
              <a:t>th</a:t>
            </a:r>
            <a:r>
              <a:rPr lang="en-US" dirty="0" smtClean="0"/>
              <a:t> century: The Roaring Twenties </a:t>
            </a:r>
            <a:endParaRPr lang="en-US" dirty="0"/>
          </a:p>
        </p:txBody>
      </p:sp>
      <p:sp>
        <p:nvSpPr>
          <p:cNvPr id="3" name="Content Placeholder 2"/>
          <p:cNvSpPr>
            <a:spLocks noGrp="1"/>
          </p:cNvSpPr>
          <p:nvPr>
            <p:ph idx="1"/>
          </p:nvPr>
        </p:nvSpPr>
        <p:spPr/>
        <p:txBody>
          <a:bodyPr/>
          <a:lstStyle/>
          <a:p>
            <a:r>
              <a:rPr lang="en-US" dirty="0">
                <a:hlinkClick r:id="rId2"/>
              </a:rPr>
              <a:t>http://app.discoveryeducation.com/player/view/assetGuid/FB3F882C-B47C-45FB-9044-</a:t>
            </a:r>
            <a:r>
              <a:rPr lang="en-US" dirty="0" smtClean="0">
                <a:hlinkClick r:id="rId2"/>
              </a:rPr>
              <a:t>D60576F1D56C</a:t>
            </a:r>
            <a:endParaRPr lang="en-US" dirty="0" smtClean="0"/>
          </a:p>
          <a:p>
            <a:endParaRPr lang="en-US" dirty="0" smtClean="0"/>
          </a:p>
          <a:p>
            <a:endParaRPr lang="en-US" dirty="0"/>
          </a:p>
          <a:p>
            <a:endParaRPr lang="en-US" dirty="0" smtClean="0"/>
          </a:p>
          <a:p>
            <a:r>
              <a:rPr lang="en-US" dirty="0" smtClean="0"/>
              <a:t>30 minutes </a:t>
            </a:r>
            <a:endParaRPr lang="en-US" dirty="0"/>
          </a:p>
          <a:p>
            <a:endParaRPr lang="en-US" dirty="0"/>
          </a:p>
        </p:txBody>
      </p:sp>
    </p:spTree>
    <p:extLst>
      <p:ext uri="{BB962C8B-B14F-4D97-AF65-F5344CB8AC3E}">
        <p14:creationId xmlns:p14="http://schemas.microsoft.com/office/powerpoint/2010/main" val="308353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1920s – more people living in urban than rural settings, first time</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06563" y="277813"/>
            <a:ext cx="6980237" cy="1143000"/>
          </a:xfrm>
          <a:noFill/>
          <a:ln/>
        </p:spPr>
        <p:txBody>
          <a:bodyPr/>
          <a:lstStyle/>
          <a:p>
            <a:r>
              <a:rPr lang="en-US" sz="4100"/>
              <a:t>Migration from Rural to Urban</a:t>
            </a:r>
          </a:p>
        </p:txBody>
      </p:sp>
      <p:sp>
        <p:nvSpPr>
          <p:cNvPr id="19459" name="Rectangle 3"/>
          <p:cNvSpPr>
            <a:spLocks noGrp="1" noChangeArrowheads="1"/>
          </p:cNvSpPr>
          <p:nvPr>
            <p:ph type="body" sz="half" idx="1"/>
          </p:nvPr>
        </p:nvSpPr>
        <p:spPr>
          <a:xfrm>
            <a:off x="533400" y="1524000"/>
            <a:ext cx="3810000" cy="5029200"/>
          </a:xfrm>
          <a:noFill/>
          <a:ln/>
        </p:spPr>
        <p:txBody>
          <a:bodyPr/>
          <a:lstStyle/>
          <a:p>
            <a:pPr>
              <a:buClr>
                <a:schemeClr val="tx1"/>
              </a:buClr>
              <a:buFont typeface="Wingdings" pitchFamily="2" charset="2"/>
              <a:buChar char="q"/>
            </a:pPr>
            <a:r>
              <a:rPr lang="en-US" sz="2500" b="1">
                <a:latin typeface="Bookman" pitchFamily="18" charset="0"/>
              </a:rPr>
              <a:t>Urbanization still accelerating</a:t>
            </a:r>
          </a:p>
          <a:p>
            <a:pPr lvl="1">
              <a:buClr>
                <a:schemeClr val="tx1"/>
              </a:buClr>
              <a:buFont typeface="Wingdings" pitchFamily="2" charset="2"/>
              <a:buChar char="q"/>
            </a:pPr>
            <a:r>
              <a:rPr lang="en-US" sz="2500" b="1">
                <a:latin typeface="Bookman" pitchFamily="18" charset="0"/>
              </a:rPr>
              <a:t>More Americans lived in cities than in rural areas</a:t>
            </a:r>
          </a:p>
          <a:p>
            <a:pPr lvl="1">
              <a:buClr>
                <a:schemeClr val="tx1"/>
              </a:buClr>
              <a:buFont typeface="Wingdings" pitchFamily="2" charset="2"/>
              <a:buChar char="q"/>
            </a:pPr>
            <a:r>
              <a:rPr lang="en-US" sz="2500" b="1">
                <a:latin typeface="Bookman" pitchFamily="18" charset="0"/>
              </a:rPr>
              <a:t>1920:</a:t>
            </a:r>
          </a:p>
          <a:p>
            <a:pPr lvl="2">
              <a:buClr>
                <a:schemeClr val="tx1"/>
              </a:buClr>
              <a:buFont typeface="Wingdings" pitchFamily="2" charset="2"/>
              <a:buChar char="q"/>
            </a:pPr>
            <a:r>
              <a:rPr lang="en-US" sz="2500" b="1">
                <a:latin typeface="Bookman" pitchFamily="18" charset="0"/>
              </a:rPr>
              <a:t>New York 5 million</a:t>
            </a:r>
          </a:p>
          <a:p>
            <a:pPr lvl="2">
              <a:buClr>
                <a:schemeClr val="tx1"/>
              </a:buClr>
              <a:buFont typeface="Wingdings" pitchFamily="2" charset="2"/>
              <a:buChar char="q"/>
            </a:pPr>
            <a:r>
              <a:rPr lang="en-US" sz="2500" b="1">
                <a:latin typeface="Bookman" pitchFamily="18" charset="0"/>
              </a:rPr>
              <a:t>Chicago 3 million</a:t>
            </a:r>
          </a:p>
          <a:p>
            <a:endParaRPr lang="en-US" sz="2500" b="1">
              <a:latin typeface="Bookman" pitchFamily="18" charset="0"/>
            </a:endParaRPr>
          </a:p>
        </p:txBody>
      </p:sp>
      <p:pic>
        <p:nvPicPr>
          <p:cNvPr id="19460" name="Picture 4" descr="1213293934-large"/>
          <p:cNvPicPr>
            <a:picLocks noGrp="1" noChangeAspect="1" noChangeArrowheads="1"/>
          </p:cNvPicPr>
          <p:nvPr>
            <p:ph sz="half" idx="2"/>
          </p:nvPr>
        </p:nvPicPr>
        <p:blipFill>
          <a:blip r:embed="rId2" cstate="print"/>
          <a:srcRect/>
          <a:stretch>
            <a:fillRect/>
          </a:stretch>
        </p:blipFill>
        <p:spPr>
          <a:xfrm>
            <a:off x="4419600" y="1676400"/>
            <a:ext cx="4724400" cy="3732213"/>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z="4500"/>
          </a:p>
        </p:txBody>
      </p:sp>
      <p:sp>
        <p:nvSpPr>
          <p:cNvPr id="17411" name="Rectangle 3"/>
          <p:cNvSpPr>
            <a:spLocks noGrp="1" noChangeArrowheads="1"/>
          </p:cNvSpPr>
          <p:nvPr>
            <p:ph type="body" sz="half" idx="1"/>
          </p:nvPr>
        </p:nvSpPr>
        <p:spPr>
          <a:xfrm>
            <a:off x="381000" y="1600200"/>
            <a:ext cx="3733800" cy="4530725"/>
          </a:xfrm>
        </p:spPr>
        <p:txBody>
          <a:bodyPr/>
          <a:lstStyle/>
          <a:p>
            <a:pPr>
              <a:lnSpc>
                <a:spcPct val="90000"/>
              </a:lnSpc>
            </a:pPr>
            <a:endParaRPr lang="en-US">
              <a:latin typeface="Bookman" pitchFamily="18" charset="0"/>
            </a:endParaRPr>
          </a:p>
        </p:txBody>
      </p:sp>
      <p:pic>
        <p:nvPicPr>
          <p:cNvPr id="17412" name="Picture 4" descr="timesquare_1920"/>
          <p:cNvPicPr>
            <a:picLocks noGrp="1" noChangeAspect="1" noChangeArrowheads="1"/>
          </p:cNvPicPr>
          <p:nvPr>
            <p:ph sz="half" idx="2"/>
          </p:nvPr>
        </p:nvPicPr>
        <p:blipFill>
          <a:blip r:embed="rId2" cstate="print"/>
          <a:srcRect/>
          <a:stretch>
            <a:fillRect/>
          </a:stretch>
        </p:blipFill>
        <p:spPr>
          <a:xfrm>
            <a:off x="2286000" y="1371600"/>
            <a:ext cx="4572000" cy="4724400"/>
          </a:xfrm>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0"/>
            <a:ext cx="7620000" cy="960438"/>
          </a:xfrm>
          <a:noFill/>
          <a:ln/>
        </p:spPr>
        <p:txBody>
          <a:bodyPr/>
          <a:lstStyle/>
          <a:p>
            <a:r>
              <a:rPr lang="en-US" sz="4600" b="1">
                <a:solidFill>
                  <a:schemeClr val="bg2"/>
                </a:solidFill>
                <a:latin typeface="Bookman" pitchFamily="18" charset="0"/>
              </a:rPr>
              <a:t>URBAN VS. RURAL</a:t>
            </a:r>
          </a:p>
        </p:txBody>
      </p:sp>
      <p:sp>
        <p:nvSpPr>
          <p:cNvPr id="20484" name="Rectangle 4"/>
          <p:cNvSpPr>
            <a:spLocks noGrp="1" noChangeArrowheads="1"/>
          </p:cNvSpPr>
          <p:nvPr>
            <p:ph type="body" sz="half" idx="3"/>
          </p:nvPr>
        </p:nvSpPr>
        <p:spPr>
          <a:xfrm>
            <a:off x="609600" y="1752600"/>
            <a:ext cx="8077200" cy="4876800"/>
          </a:xfrm>
          <a:noFill/>
          <a:ln/>
        </p:spPr>
        <p:txBody>
          <a:bodyPr/>
          <a:lstStyle/>
          <a:p>
            <a:pPr>
              <a:lnSpc>
                <a:spcPct val="90000"/>
              </a:lnSpc>
              <a:buClr>
                <a:schemeClr val="tx1"/>
              </a:buClr>
              <a:buFont typeface="Wingdings" pitchFamily="2" charset="2"/>
              <a:buChar char="q"/>
            </a:pPr>
            <a:r>
              <a:rPr lang="en-US" sz="2500" b="1">
                <a:latin typeface="Bookman" pitchFamily="18" charset="0"/>
              </a:rPr>
              <a:t>Farms started to struggle post-WWI.</a:t>
            </a:r>
          </a:p>
          <a:p>
            <a:pPr lvl="1">
              <a:lnSpc>
                <a:spcPct val="90000"/>
              </a:lnSpc>
              <a:buClr>
                <a:schemeClr val="tx1"/>
              </a:buClr>
              <a:buFont typeface="Wingdings" pitchFamily="2" charset="2"/>
              <a:buChar char="q"/>
            </a:pPr>
            <a:r>
              <a:rPr lang="en-US" sz="2500" b="1">
                <a:latin typeface="Bookman" pitchFamily="18" charset="0"/>
              </a:rPr>
              <a:t>6 million moved to urban areas</a:t>
            </a:r>
          </a:p>
          <a:p>
            <a:pPr>
              <a:lnSpc>
                <a:spcPct val="90000"/>
              </a:lnSpc>
              <a:buClr>
                <a:schemeClr val="tx1"/>
              </a:buClr>
              <a:buFont typeface="Wingdings" pitchFamily="2" charset="2"/>
              <a:buNone/>
            </a:pPr>
            <a:r>
              <a:rPr lang="en-US" sz="2500" b="1">
                <a:latin typeface="Bookman" pitchFamily="18" charset="0"/>
              </a:rPr>
              <a:t> </a:t>
            </a:r>
          </a:p>
          <a:p>
            <a:pPr>
              <a:lnSpc>
                <a:spcPct val="90000"/>
              </a:lnSpc>
              <a:buClr>
                <a:schemeClr val="tx1"/>
              </a:buClr>
              <a:buFont typeface="Wingdings" pitchFamily="2" charset="2"/>
              <a:buChar char="q"/>
            </a:pPr>
            <a:r>
              <a:rPr lang="en-US" sz="2500" b="1">
                <a:latin typeface="Bookman" pitchFamily="18" charset="0"/>
              </a:rPr>
              <a:t>Urban life – a  world of anonymous crowds, strangers, moneymakers, and pleasure seekers.</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Rural life - safe, with close personal ties, hard work and morals. </a:t>
            </a:r>
          </a:p>
          <a:p>
            <a:pPr>
              <a:lnSpc>
                <a:spcPct val="90000"/>
              </a:lnSpc>
              <a:buClr>
                <a:schemeClr val="tx1"/>
              </a:buClr>
              <a:buFont typeface="Wingdings" pitchFamily="2" charset="2"/>
              <a:buNone/>
            </a:pPr>
            <a:endParaRPr lang="en-US" sz="2500" b="1">
              <a:latin typeface="Bookman" pitchFamily="18" charset="0"/>
            </a:endParaRPr>
          </a:p>
          <a:p>
            <a:pPr>
              <a:lnSpc>
                <a:spcPct val="90000"/>
              </a:lnSpc>
              <a:buClr>
                <a:schemeClr val="tx1"/>
              </a:buClr>
              <a:buFont typeface="Wingdings" pitchFamily="2" charset="2"/>
              <a:buChar char="q"/>
            </a:pPr>
            <a:r>
              <a:rPr lang="en-US" sz="2500" b="1">
                <a:latin typeface="Bookman" pitchFamily="18" charset="0"/>
              </a:rPr>
              <a:t>Suburban boom:  trolleys, street cars etc.</a:t>
            </a:r>
          </a:p>
        </p:txBody>
      </p:sp>
      <p:sp>
        <p:nvSpPr>
          <p:cNvPr id="20485" name="Text Box 5"/>
          <p:cNvSpPr txBox="1">
            <a:spLocks noChangeArrowheads="1"/>
          </p:cNvSpPr>
          <p:nvPr/>
        </p:nvSpPr>
        <p:spPr bwMode="auto">
          <a:xfrm>
            <a:off x="0" y="3733800"/>
            <a:ext cx="2895600" cy="366713"/>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
        <p:nvSpPr>
          <p:cNvPr id="20487" name="Text Box 7"/>
          <p:cNvSpPr txBox="1">
            <a:spLocks noChangeArrowheads="1"/>
          </p:cNvSpPr>
          <p:nvPr/>
        </p:nvSpPr>
        <p:spPr bwMode="auto">
          <a:xfrm>
            <a:off x="0" y="6491288"/>
            <a:ext cx="2971800" cy="366712"/>
          </a:xfrm>
          <a:prstGeom prst="rect">
            <a:avLst/>
          </a:prstGeom>
          <a:noFill/>
          <a:ln w="9525">
            <a:noFill/>
            <a:miter lim="800000"/>
            <a:headEnd/>
            <a:tailEnd/>
          </a:ln>
          <a:effectLst/>
        </p:spPr>
        <p:txBody>
          <a:bodyPr>
            <a:spAutoFit/>
          </a:bodyPr>
          <a:lstStyle/>
          <a:p>
            <a:pPr algn="ctr">
              <a:spcBef>
                <a:spcPct val="50000"/>
              </a:spcBef>
            </a:pPr>
            <a:endParaRPr lang="en-US"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3" end="3"/>
                                            </p:txEl>
                                          </p:spTgt>
                                        </p:tgtEl>
                                        <p:attrNameLst>
                                          <p:attrName>style.visibility</p:attrName>
                                        </p:attrNameLst>
                                      </p:cBhvr>
                                      <p:to>
                                        <p:strVal val="visible"/>
                                      </p:to>
                                    </p:set>
                                    <p:anim calcmode="lin" valueType="num">
                                      <p:cBhvr additive="base">
                                        <p:cTn id="25"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xEl>
                                              <p:pRg st="5" end="5"/>
                                            </p:txEl>
                                          </p:spTgt>
                                        </p:tgtEl>
                                        <p:attrNameLst>
                                          <p:attrName>style.visibility</p:attrName>
                                        </p:attrNameLst>
                                      </p:cBhvr>
                                      <p:to>
                                        <p:strVal val="visible"/>
                                      </p:to>
                                    </p:set>
                                    <p:anim calcmode="lin" valueType="num">
                                      <p:cBhvr additive="base">
                                        <p:cTn id="31"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4">
                                            <p:txEl>
                                              <p:pRg st="7" end="7"/>
                                            </p:txEl>
                                          </p:spTgt>
                                        </p:tgtEl>
                                        <p:attrNameLst>
                                          <p:attrName>style.visibility</p:attrName>
                                        </p:attrNameLst>
                                      </p:cBhvr>
                                      <p:to>
                                        <p:strVal val="visible"/>
                                      </p:to>
                                    </p:set>
                                    <p:anim calcmode="lin" valueType="num">
                                      <p:cBhvr additive="base">
                                        <p:cTn id="37"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105400" y="457200"/>
            <a:ext cx="3581400" cy="963613"/>
          </a:xfrm>
        </p:spPr>
        <p:txBody>
          <a:bodyPr>
            <a:normAutofit fontScale="90000"/>
          </a:bodyPr>
          <a:lstStyle/>
          <a:p>
            <a:r>
              <a:rPr lang="en-US" sz="3700">
                <a:solidFill>
                  <a:schemeClr val="tx1"/>
                </a:solidFill>
                <a:latin typeface="Bookman" pitchFamily="18" charset="0"/>
              </a:rPr>
              <a:t>Farms were innocent.</a:t>
            </a:r>
            <a:br>
              <a:rPr lang="en-US" sz="3700">
                <a:solidFill>
                  <a:schemeClr val="tx1"/>
                </a:solidFill>
                <a:latin typeface="Bookman" pitchFamily="18" charset="0"/>
              </a:rPr>
            </a:br>
            <a:endParaRPr lang="en-US" sz="3700">
              <a:solidFill>
                <a:schemeClr val="tx1"/>
              </a:solidFill>
              <a:latin typeface="Bookman" pitchFamily="18" charset="0"/>
            </a:endParaRPr>
          </a:p>
        </p:txBody>
      </p:sp>
      <p:pic>
        <p:nvPicPr>
          <p:cNvPr id="25607" name="Picture 7" descr="city77"/>
          <p:cNvPicPr>
            <a:picLocks noGrp="1" noChangeAspect="1" noChangeArrowheads="1"/>
          </p:cNvPicPr>
          <p:nvPr>
            <p:ph sz="half" idx="1"/>
          </p:nvPr>
        </p:nvPicPr>
        <p:blipFill>
          <a:blip r:embed="rId2" cstate="print"/>
          <a:srcRect t="12549" b="12549"/>
          <a:stretch>
            <a:fillRect/>
          </a:stretch>
        </p:blipFill>
        <p:spPr>
          <a:noFill/>
          <a:ln/>
        </p:spPr>
      </p:pic>
      <p:pic>
        <p:nvPicPr>
          <p:cNvPr id="25609" name="Picture 9" descr="farmlife"/>
          <p:cNvPicPr>
            <a:picLocks noGrp="1" noChangeAspect="1" noChangeArrowheads="1"/>
          </p:cNvPicPr>
          <p:nvPr>
            <p:ph sz="half" idx="2"/>
          </p:nvPr>
        </p:nvPicPr>
        <p:blipFill>
          <a:blip r:embed="rId3" cstate="print"/>
          <a:srcRect/>
          <a:stretch>
            <a:fillRect/>
          </a:stretch>
        </p:blipFill>
        <p:spPr>
          <a:xfrm>
            <a:off x="5168900" y="1905000"/>
            <a:ext cx="2884488" cy="3505200"/>
          </a:xfrm>
          <a:noFill/>
          <a:ln/>
        </p:spPr>
      </p:pic>
      <p:sp>
        <p:nvSpPr>
          <p:cNvPr id="25608" name="Rectangle 8"/>
          <p:cNvSpPr>
            <a:spLocks noChangeArrowheads="1"/>
          </p:cNvSpPr>
          <p:nvPr/>
        </p:nvSpPr>
        <p:spPr bwMode="auto">
          <a:xfrm>
            <a:off x="990600" y="0"/>
            <a:ext cx="3282950" cy="1219200"/>
          </a:xfrm>
          <a:prstGeom prst="rect">
            <a:avLst/>
          </a:prstGeom>
          <a:noFill/>
          <a:ln w="9525">
            <a:noFill/>
            <a:miter lim="800000"/>
            <a:headEnd/>
            <a:tailEnd/>
          </a:ln>
          <a:effectLst/>
        </p:spPr>
        <p:txBody>
          <a:bodyPr>
            <a:spAutoFit/>
          </a:bodyPr>
          <a:lstStyle/>
          <a:p>
            <a:pPr>
              <a:spcBef>
                <a:spcPct val="50000"/>
              </a:spcBef>
            </a:pPr>
            <a:r>
              <a:rPr lang="en-US" sz="3700"/>
              <a:t>Cities were impersonal.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Prohibition </a:t>
            </a:r>
          </a:p>
        </p:txBody>
      </p:sp>
      <p:pic>
        <p:nvPicPr>
          <p:cNvPr id="23556" name="Picture 4" descr="Prohibition"/>
          <p:cNvPicPr>
            <a:picLocks noGrp="1" noChangeAspect="1" noChangeArrowheads="1"/>
          </p:cNvPicPr>
          <p:nvPr>
            <p:ph idx="1"/>
          </p:nvPr>
        </p:nvPicPr>
        <p:blipFill>
          <a:blip r:embed="rId2" cstate="print"/>
          <a:srcRect t="21569" b="21569"/>
          <a:stretch>
            <a:fillRect/>
          </a:stretch>
        </p:blipFill>
        <p:spPr>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Prohibition</a:t>
            </a:r>
          </a:p>
        </p:txBody>
      </p:sp>
      <p:sp>
        <p:nvSpPr>
          <p:cNvPr id="27651" name="Rectangle 3"/>
          <p:cNvSpPr>
            <a:spLocks noGrp="1" noChangeArrowheads="1"/>
          </p:cNvSpPr>
          <p:nvPr>
            <p:ph sz="half" idx="1"/>
          </p:nvPr>
        </p:nvSpPr>
        <p:spPr/>
        <p:txBody>
          <a:bodyPr/>
          <a:lstStyle/>
          <a:p>
            <a:pPr>
              <a:buClr>
                <a:schemeClr val="tx1"/>
              </a:buClr>
              <a:buFont typeface="Wingdings" pitchFamily="2" charset="2"/>
              <a:buChar char="q"/>
            </a:pPr>
            <a:r>
              <a:rPr lang="en-US" sz="2400" b="1" dirty="0">
                <a:latin typeface="Bookman" pitchFamily="18" charset="0"/>
              </a:rPr>
              <a:t>18</a:t>
            </a:r>
            <a:r>
              <a:rPr lang="en-US" sz="2400" b="1" baseline="30000" dirty="0">
                <a:latin typeface="Bookman" pitchFamily="18" charset="0"/>
              </a:rPr>
              <a:t>th</a:t>
            </a:r>
            <a:r>
              <a:rPr lang="en-US" sz="2400" b="1" dirty="0">
                <a:latin typeface="Bookman" pitchFamily="18" charset="0"/>
              </a:rPr>
              <a:t> Amendment, 1920</a:t>
            </a:r>
          </a:p>
          <a:p>
            <a:pPr lvl="1">
              <a:buClr>
                <a:schemeClr val="tx1"/>
              </a:buClr>
              <a:buFont typeface="Wingdings" pitchFamily="2" charset="2"/>
              <a:buChar char="q"/>
            </a:pPr>
            <a:r>
              <a:rPr lang="en-US" sz="2200" b="1" dirty="0">
                <a:latin typeface="Bookman" pitchFamily="18" charset="0"/>
              </a:rPr>
              <a:t>Launched era known as </a:t>
            </a:r>
            <a:r>
              <a:rPr lang="en-US" sz="2200" b="1" dirty="0">
                <a:solidFill>
                  <a:srgbClr val="FF3300"/>
                </a:solidFill>
                <a:latin typeface="Bookman" pitchFamily="18" charset="0"/>
              </a:rPr>
              <a:t>Prohibition</a:t>
            </a:r>
          </a:p>
          <a:p>
            <a:pPr>
              <a:buClr>
                <a:schemeClr val="tx1"/>
              </a:buClr>
              <a:buFont typeface="Wingdings" pitchFamily="2" charset="2"/>
              <a:buChar char="q"/>
            </a:pPr>
            <a:r>
              <a:rPr lang="en-US" sz="2400" b="1" dirty="0">
                <a:latin typeface="Bookman" pitchFamily="18" charset="0"/>
              </a:rPr>
              <a:t>Made it illegal to make, distribute, sell, transport or consume liquor</a:t>
            </a:r>
            <a:r>
              <a:rPr lang="en-US" sz="2400" b="1" dirty="0" smtClean="0">
                <a:latin typeface="Bookman" pitchFamily="18" charset="0"/>
              </a:rPr>
              <a:t>.</a:t>
            </a:r>
          </a:p>
          <a:p>
            <a:pPr>
              <a:buClr>
                <a:schemeClr val="tx1"/>
              </a:buClr>
              <a:buFont typeface="Wingdings" pitchFamily="2" charset="2"/>
              <a:buChar char="q"/>
            </a:pPr>
            <a:endParaRPr lang="en-US" sz="2400" b="1" dirty="0" smtClean="0">
              <a:latin typeface="Bookman" pitchFamily="18" charset="0"/>
            </a:endParaRPr>
          </a:p>
          <a:p>
            <a:pPr>
              <a:buClr>
                <a:schemeClr val="tx1"/>
              </a:buClr>
              <a:buFont typeface="Wingdings" pitchFamily="2" charset="2"/>
              <a:buChar char="q"/>
            </a:pPr>
            <a:r>
              <a:rPr lang="en-US" sz="2400" b="1" dirty="0" smtClean="0">
                <a:latin typeface="Bookman" pitchFamily="18" charset="0"/>
              </a:rPr>
              <a:t>Prohibition led to... </a:t>
            </a:r>
            <a:endParaRPr lang="en-US" sz="2400" b="1" dirty="0">
              <a:latin typeface="Bookman" pitchFamily="18" charset="0"/>
            </a:endParaRPr>
          </a:p>
          <a:p>
            <a:pPr>
              <a:buFont typeface="Wingdings" pitchFamily="2" charset="2"/>
              <a:buNone/>
            </a:pPr>
            <a:endParaRPr lang="en-US" sz="2400" dirty="0">
              <a:latin typeface="Bookman" pitchFamily="18" charset="0"/>
            </a:endParaRPr>
          </a:p>
        </p:txBody>
      </p:sp>
      <p:pic>
        <p:nvPicPr>
          <p:cNvPr id="27654" name="Picture 6" descr="Prohibition"/>
          <p:cNvPicPr>
            <a:picLocks noGrp="1" noChangeAspect="1" noChangeArrowheads="1"/>
          </p:cNvPicPr>
          <p:nvPr>
            <p:ph sz="half" idx="2"/>
          </p:nvPr>
        </p:nvPicPr>
        <p:blipFill>
          <a:blip r:embed="rId2" cstate="print"/>
          <a:srcRect l="15191" r="15191"/>
          <a:stretch>
            <a:fillRect/>
          </a:stretch>
        </p:blipFill>
        <p:spPr>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276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https://www.youtube.com/watch?v=FTIA84IrEvc</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First 1.30 </a:t>
            </a:r>
          </a:p>
          <a:p>
            <a:endParaRPr lang="en-US" dirty="0" smtClean="0"/>
          </a:p>
          <a:p>
            <a:endParaRPr lang="en-US" dirty="0" smtClean="0"/>
          </a:p>
          <a:p>
            <a:endParaRPr lang="en-US" dirty="0" smtClean="0"/>
          </a:p>
          <a:p>
            <a:r>
              <a:rPr lang="en-US" dirty="0" smtClean="0"/>
              <a:t>Where are they? </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rohibition99"/>
          <p:cNvPicPr>
            <a:picLocks noGrp="1" noChangeAspect="1" noChangeArrowheads="1"/>
          </p:cNvPicPr>
          <p:nvPr>
            <p:ph idx="1"/>
          </p:nvPr>
        </p:nvPicPr>
        <p:blipFill>
          <a:blip r:embed="rId2" cstate="print"/>
          <a:srcRect/>
          <a:stretch>
            <a:fillRect/>
          </a:stretch>
        </p:blipFill>
        <p:spPr>
          <a:xfrm>
            <a:off x="2362200" y="381000"/>
            <a:ext cx="4767263" cy="6130925"/>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90663" y="277813"/>
            <a:ext cx="7196137" cy="1143000"/>
          </a:xfrm>
          <a:noFill/>
          <a:ln/>
        </p:spPr>
        <p:txBody>
          <a:bodyPr>
            <a:normAutofit fontScale="90000"/>
          </a:bodyPr>
          <a:lstStyle/>
          <a:p>
            <a:r>
              <a:rPr lang="en-US" b="1">
                <a:solidFill>
                  <a:schemeClr val="bg2"/>
                </a:solidFill>
                <a:latin typeface="Bookman" pitchFamily="18" charset="0"/>
              </a:rPr>
              <a:t>SPEAKEASIES AND BOOTLEGGERS</a:t>
            </a:r>
          </a:p>
        </p:txBody>
      </p:sp>
      <p:sp>
        <p:nvSpPr>
          <p:cNvPr id="29699" name="Rectangle 3"/>
          <p:cNvSpPr>
            <a:spLocks noGrp="1" noChangeArrowheads="1"/>
          </p:cNvSpPr>
          <p:nvPr>
            <p:ph type="body" sz="half" idx="1"/>
          </p:nvPr>
        </p:nvSpPr>
        <p:spPr>
          <a:xfrm>
            <a:off x="533400" y="1752600"/>
            <a:ext cx="4191000" cy="4724400"/>
          </a:xfrm>
          <a:noFill/>
          <a:ln/>
        </p:spPr>
        <p:txBody>
          <a:bodyPr/>
          <a:lstStyle/>
          <a:p>
            <a:pPr>
              <a:lnSpc>
                <a:spcPct val="90000"/>
              </a:lnSpc>
              <a:buClr>
                <a:schemeClr val="tx1"/>
              </a:buClr>
              <a:buFont typeface="Wingdings" pitchFamily="2" charset="2"/>
              <a:buChar char="q"/>
            </a:pPr>
            <a:r>
              <a:rPr lang="en-US" sz="2400" b="1">
                <a:latin typeface="Bookman" pitchFamily="18" charset="0"/>
              </a:rPr>
              <a:t>Most immigrant groups were not willing to give up drinking.</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Hidden saloons-</a:t>
            </a:r>
            <a:r>
              <a:rPr lang="en-US" sz="2400" b="1">
                <a:solidFill>
                  <a:srgbClr val="FF3300"/>
                </a:solidFill>
                <a:latin typeface="Bookman" pitchFamily="18" charset="0"/>
              </a:rPr>
              <a:t>speakeasies</a:t>
            </a:r>
          </a:p>
          <a:p>
            <a:pPr>
              <a:lnSpc>
                <a:spcPct val="90000"/>
              </a:lnSpc>
              <a:buClr>
                <a:schemeClr val="tx1"/>
              </a:buClr>
              <a:buFont typeface="Wingdings" pitchFamily="2" charset="2"/>
              <a:buNone/>
            </a:pPr>
            <a:endParaRPr lang="en-US" sz="2400" b="1">
              <a:latin typeface="Bookman" pitchFamily="18" charset="0"/>
            </a:endParaRPr>
          </a:p>
          <a:p>
            <a:pPr>
              <a:lnSpc>
                <a:spcPct val="90000"/>
              </a:lnSpc>
              <a:buClr>
                <a:schemeClr val="tx1"/>
              </a:buClr>
              <a:buFont typeface="Wingdings" pitchFamily="2" charset="2"/>
              <a:buChar char="q"/>
            </a:pPr>
            <a:r>
              <a:rPr lang="en-US" sz="2400" b="1">
                <a:latin typeface="Bookman" pitchFamily="18" charset="0"/>
              </a:rPr>
              <a:t>People also bought liquor from </a:t>
            </a:r>
            <a:r>
              <a:rPr lang="en-US" sz="2400" b="1">
                <a:solidFill>
                  <a:srgbClr val="FF3300"/>
                </a:solidFill>
                <a:latin typeface="Bookman" pitchFamily="18" charset="0"/>
              </a:rPr>
              <a:t>bootleggers </a:t>
            </a:r>
            <a:r>
              <a:rPr lang="en-US" sz="2400" b="1">
                <a:latin typeface="Bookman" pitchFamily="18" charset="0"/>
              </a:rPr>
              <a:t>who smuggled it in from Canada, Cuba and the West Indies</a:t>
            </a:r>
            <a:r>
              <a:rPr lang="en-US" sz="2400">
                <a:latin typeface="Bookman" pitchFamily="18" charset="0"/>
              </a:rPr>
              <a:t> </a:t>
            </a:r>
          </a:p>
        </p:txBody>
      </p:sp>
      <p:pic>
        <p:nvPicPr>
          <p:cNvPr id="29700" name="Picture 4" descr="prohi"/>
          <p:cNvPicPr>
            <a:picLocks noGrp="1" noChangeAspect="1" noChangeArrowheads="1"/>
          </p:cNvPicPr>
          <p:nvPr>
            <p:ph sz="half" idx="2"/>
          </p:nvPr>
        </p:nvPicPr>
        <p:blipFill>
          <a:blip r:embed="rId2" cstate="print"/>
          <a:srcRect l="16783" r="16783"/>
          <a:stretch>
            <a:fillRect/>
          </a:stretch>
        </p:blipFill>
        <p:spPr>
          <a:noFill/>
          <a:ln/>
        </p:spPr>
      </p:pic>
      <p:sp>
        <p:nvSpPr>
          <p:cNvPr id="29701" name="Rectangle 5"/>
          <p:cNvSpPr>
            <a:spLocks noChangeArrowheads="1"/>
          </p:cNvSpPr>
          <p:nvPr/>
        </p:nvSpPr>
        <p:spPr bwMode="auto">
          <a:xfrm>
            <a:off x="6400800" y="6172200"/>
            <a:ext cx="1411288" cy="366713"/>
          </a:xfrm>
          <a:prstGeom prst="rect">
            <a:avLst/>
          </a:prstGeom>
          <a:noFill/>
          <a:ln w="9525">
            <a:noFill/>
            <a:miter lim="800000"/>
            <a:headEnd/>
            <a:tailEnd/>
          </a:ln>
          <a:effectLst/>
        </p:spPr>
        <p:txBody>
          <a:bodyPr wrap="none">
            <a:spAutoFit/>
          </a:bodyPr>
          <a:lstStyle/>
          <a:p>
            <a:pPr eaLnBrk="0" hangingPunct="0"/>
            <a:r>
              <a:rPr lang="en-US">
                <a:latin typeface="Tahoma" pitchFamily="34" charset="0"/>
                <a:hlinkClick r:id="rId3"/>
              </a:rPr>
              <a:t>Speakeasies</a:t>
            </a:r>
            <a:endParaRPr lang="en-US">
              <a:latin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1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Openers </a:t>
            </a:r>
            <a:endParaRPr lang="en-US" dirty="0"/>
          </a:p>
        </p:txBody>
      </p:sp>
      <p:sp>
        <p:nvSpPr>
          <p:cNvPr id="3" name="Content Placeholder 2"/>
          <p:cNvSpPr>
            <a:spLocks noGrp="1"/>
          </p:cNvSpPr>
          <p:nvPr>
            <p:ph idx="1"/>
          </p:nvPr>
        </p:nvSpPr>
        <p:spPr/>
        <p:txBody>
          <a:bodyPr/>
          <a:lstStyle/>
          <a:p>
            <a:r>
              <a:rPr lang="en-US" dirty="0" smtClean="0"/>
              <a:t>What would you do today if: </a:t>
            </a:r>
          </a:p>
          <a:p>
            <a:endParaRPr lang="en-US" dirty="0" smtClean="0"/>
          </a:p>
          <a:p>
            <a:pPr lvl="1"/>
            <a:r>
              <a:rPr lang="en-US" dirty="0" smtClean="0"/>
              <a:t>You were diagnosed with Type 1 Diabetes?</a:t>
            </a:r>
          </a:p>
          <a:p>
            <a:pPr lvl="1"/>
            <a:r>
              <a:rPr lang="en-US" dirty="0" smtClean="0"/>
              <a:t>You wanted a slice of bread? </a:t>
            </a:r>
          </a:p>
          <a:p>
            <a:pPr lvl="1"/>
            <a:r>
              <a:rPr lang="en-US" dirty="0" smtClean="0"/>
              <a:t>You had a minor cut on your hand? </a:t>
            </a:r>
          </a:p>
          <a:p>
            <a:pPr lvl="1"/>
            <a:endParaRPr lang="en-US" dirty="0" smtClean="0"/>
          </a:p>
          <a:p>
            <a:pPr lvl="1"/>
            <a:r>
              <a:rPr lang="en-US" dirty="0" smtClean="0">
                <a:hlinkClick r:id="rId2"/>
              </a:rPr>
              <a:t>http://www.history.com/topics/roaring-twenties/videos/1920s-inventions</a:t>
            </a:r>
            <a:endParaRPr lang="en-US" dirty="0" smtClean="0"/>
          </a:p>
          <a:p>
            <a:pPr lvl="1"/>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0"/>
            <a:ext cx="5181600" cy="1417638"/>
          </a:xfrm>
          <a:noFill/>
          <a:ln/>
        </p:spPr>
        <p:txBody>
          <a:bodyPr/>
          <a:lstStyle/>
          <a:p>
            <a:r>
              <a:rPr lang="en-US" sz="4600" b="1">
                <a:solidFill>
                  <a:schemeClr val="bg2"/>
                </a:solidFill>
                <a:latin typeface="Bookman" pitchFamily="18" charset="0"/>
              </a:rPr>
              <a:t>Organized Crime</a:t>
            </a:r>
            <a:r>
              <a:rPr lang="en-US" sz="4600" b="1">
                <a:solidFill>
                  <a:srgbClr val="FF3300"/>
                </a:solidFill>
                <a:latin typeface="Bookman" pitchFamily="18" charset="0"/>
              </a:rPr>
              <a:t> </a:t>
            </a:r>
          </a:p>
        </p:txBody>
      </p:sp>
      <p:sp>
        <p:nvSpPr>
          <p:cNvPr id="6" name="Content Placeholder 5"/>
          <p:cNvSpPr>
            <a:spLocks noGrp="1"/>
          </p:cNvSpPr>
          <p:nvPr>
            <p:ph sz="half" idx="1"/>
          </p:nvPr>
        </p:nvSpPr>
        <p:spPr>
          <a:xfrm flipV="1">
            <a:off x="4572000" y="6130925"/>
            <a:ext cx="152400" cy="117475"/>
          </a:xfrm>
        </p:spPr>
        <p:txBody>
          <a:bodyPr>
            <a:normAutofit fontScale="25000" lnSpcReduction="20000"/>
          </a:bodyPr>
          <a:lstStyle/>
          <a:p>
            <a:pPr>
              <a:buNone/>
            </a:pPr>
            <a:endParaRPr lang="en-US" dirty="0"/>
          </a:p>
        </p:txBody>
      </p:sp>
      <p:sp>
        <p:nvSpPr>
          <p:cNvPr id="30723" name="Rectangle 3"/>
          <p:cNvSpPr>
            <a:spLocks noGrp="1" noChangeArrowheads="1"/>
          </p:cNvSpPr>
          <p:nvPr>
            <p:ph type="body" sz="half" idx="2"/>
          </p:nvPr>
        </p:nvSpPr>
        <p:spPr>
          <a:xfrm>
            <a:off x="8686800" y="1524000"/>
            <a:ext cx="228600" cy="4495800"/>
          </a:xfrm>
          <a:noFill/>
          <a:ln/>
        </p:spPr>
        <p:txBody>
          <a:bodyPr>
            <a:normAutofit/>
          </a:bodyPr>
          <a:lstStyle/>
          <a:p>
            <a:pPr>
              <a:buFont typeface="Wingdings" pitchFamily="2" charset="2"/>
              <a:buNone/>
            </a:pPr>
            <a:endParaRPr lang="en-US" sz="2400" b="1" dirty="0">
              <a:latin typeface="Bookman" pitchFamily="18" charset="0"/>
            </a:endParaRPr>
          </a:p>
        </p:txBody>
      </p:sp>
      <p:sp>
        <p:nvSpPr>
          <p:cNvPr id="30725" name="Text Box 5"/>
          <p:cNvSpPr txBox="1">
            <a:spLocks noChangeArrowheads="1"/>
          </p:cNvSpPr>
          <p:nvPr/>
        </p:nvSpPr>
        <p:spPr bwMode="auto">
          <a:xfrm>
            <a:off x="1143000" y="6172200"/>
            <a:ext cx="3505200" cy="336550"/>
          </a:xfrm>
          <a:prstGeom prst="rect">
            <a:avLst/>
          </a:prstGeom>
          <a:noFill/>
          <a:ln w="9525">
            <a:noFill/>
            <a:miter lim="800000"/>
            <a:headEnd/>
            <a:tailEnd/>
          </a:ln>
          <a:effectLst/>
        </p:spPr>
        <p:txBody>
          <a:bodyPr>
            <a:spAutoFit/>
          </a:bodyPr>
          <a:lstStyle/>
          <a:p>
            <a:pPr algn="ctr">
              <a:spcBef>
                <a:spcPct val="50000"/>
              </a:spcBef>
            </a:pPr>
            <a:endParaRPr lang="en-US" sz="1600"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nodePh="1">
                                  <p:stCondLst>
                                    <p:cond delay="0"/>
                                  </p:stCondLst>
                                  <p:endCondLst>
                                    <p:cond evt="begin" delay="0">
                                      <p:tn val="11"/>
                                    </p:cond>
                                  </p:endCondLst>
                                  <p:childTnLst>
                                    <p:set>
                                      <p:cBhvr>
                                        <p:cTn id="12" dur="1" fill="hold">
                                          <p:stCondLst>
                                            <p:cond delay="0"/>
                                          </p:stCondLst>
                                        </p:cTn>
                                        <p:tgtEl>
                                          <p:spTgt spid="30725">
                                            <p:txEl>
                                              <p:pRg st="0" end="0"/>
                                            </p:txEl>
                                          </p:spTgt>
                                        </p:tgtEl>
                                        <p:attrNameLst>
                                          <p:attrName>style.visibility</p:attrName>
                                        </p:attrNameLst>
                                      </p:cBhvr>
                                      <p:to>
                                        <p:strVal val="visible"/>
                                      </p:to>
                                    </p:set>
                                    <p:animEffect transition="in" filter="barn(inHorizontal)">
                                      <p:cBhvr>
                                        <p:cTn id="13" dur="500"/>
                                        <p:tgtEl>
                                          <p:spTgt spid="30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Capone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From an Italian immigrant family</a:t>
            </a:r>
          </a:p>
          <a:p>
            <a:r>
              <a:rPr lang="en-US" dirty="0" smtClean="0"/>
              <a:t>Also known as "Scarface," rose to infamy as the leader of the Chicago mafia during the Prohibition era.</a:t>
            </a:r>
            <a:endParaRPr lang="en-US" dirty="0"/>
          </a:p>
        </p:txBody>
      </p:sp>
      <p:sp>
        <p:nvSpPr>
          <p:cNvPr id="4" name="Text Placeholder 3"/>
          <p:cNvSpPr>
            <a:spLocks noGrp="1"/>
          </p:cNvSpPr>
          <p:nvPr>
            <p:ph type="body" sz="half" idx="2"/>
          </p:nvPr>
        </p:nvSpPr>
        <p:spPr/>
        <p:txBody>
          <a:bodyPr>
            <a:normAutofit lnSpcReduction="10000"/>
          </a:bodyPr>
          <a:lstStyle/>
          <a:p>
            <a:endParaRPr lang="en-US"/>
          </a:p>
        </p:txBody>
      </p:sp>
      <p:pic>
        <p:nvPicPr>
          <p:cNvPr id="5" name="Picture 4" descr="capone"/>
          <p:cNvPicPr>
            <a:picLocks noChangeAspect="1" noChangeArrowheads="1"/>
          </p:cNvPicPr>
          <p:nvPr/>
        </p:nvPicPr>
        <p:blipFill>
          <a:blip r:embed="rId2" cstate="print"/>
          <a:srcRect/>
          <a:stretch>
            <a:fillRect/>
          </a:stretch>
        </p:blipFill>
        <p:spPr bwMode="auto">
          <a:xfrm>
            <a:off x="4953000" y="1447800"/>
            <a:ext cx="3414713" cy="450056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09600" y="1752600"/>
            <a:ext cx="5638800" cy="4378325"/>
          </a:xfrm>
        </p:spPr>
        <p:txBody>
          <a:bodyPr/>
          <a:lstStyle/>
          <a:p>
            <a:pPr>
              <a:buClr>
                <a:schemeClr val="tx1"/>
              </a:buClr>
              <a:buFont typeface="Wingdings" pitchFamily="2" charset="2"/>
              <a:buChar char="q"/>
            </a:pPr>
            <a:r>
              <a:rPr lang="en-US" sz="2400" dirty="0" smtClean="0">
                <a:latin typeface="Bookman" pitchFamily="18" charset="0"/>
              </a:rPr>
              <a:t> </a:t>
            </a:r>
            <a:r>
              <a:rPr lang="en-US" sz="2400" b="1" dirty="0" smtClean="0">
                <a:latin typeface="Bookman" pitchFamily="18" charset="0"/>
              </a:rPr>
              <a:t>Prohibition contributed to the growth of organized crime in every major city</a:t>
            </a:r>
          </a:p>
          <a:p>
            <a:pPr>
              <a:buClr>
                <a:schemeClr val="tx1"/>
              </a:buClr>
              <a:buFont typeface="Wingdings" pitchFamily="2" charset="2"/>
              <a:buChar char="q"/>
            </a:pPr>
            <a:r>
              <a:rPr lang="en-US" sz="2400" b="1" dirty="0" smtClean="0">
                <a:solidFill>
                  <a:srgbClr val="FF3300"/>
                </a:solidFill>
                <a:latin typeface="Bookman" pitchFamily="18" charset="0"/>
              </a:rPr>
              <a:t>Al Capone –</a:t>
            </a:r>
          </a:p>
          <a:p>
            <a:pPr lvl="1">
              <a:buClr>
                <a:schemeClr val="tx1"/>
              </a:buClr>
              <a:buFont typeface="Wingdings" pitchFamily="2" charset="2"/>
              <a:buChar char="q"/>
            </a:pPr>
            <a:r>
              <a:rPr lang="en-US" sz="2400" b="1" dirty="0" smtClean="0">
                <a:solidFill>
                  <a:srgbClr val="FF3300"/>
                </a:solidFill>
                <a:latin typeface="Bookman" pitchFamily="18" charset="0"/>
              </a:rPr>
              <a:t>Took over Chicago mob in 1925</a:t>
            </a:r>
          </a:p>
          <a:p>
            <a:pPr lvl="1">
              <a:buClr>
                <a:schemeClr val="tx1"/>
              </a:buClr>
              <a:buFont typeface="Wingdings" pitchFamily="2" charset="2"/>
              <a:buChar char="q"/>
            </a:pPr>
            <a:r>
              <a:rPr lang="en-US" sz="2400" b="1" dirty="0" smtClean="0">
                <a:solidFill>
                  <a:srgbClr val="FF3300"/>
                </a:solidFill>
                <a:latin typeface="Bookman" pitchFamily="18" charset="0"/>
              </a:rPr>
              <a:t>Ran brothels </a:t>
            </a:r>
          </a:p>
          <a:p>
            <a:pPr lvl="1">
              <a:buClr>
                <a:schemeClr val="tx1"/>
              </a:buClr>
              <a:buFont typeface="Wingdings" pitchFamily="2" charset="2"/>
              <a:buChar char="q"/>
            </a:pPr>
            <a:r>
              <a:rPr lang="en-US" sz="2400" b="1" dirty="0" smtClean="0">
                <a:solidFill>
                  <a:srgbClr val="FF3300"/>
                </a:solidFill>
                <a:latin typeface="Bookman" pitchFamily="18" charset="0"/>
              </a:rPr>
              <a:t>Famous bootlegger</a:t>
            </a:r>
          </a:p>
          <a:p>
            <a:pPr lvl="1">
              <a:buClr>
                <a:schemeClr val="tx1"/>
              </a:buClr>
              <a:buFont typeface="Wingdings" pitchFamily="2" charset="2"/>
              <a:buChar char="q"/>
            </a:pPr>
            <a:r>
              <a:rPr lang="en-US" sz="2400" b="1" dirty="0" smtClean="0">
                <a:solidFill>
                  <a:srgbClr val="FF3300"/>
                </a:solidFill>
                <a:latin typeface="Bookman" pitchFamily="18" charset="0"/>
              </a:rPr>
              <a:t>60 million a yr (bootleg alone)</a:t>
            </a:r>
          </a:p>
          <a:p>
            <a:endParaRPr lang="en-US" dirty="0"/>
          </a:p>
        </p:txBody>
      </p:sp>
      <p:sp>
        <p:nvSpPr>
          <p:cNvPr id="4" name="Text Placeholder 3"/>
          <p:cNvSpPr>
            <a:spLocks noGrp="1"/>
          </p:cNvSpPr>
          <p:nvPr>
            <p:ph type="body" sz="half" idx="2"/>
          </p:nvPr>
        </p:nvSpPr>
        <p:spPr>
          <a:xfrm>
            <a:off x="6705600" y="2133600"/>
            <a:ext cx="1981200" cy="3997325"/>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92500"/>
          </a:bodyPr>
          <a:lstStyle/>
          <a:p>
            <a:r>
              <a:rPr lang="en-US" dirty="0" smtClean="0"/>
              <a:t>Al Capone was known to kill his enemies but later he also encouraged peace among rival gangsters.</a:t>
            </a:r>
          </a:p>
          <a:p>
            <a:r>
              <a:rPr lang="en-US" dirty="0" smtClean="0"/>
              <a:t>Most famous murder - </a:t>
            </a:r>
            <a:r>
              <a:rPr lang="en-US" b="1" dirty="0" smtClean="0"/>
              <a:t>St. Valentine's Day Massacre</a:t>
            </a:r>
            <a:endParaRPr lang="en-US" dirty="0" smtClean="0"/>
          </a:p>
          <a:p>
            <a:endParaRPr lang="en-US" dirty="0"/>
          </a:p>
        </p:txBody>
      </p:sp>
      <p:sp>
        <p:nvSpPr>
          <p:cNvPr id="4" name="Text Placeholder 3"/>
          <p:cNvSpPr>
            <a:spLocks noGrp="1"/>
          </p:cNvSpPr>
          <p:nvPr>
            <p:ph type="body" sz="half" idx="2"/>
          </p:nvPr>
        </p:nvSpPr>
        <p:spPr/>
        <p:txBody>
          <a:bodyPr>
            <a:normAutofit fontScale="92500"/>
          </a:bodyPr>
          <a:lstStyle/>
          <a:p>
            <a:r>
              <a:rPr lang="en-US" dirty="0" smtClean="0">
                <a:hlinkClick r:id="rId2"/>
              </a:rPr>
              <a:t>https://www.youtube.com/watch?v=VzfWQ7TRF8w</a:t>
            </a:r>
            <a:endParaRPr lang="en-US" dirty="0" smtClean="0"/>
          </a:p>
          <a:p>
            <a:endParaRPr lang="en-US" dirty="0" smtClean="0"/>
          </a:p>
          <a:p>
            <a:r>
              <a:rPr lang="en-US" dirty="0" smtClean="0"/>
              <a:t>Mini bio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endParaRPr lang="en-US"/>
          </a:p>
        </p:txBody>
      </p:sp>
      <p:pic>
        <p:nvPicPr>
          <p:cNvPr id="31748" name="Picture 4" descr="capone 3"/>
          <p:cNvPicPr>
            <a:picLocks noGrp="1" noChangeAspect="1" noChangeArrowheads="1"/>
          </p:cNvPicPr>
          <p:nvPr>
            <p:ph sz="half" idx="1"/>
          </p:nvPr>
        </p:nvPicPr>
        <p:blipFill>
          <a:blip r:embed="rId2" cstate="print"/>
          <a:srcRect/>
          <a:stretch>
            <a:fillRect/>
          </a:stretch>
        </p:blipFill>
        <p:spPr>
          <a:xfrm>
            <a:off x="1600200" y="457200"/>
            <a:ext cx="5715000" cy="3690938"/>
          </a:xfrm>
          <a:noFill/>
          <a:ln/>
        </p:spPr>
      </p:pic>
      <p:sp>
        <p:nvSpPr>
          <p:cNvPr id="31750" name="Rectangle 6"/>
          <p:cNvSpPr>
            <a:spLocks noGrp="1" noChangeArrowheads="1"/>
          </p:cNvSpPr>
          <p:nvPr>
            <p:ph sz="half" idx="2"/>
          </p:nvPr>
        </p:nvSpPr>
        <p:spPr>
          <a:xfrm>
            <a:off x="609600" y="4343400"/>
            <a:ext cx="8077200" cy="1787525"/>
          </a:xfrm>
        </p:spPr>
        <p:txBody>
          <a:bodyPr/>
          <a:lstStyle/>
          <a:p>
            <a:pPr lvl="1">
              <a:buClr>
                <a:schemeClr val="tx1"/>
              </a:buClr>
              <a:buFont typeface="Wingdings" pitchFamily="2" charset="2"/>
              <a:buChar char="q"/>
            </a:pPr>
            <a:r>
              <a:rPr lang="en-US" sz="2600" b="1" dirty="0" smtClean="0">
                <a:latin typeface="Bookman" pitchFamily="18" charset="0"/>
              </a:rPr>
              <a:t>Talent </a:t>
            </a:r>
            <a:r>
              <a:rPr lang="en-US" sz="2600" b="1" dirty="0">
                <a:latin typeface="Bookman" pitchFamily="18" charset="0"/>
              </a:rPr>
              <a:t>for avoiding </a:t>
            </a:r>
            <a:r>
              <a:rPr lang="en-US" sz="2600" b="1" dirty="0" smtClean="0">
                <a:latin typeface="Bookman" pitchFamily="18" charset="0"/>
              </a:rPr>
              <a:t>jail </a:t>
            </a:r>
            <a:endParaRPr lang="en-US" sz="2600" b="1" dirty="0">
              <a:latin typeface="Bookman" pitchFamily="18" charset="0"/>
            </a:endParaRPr>
          </a:p>
          <a:p>
            <a:pPr lvl="1">
              <a:buClr>
                <a:schemeClr val="tx1"/>
              </a:buClr>
              <a:buFont typeface="Wingdings" pitchFamily="2" charset="2"/>
              <a:buChar char="q"/>
            </a:pPr>
            <a:r>
              <a:rPr lang="en-US" sz="2600" b="1" dirty="0">
                <a:latin typeface="Bookman" pitchFamily="18" charset="0"/>
              </a:rPr>
              <a:t>1931 sent </a:t>
            </a:r>
            <a:r>
              <a:rPr lang="en-US" sz="2600" b="1" dirty="0" smtClean="0">
                <a:latin typeface="Bookman" pitchFamily="18" charset="0"/>
              </a:rPr>
              <a:t>to Alcatraz </a:t>
            </a:r>
            <a:r>
              <a:rPr lang="en-US" sz="2600" b="1" dirty="0">
                <a:latin typeface="Bookman" pitchFamily="18" charset="0"/>
              </a:rPr>
              <a:t>prison for tax-evasion</a:t>
            </a:r>
            <a:r>
              <a:rPr lang="en-US" sz="2600" b="1" dirty="0" smtClean="0">
                <a:latin typeface="Bookman" pitchFamily="18" charset="0"/>
              </a:rPr>
              <a:t>.   Capone’s death - </a:t>
            </a:r>
            <a:r>
              <a:rPr lang="en-US" sz="1000" b="1" dirty="0" smtClean="0">
                <a:latin typeface="Bookman" pitchFamily="18" charset="0"/>
                <a:hlinkClick r:id="rId3"/>
              </a:rPr>
              <a:t>http://www.history.com/topics/roaring-twenties/videos/al-capone?m=528e394da93ae&amp;s=undefined&amp;f=1&amp;free=false</a:t>
            </a:r>
            <a:endParaRPr lang="en-US" sz="1000" b="1" dirty="0" smtClean="0">
              <a:latin typeface="Bookman" pitchFamily="18" charset="0"/>
            </a:endParaRPr>
          </a:p>
          <a:p>
            <a:pPr lvl="1">
              <a:buClr>
                <a:schemeClr val="tx1"/>
              </a:buClr>
              <a:buFont typeface="Wingdings" pitchFamily="2" charset="2"/>
              <a:buChar char="q"/>
            </a:pPr>
            <a:endParaRPr lang="en-US" sz="1000" b="1" dirty="0">
              <a:latin typeface="Bookman" pitchFamily="18" charset="0"/>
            </a:endParaRPr>
          </a:p>
          <a:p>
            <a:endParaRPr lang="en-US" sz="3000" dirty="0" smtClean="0">
              <a:latin typeface="Bookman" pitchFamily="18" charset="0"/>
            </a:endParaRPr>
          </a:p>
          <a:p>
            <a:endParaRPr lang="en-US" sz="3000" dirty="0">
              <a:latin typeface="Book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randombar(horizontal)">
                                      <p:cBhvr>
                                        <p:cTn id="7" dur="500"/>
                                        <p:tgtEl>
                                          <p:spTgt spid="31748"/>
                                        </p:tgtEl>
                                      </p:cBhvr>
                                    </p:animEffect>
                                  </p:childTnLst>
                                </p:cTn>
                              </p:par>
                              <p:par>
                                <p:cTn id="8" presetID="8" presetClass="emph" presetSubtype="0" fill="hold" nodeType="withEffect">
                                  <p:stCondLst>
                                    <p:cond delay="0"/>
                                  </p:stCondLst>
                                  <p:childTnLst>
                                    <p:animRot by="21600000">
                                      <p:cBhvr>
                                        <p:cTn id="9" dur="500" fill="hold"/>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Generation </a:t>
            </a:r>
            <a:endParaRPr lang="en-US" dirty="0"/>
          </a:p>
        </p:txBody>
      </p:sp>
      <p:sp>
        <p:nvSpPr>
          <p:cNvPr id="3" name="Content Placeholder 2"/>
          <p:cNvSpPr>
            <a:spLocks noGrp="1"/>
          </p:cNvSpPr>
          <p:nvPr>
            <p:ph idx="1"/>
          </p:nvPr>
        </p:nvSpPr>
        <p:spPr/>
        <p:txBody>
          <a:bodyPr/>
          <a:lstStyle/>
          <a:p>
            <a:r>
              <a:rPr lang="en-US" dirty="0" smtClean="0"/>
              <a:t>the generation reaching maturity during and just after World War I, a high proportion of whose men were killed during those years.</a:t>
            </a:r>
          </a:p>
          <a:p>
            <a:r>
              <a:rPr lang="en-US" dirty="0" smtClean="0"/>
              <a:t>an unfulfilled generation coming to maturity during a period of instability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Take 3 </a:t>
            </a:r>
            <a:r>
              <a:rPr lang="en-US" dirty="0" err="1" smtClean="0"/>
              <a:t>Quizlet</a:t>
            </a:r>
            <a:r>
              <a:rPr lang="en-US" dirty="0" smtClean="0"/>
              <a:t> Quizzes under US History tab on the </a:t>
            </a:r>
            <a:r>
              <a:rPr lang="en-US" dirty="0" smtClean="0">
                <a:hlinkClick r:id="rId2"/>
              </a:rPr>
              <a:t>www.clevelandhistory.com</a:t>
            </a:r>
            <a:r>
              <a:rPr lang="en-US" dirty="0" smtClean="0"/>
              <a:t> website</a:t>
            </a:r>
          </a:p>
          <a:p>
            <a:endParaRPr lang="en-US" dirty="0" smtClean="0"/>
          </a:p>
          <a:p>
            <a:r>
              <a:rPr lang="en-US" dirty="0" smtClean="0"/>
              <a:t>Meet with your group – discuss details, topic, members,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600200"/>
            <a:ext cx="7772400" cy="4800599"/>
          </a:xfrm>
        </p:spPr>
        <p:txBody>
          <a:bodyPr/>
          <a:lstStyle/>
          <a:p>
            <a:r>
              <a:rPr lang="en-US" sz="3000" dirty="0" smtClean="0"/>
              <a:t>US.40 Describe the Harlem Renaissance, its impact, and its important figures, including an</a:t>
            </a:r>
          </a:p>
          <a:p>
            <a:pPr>
              <a:buNone/>
            </a:pPr>
            <a:r>
              <a:rPr lang="en-US" sz="3000" dirty="0" smtClean="0"/>
              <a:t>examination of literary and informational text of or about: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Spanning the 1920s to the mid-1930s, the Harlem Renaissance was a literary, artistic, and intellectual movement that kindled a new black cultural identity as a black art form.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143000"/>
            <a:ext cx="7848600" cy="4987925"/>
          </a:xfrm>
        </p:spPr>
        <p:txBody>
          <a:bodyPr>
            <a:normAutofit fontScale="85000" lnSpcReduction="10000"/>
          </a:bodyPr>
          <a:lstStyle/>
          <a:p>
            <a:endParaRPr lang="en-US" dirty="0" smtClean="0"/>
          </a:p>
          <a:p>
            <a:r>
              <a:rPr lang="en-US" dirty="0" smtClean="0"/>
              <a:t> Its essence was summed up by critic and teacher Alain Locke in 1926 when he declared that through art, “Negro life is seizing its first chances for group expression and self determination.”</a:t>
            </a:r>
          </a:p>
          <a:p>
            <a:r>
              <a:rPr lang="en-US" dirty="0" smtClean="0"/>
              <a:t> Harlem became the center of a “spiritual coming of age” in which Locke’s “New Negro” transformed “social disillusionment to race pride.”</a:t>
            </a:r>
          </a:p>
          <a:p>
            <a:r>
              <a:rPr lang="en-US" dirty="0" smtClean="0"/>
              <a:t>Clip - </a:t>
            </a:r>
            <a:r>
              <a:rPr lang="en-US" dirty="0" smtClean="0">
                <a:hlinkClick r:id="rId2"/>
              </a:rPr>
              <a:t>http://www.history.com/topics/black-history/harlem-renaissance</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is your favorite time period/topic in history?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1920s Review Quiz</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was the Harlem Renaissance?</a:t>
            </a:r>
          </a:p>
          <a:p>
            <a:pPr marL="514350" indent="-514350">
              <a:buAutoNum type="arabicPeriod"/>
            </a:pPr>
            <a:r>
              <a:rPr lang="en-US" dirty="0" smtClean="0"/>
              <a:t>Name one person involved with the Renaissance.</a:t>
            </a:r>
          </a:p>
          <a:p>
            <a:pPr marL="514350" indent="-514350">
              <a:buAutoNum type="arabicPeriod"/>
            </a:pPr>
            <a:r>
              <a:rPr lang="en-US" dirty="0" smtClean="0"/>
              <a:t>Use ten key words that would describe the 1920s(For example – flappers, now think of 9 more) </a:t>
            </a:r>
          </a:p>
          <a:p>
            <a:pPr marL="514350" indent="-514350">
              <a:buAutoNum type="arabicPeriod"/>
            </a:pPr>
            <a:r>
              <a:rPr lang="en-US" dirty="0" smtClean="0"/>
              <a:t>What was the new mass media of the 1920s?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lstStyle/>
          <a:p>
            <a:r>
              <a:rPr lang="en-US" dirty="0" smtClean="0"/>
              <a:t>Daily Opener – Briefly describe the Harlem Renaissance. </a:t>
            </a:r>
            <a:endParaRPr lang="en-US" dirty="0"/>
          </a:p>
        </p:txBody>
      </p:sp>
      <p:sp>
        <p:nvSpPr>
          <p:cNvPr id="3" name="Subtitle 2"/>
          <p:cNvSpPr>
            <a:spLocks noGrp="1"/>
          </p:cNvSpPr>
          <p:nvPr>
            <p:ph type="subTitle" idx="1"/>
          </p:nvPr>
        </p:nvSpPr>
        <p:spPr>
          <a:xfrm>
            <a:off x="1371600" y="2971800"/>
            <a:ext cx="6400800" cy="1752600"/>
          </a:xfrm>
        </p:spPr>
        <p:txBody>
          <a:bodyPr>
            <a:normAutofit fontScale="70000" lnSpcReduction="20000"/>
          </a:bodyPr>
          <a:lstStyle/>
          <a:p>
            <a:r>
              <a:rPr lang="en-US" dirty="0"/>
              <a:t>US.40 Describe the Harlem Renaissance, its impact, and its important figures, including an </a:t>
            </a:r>
            <a:br>
              <a:rPr lang="en-US" dirty="0"/>
            </a:br>
            <a:r>
              <a:rPr lang="en-US" dirty="0"/>
              <a:t>examination of literary and informational text of or about Langston Hughes, </a:t>
            </a:r>
            <a:r>
              <a:rPr lang="en-US" dirty="0" err="1"/>
              <a:t>Zora</a:t>
            </a:r>
            <a:r>
              <a:rPr lang="en-US" dirty="0"/>
              <a:t> Neale </a:t>
            </a:r>
            <a:br>
              <a:rPr lang="en-US" dirty="0"/>
            </a:br>
            <a:r>
              <a:rPr lang="en-US" dirty="0"/>
              <a:t>Hurston, James Weldon Johnson, Duke Ellington, and Louis Armstrong. (C)</a:t>
            </a:r>
          </a:p>
        </p:txBody>
      </p:sp>
      <p:sp>
        <p:nvSpPr>
          <p:cNvPr id="4" name="TextBox 3"/>
          <p:cNvSpPr txBox="1"/>
          <p:nvPr/>
        </p:nvSpPr>
        <p:spPr>
          <a:xfrm>
            <a:off x="883512" y="386561"/>
            <a:ext cx="4967338" cy="1200329"/>
          </a:xfrm>
          <a:prstGeom prst="rect">
            <a:avLst/>
          </a:prstGeom>
          <a:noFill/>
        </p:spPr>
        <p:txBody>
          <a:bodyPr wrap="none" rtlCol="0">
            <a:spAutoFit/>
          </a:bodyPr>
          <a:lstStyle/>
          <a:p>
            <a:r>
              <a:rPr lang="en-US" dirty="0">
                <a:hlinkClick r:id="rId2"/>
              </a:rPr>
              <a:t>https://www.youtube.com/watch?v=</a:t>
            </a:r>
            <a:r>
              <a:rPr lang="en-US" dirty="0" smtClean="0">
                <a:hlinkClick r:id="rId2"/>
              </a:rPr>
              <a:t>YBOoQcoPL1I</a:t>
            </a:r>
            <a:endParaRPr lang="en-US" dirty="0" smtClean="0"/>
          </a:p>
          <a:p>
            <a:endParaRPr lang="en-US" dirty="0"/>
          </a:p>
          <a:p>
            <a:r>
              <a:rPr lang="en-US" dirty="0" smtClean="0"/>
              <a:t>The best of Louis Armstrong</a:t>
            </a:r>
          </a:p>
          <a:p>
            <a:endParaRPr lang="en-US" dirty="0"/>
          </a:p>
        </p:txBody>
      </p:sp>
      <p:sp>
        <p:nvSpPr>
          <p:cNvPr id="5" name="TextBox 4"/>
          <p:cNvSpPr txBox="1"/>
          <p:nvPr/>
        </p:nvSpPr>
        <p:spPr>
          <a:xfrm>
            <a:off x="533401" y="5257800"/>
            <a:ext cx="8305800" cy="1246495"/>
          </a:xfrm>
          <a:prstGeom prst="rect">
            <a:avLst/>
          </a:prstGeom>
          <a:noFill/>
        </p:spPr>
        <p:txBody>
          <a:bodyPr wrap="square" rtlCol="0">
            <a:spAutoFit/>
          </a:bodyPr>
          <a:lstStyle/>
          <a:p>
            <a:pPr algn="ctr"/>
            <a:r>
              <a:rPr lang="en-US" sz="2500" b="1" dirty="0" smtClean="0"/>
              <a:t>Work in groups to evaluate the importance of your assigned Harlem </a:t>
            </a:r>
          </a:p>
          <a:p>
            <a:pPr algn="ctr"/>
            <a:r>
              <a:rPr lang="en-US" sz="2500" b="1" dirty="0" smtClean="0"/>
              <a:t>Renaissance figure and create a </a:t>
            </a:r>
            <a:r>
              <a:rPr lang="en-US" sz="2500" b="1" smtClean="0"/>
              <a:t>visual presentation. </a:t>
            </a:r>
            <a:endParaRPr lang="en-US" sz="2500" b="1" dirty="0"/>
          </a:p>
        </p:txBody>
      </p:sp>
    </p:spTree>
    <p:extLst>
      <p:ext uri="{BB962C8B-B14F-4D97-AF65-F5344CB8AC3E}">
        <p14:creationId xmlns:p14="http://schemas.microsoft.com/office/powerpoint/2010/main" val="20629141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 </a:t>
            </a:r>
            <a:endParaRPr lang="en-US" dirty="0"/>
          </a:p>
        </p:txBody>
      </p:sp>
      <p:sp>
        <p:nvSpPr>
          <p:cNvPr id="3" name="Content Placeholder 2"/>
          <p:cNvSpPr>
            <a:spLocks noGrp="1"/>
          </p:cNvSpPr>
          <p:nvPr>
            <p:ph idx="1"/>
          </p:nvPr>
        </p:nvSpPr>
        <p:spPr/>
        <p:txBody>
          <a:bodyPr/>
          <a:lstStyle/>
          <a:p>
            <a:r>
              <a:rPr lang="en-US" dirty="0" smtClean="0"/>
              <a:t>Period during the 1920s in which African American novelists, poets, and artists celebrated their culture. </a:t>
            </a:r>
          </a:p>
          <a:p>
            <a:endParaRPr lang="en-US" dirty="0" smtClean="0"/>
          </a:p>
          <a:p>
            <a:endParaRPr lang="en-US" dirty="0"/>
          </a:p>
          <a:p>
            <a:endParaRPr lang="en-US" dirty="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6217899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WWI, most African American migrants to the north probably found a better life.</a:t>
            </a:r>
          </a:p>
          <a:p>
            <a:pPr lvl="1"/>
            <a:r>
              <a:rPr lang="en-US" dirty="0" smtClean="0"/>
              <a:t>Wages were better</a:t>
            </a:r>
          </a:p>
          <a:p>
            <a:pPr lvl="1"/>
            <a:r>
              <a:rPr lang="en-US" dirty="0" smtClean="0"/>
              <a:t>There was a growing middle and upper class </a:t>
            </a:r>
          </a:p>
          <a:p>
            <a:pPr lvl="1"/>
            <a:r>
              <a:rPr lang="en-US" dirty="0" smtClean="0"/>
              <a:t>African American ministers, physicians, lawyers, and doctors practiced their profession and served as role models to the younger generation. </a:t>
            </a:r>
          </a:p>
          <a:p>
            <a:pPr marL="457200" lvl="1" indent="0">
              <a:buNone/>
            </a:pPr>
            <a:endParaRPr lang="en-US" dirty="0"/>
          </a:p>
        </p:txBody>
      </p:sp>
    </p:spTree>
    <p:extLst>
      <p:ext uri="{BB962C8B-B14F-4D97-AF65-F5344CB8AC3E}">
        <p14:creationId xmlns:p14="http://schemas.microsoft.com/office/powerpoint/2010/main" val="13946143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normAutofit lnSpcReduction="10000"/>
          </a:bodyPr>
          <a:lstStyle/>
          <a:p>
            <a:r>
              <a:rPr lang="en-US" dirty="0" smtClean="0"/>
              <a:t>It was F. Scott Fitzgerald who called the 1920s the “Jazz Age”  but it was African Americans who gave the age its jazz.</a:t>
            </a:r>
          </a:p>
          <a:p>
            <a:r>
              <a:rPr lang="en-US" dirty="0" smtClean="0"/>
              <a:t>Jazz musicians creatively recombine different forms of music, including African American blues and ragtime, and European-based popular music.</a:t>
            </a:r>
          </a:p>
          <a:p>
            <a:r>
              <a:rPr lang="en-US" dirty="0" smtClean="0"/>
              <a:t>Jazz emerged in the South and Midwest, particularly in New Orleans.</a:t>
            </a:r>
            <a:endParaRPr lang="en-US" dirty="0"/>
          </a:p>
        </p:txBody>
      </p:sp>
    </p:spTree>
    <p:extLst>
      <p:ext uri="{BB962C8B-B14F-4D97-AF65-F5344CB8AC3E}">
        <p14:creationId xmlns:p14="http://schemas.microsoft.com/office/powerpoint/2010/main" val="23581300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a:t>
            </a:r>
            <a:endParaRPr lang="en-US" dirty="0"/>
          </a:p>
        </p:txBody>
      </p:sp>
      <p:sp>
        <p:nvSpPr>
          <p:cNvPr id="3" name="Content Placeholder 2"/>
          <p:cNvSpPr>
            <a:spLocks noGrp="1"/>
          </p:cNvSpPr>
          <p:nvPr>
            <p:ph idx="1"/>
          </p:nvPr>
        </p:nvSpPr>
        <p:spPr/>
        <p:txBody>
          <a:bodyPr/>
          <a:lstStyle/>
          <a:p>
            <a:r>
              <a:rPr lang="en-US" dirty="0" smtClean="0"/>
              <a:t>From the south, jazz spread north with the Great Migration of African Americans.</a:t>
            </a:r>
          </a:p>
          <a:p>
            <a:r>
              <a:rPr lang="en-US" dirty="0" smtClean="0"/>
              <a:t>Louis Armstrong’s ability to play the trumpet and his subtle sense of improvisation made him a legend and influenced the development of jazz. </a:t>
            </a:r>
          </a:p>
          <a:p>
            <a:r>
              <a:rPr lang="en-US" dirty="0" smtClean="0"/>
              <a:t>Many Jazz artists featured vocalists like Bessie Smith, the “Empress of the Blues”.</a:t>
            </a:r>
            <a:endParaRPr lang="en-US" dirty="0"/>
          </a:p>
        </p:txBody>
      </p:sp>
    </p:spTree>
    <p:extLst>
      <p:ext uri="{BB962C8B-B14F-4D97-AF65-F5344CB8AC3E}">
        <p14:creationId xmlns:p14="http://schemas.microsoft.com/office/powerpoint/2010/main" val="8518172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Armstrong </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a:t>
            </a:r>
            <a:r>
              <a:rPr lang="en-US" dirty="0" smtClean="0">
                <a:hlinkClick r:id="rId2"/>
              </a:rPr>
              <a:t>www.biography.com/people/louis-armstrong-9188912</a:t>
            </a:r>
            <a:r>
              <a:rPr lang="en-US" dirty="0" smtClean="0"/>
              <a:t> OR</a:t>
            </a:r>
          </a:p>
          <a:p>
            <a:r>
              <a:rPr lang="en-US" dirty="0" smtClean="0">
                <a:hlinkClick r:id="rId3"/>
              </a:rPr>
              <a:t>https://www.youtube.com/watch?v=sIILBeUrYLk\</a:t>
            </a:r>
            <a:endParaRPr lang="en-US" dirty="0" smtClean="0"/>
          </a:p>
          <a:p>
            <a:endParaRPr lang="en-US" dirty="0" smtClean="0"/>
          </a:p>
          <a:p>
            <a:endParaRPr lang="en-US" dirty="0"/>
          </a:p>
          <a:p>
            <a:r>
              <a:rPr lang="en-US" dirty="0" smtClean="0"/>
              <a:t>Trumpet player</a:t>
            </a:r>
          </a:p>
          <a:p>
            <a:endParaRPr lang="en-US" dirty="0"/>
          </a:p>
          <a:p>
            <a:r>
              <a:rPr lang="en-US" dirty="0" smtClean="0"/>
              <a:t>“What a Wonderful World”</a:t>
            </a:r>
          </a:p>
          <a:p>
            <a:r>
              <a:rPr lang="en-US" dirty="0" smtClean="0">
                <a:hlinkClick r:id="rId4"/>
              </a:rPr>
              <a:t>https://www.youtube.com/watch?v=E2VCwBzGdPM</a:t>
            </a:r>
            <a:endParaRPr lang="en-US" dirty="0" smtClean="0"/>
          </a:p>
          <a:p>
            <a:r>
              <a:rPr lang="en-US" dirty="0" smtClean="0"/>
              <a:t> </a:t>
            </a:r>
          </a:p>
          <a:p>
            <a:r>
              <a:rPr lang="en-US" dirty="0" smtClean="0"/>
              <a:t>“Star Dust”</a:t>
            </a:r>
            <a:endParaRPr lang="en-US" dirty="0"/>
          </a:p>
        </p:txBody>
      </p:sp>
      <p:pic>
        <p:nvPicPr>
          <p:cNvPr id="5" name="Picture 4"/>
          <p:cNvPicPr>
            <a:picLocks noChangeAspect="1"/>
          </p:cNvPicPr>
          <p:nvPr/>
        </p:nvPicPr>
        <p:blipFill>
          <a:blip r:embed="rId5" cstate="print"/>
          <a:stretch>
            <a:fillRect/>
          </a:stretch>
        </p:blipFill>
        <p:spPr>
          <a:xfrm>
            <a:off x="5926877" y="2220214"/>
            <a:ext cx="3021193" cy="2517661"/>
          </a:xfrm>
          <a:prstGeom prst="rect">
            <a:avLst/>
          </a:prstGeom>
        </p:spPr>
      </p:pic>
    </p:spTree>
    <p:extLst>
      <p:ext uri="{BB962C8B-B14F-4D97-AF65-F5344CB8AC3E}">
        <p14:creationId xmlns:p14="http://schemas.microsoft.com/office/powerpoint/2010/main" val="19986661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Ellington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Became one of the most important early figures in jazz and probably its greatest composer. </a:t>
            </a:r>
          </a:p>
          <a:p>
            <a:r>
              <a:rPr lang="en-US" dirty="0" smtClean="0"/>
              <a:t>Gained fame in 1920s when his band played in Harlem nightclubs.</a:t>
            </a:r>
          </a:p>
          <a:p>
            <a:r>
              <a:rPr lang="en-US" dirty="0" smtClean="0"/>
              <a:t>Hiring many skilled musicians</a:t>
            </a:r>
          </a:p>
          <a:p>
            <a:r>
              <a:rPr lang="en-US" dirty="0" smtClean="0"/>
              <a:t>Wrote or arranged around 2,000 pieces of music that range from popular songs to ballets and movie music</a:t>
            </a:r>
          </a:p>
          <a:p>
            <a:r>
              <a:rPr lang="en-US" dirty="0">
                <a:hlinkClick r:id="rId2"/>
              </a:rPr>
              <a:t>http://www.biography.com/people/duke-ellington-</a:t>
            </a:r>
            <a:r>
              <a:rPr lang="en-US" dirty="0" smtClean="0">
                <a:hlinkClick r:id="rId2"/>
              </a:rPr>
              <a:t>9286338</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2642939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exactly was Jazz?</a:t>
            </a:r>
            <a:endParaRPr lang="en-US" dirty="0"/>
          </a:p>
        </p:txBody>
      </p:sp>
      <p:sp>
        <p:nvSpPr>
          <p:cNvPr id="3" name="Content Placeholder 2"/>
          <p:cNvSpPr>
            <a:spLocks noGrp="1"/>
          </p:cNvSpPr>
          <p:nvPr>
            <p:ph idx="1"/>
          </p:nvPr>
        </p:nvSpPr>
        <p:spPr/>
        <p:txBody>
          <a:bodyPr/>
          <a:lstStyle/>
          <a:p>
            <a:r>
              <a:rPr lang="en-US" dirty="0" smtClean="0"/>
              <a:t>Symbol of the 1920s</a:t>
            </a:r>
          </a:p>
          <a:p>
            <a:r>
              <a:rPr lang="en-US" dirty="0" smtClean="0"/>
              <a:t>Played in speakeasies </a:t>
            </a:r>
          </a:p>
          <a:p>
            <a:r>
              <a:rPr lang="en-US" dirty="0" smtClean="0"/>
              <a:t>Sound of the Cotton Club, one of Harlem’s most famous attractions </a:t>
            </a:r>
          </a:p>
          <a:p>
            <a:r>
              <a:rPr lang="en-US" dirty="0" smtClean="0"/>
              <a:t>Demonstration of the depth and richness of African American culture </a:t>
            </a:r>
          </a:p>
          <a:p>
            <a:endParaRPr lang="en-US" dirty="0"/>
          </a:p>
        </p:txBody>
      </p:sp>
    </p:spTree>
    <p:extLst>
      <p:ext uri="{BB962C8B-B14F-4D97-AF65-F5344CB8AC3E}">
        <p14:creationId xmlns:p14="http://schemas.microsoft.com/office/powerpoint/2010/main" val="13579001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Weldon Johnson </a:t>
            </a:r>
            <a:endParaRPr lang="en-US" dirty="0"/>
          </a:p>
        </p:txBody>
      </p:sp>
      <p:sp>
        <p:nvSpPr>
          <p:cNvPr id="3" name="Content Placeholder 2"/>
          <p:cNvSpPr>
            <a:spLocks noGrp="1"/>
          </p:cNvSpPr>
          <p:nvPr>
            <p:ph idx="1"/>
          </p:nvPr>
        </p:nvSpPr>
        <p:spPr/>
        <p:txBody>
          <a:bodyPr/>
          <a:lstStyle/>
          <a:p>
            <a:r>
              <a:rPr lang="en-US" dirty="0" smtClean="0"/>
              <a:t>An early civil rights activist</a:t>
            </a:r>
          </a:p>
          <a:p>
            <a:r>
              <a:rPr lang="en-US" dirty="0" smtClean="0"/>
              <a:t>Leader of the NAACP</a:t>
            </a:r>
          </a:p>
          <a:p>
            <a:r>
              <a:rPr lang="en-US" dirty="0" smtClean="0"/>
              <a:t>A leader in the founding and creation of the Harlem Renaissance </a:t>
            </a:r>
          </a:p>
        </p:txBody>
      </p:sp>
    </p:spTree>
    <p:extLst>
      <p:ext uri="{BB962C8B-B14F-4D97-AF65-F5344CB8AC3E}">
        <p14:creationId xmlns:p14="http://schemas.microsoft.com/office/powerpoint/2010/main" val="4068467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are finished:</a:t>
            </a:r>
            <a:endParaRPr lang="en-US" dirty="0"/>
          </a:p>
        </p:txBody>
      </p:sp>
      <p:sp>
        <p:nvSpPr>
          <p:cNvPr id="4" name="Content Placeholder 3"/>
          <p:cNvSpPr>
            <a:spLocks noGrp="1"/>
          </p:cNvSpPr>
          <p:nvPr>
            <p:ph sz="half" idx="1"/>
          </p:nvPr>
        </p:nvSpPr>
        <p:spPr>
          <a:xfrm>
            <a:off x="381000" y="1600200"/>
            <a:ext cx="4191000" cy="4530725"/>
          </a:xfrm>
        </p:spPr>
        <p:txBody>
          <a:bodyPr/>
          <a:lstStyle/>
          <a:p>
            <a:r>
              <a:rPr lang="en-US" sz="2400" dirty="0" err="1" smtClean="0"/>
              <a:t>Quizlet</a:t>
            </a:r>
            <a:endParaRPr lang="en-US" sz="2400" dirty="0" smtClean="0"/>
          </a:p>
          <a:p>
            <a:r>
              <a:rPr lang="en-US" sz="2400" dirty="0" smtClean="0"/>
              <a:t>Edit – Check for errors </a:t>
            </a:r>
          </a:p>
          <a:p>
            <a:endParaRPr lang="en-US" sz="2400" dirty="0" smtClean="0"/>
          </a:p>
          <a:p>
            <a:r>
              <a:rPr lang="en-US" sz="2400" dirty="0" smtClean="0"/>
              <a:t>Email the link or share to:</a:t>
            </a:r>
          </a:p>
          <a:p>
            <a:pPr>
              <a:buNone/>
            </a:pPr>
            <a:r>
              <a:rPr lang="en-US" sz="2400" dirty="0" smtClean="0"/>
              <a:t>Price_Jaclyn@Hotmail.com</a:t>
            </a:r>
          </a:p>
        </p:txBody>
      </p:sp>
      <p:sp>
        <p:nvSpPr>
          <p:cNvPr id="5" name="Content Placeholder 4"/>
          <p:cNvSpPr>
            <a:spLocks noGrp="1"/>
          </p:cNvSpPr>
          <p:nvPr>
            <p:ph sz="half" idx="2"/>
          </p:nvPr>
        </p:nvSpPr>
        <p:spPr/>
        <p:txBody>
          <a:bodyPr/>
          <a:lstStyle/>
          <a:p>
            <a:r>
              <a:rPr lang="en-US" dirty="0" smtClean="0"/>
              <a:t>Junior Scholastic</a:t>
            </a:r>
          </a:p>
          <a:p>
            <a:pPr lvl="1"/>
            <a:r>
              <a:rPr lang="en-US" dirty="0" smtClean="0"/>
              <a:t>Be sure to read the chocolate article.</a:t>
            </a:r>
          </a:p>
          <a:p>
            <a:pPr lvl="1"/>
            <a:r>
              <a:rPr lang="en-US" dirty="0" smtClean="0"/>
              <a:t>Read other articles of interest.</a:t>
            </a:r>
          </a:p>
          <a:p>
            <a:pPr lvl="1"/>
            <a:r>
              <a:rPr lang="en-US" dirty="0" smtClean="0"/>
              <a:t>Be able to discuss.</a:t>
            </a:r>
          </a:p>
          <a:p>
            <a:pPr lvl="1"/>
            <a:r>
              <a:rPr lang="en-US" dirty="0" smtClean="0"/>
              <a:t>Place magazines on teacher desk.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Langston Hughes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http://www.biography.com/people/langston-hughes-9346313/videos/langston-hughes-mini-biography-2174109638</a:t>
            </a:r>
            <a:endParaRPr lang="en-US" dirty="0" smtClean="0"/>
          </a:p>
          <a:p>
            <a:endParaRPr lang="en-US" dirty="0" smtClean="0"/>
          </a:p>
          <a:p>
            <a:r>
              <a:rPr lang="en-US" dirty="0" smtClean="0"/>
              <a:t>leading voice of the Harlem Renaissance</a:t>
            </a:r>
          </a:p>
          <a:p>
            <a:r>
              <a:rPr lang="en-US" dirty="0" smtClean="0"/>
              <a:t> whose poetry showcased the dignity and beauty in ordinary black life</a:t>
            </a:r>
          </a:p>
          <a:p>
            <a:r>
              <a:rPr lang="en-US" dirty="0" smtClean="0"/>
              <a:t>The hours he spent in Harlem clubs affected his work, making him one of the innovators of Jazz Poetry.</a:t>
            </a:r>
          </a:p>
          <a:p>
            <a:r>
              <a:rPr lang="en-US" dirty="0" smtClean="0"/>
              <a:t>Read primary sources found on page 359 in your book.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Zora</a:t>
            </a:r>
            <a:r>
              <a:rPr lang="en-US" dirty="0" smtClean="0"/>
              <a:t> Neal Hurston </a:t>
            </a:r>
            <a:endParaRPr lang="en-US" dirty="0"/>
          </a:p>
        </p:txBody>
      </p:sp>
      <p:sp>
        <p:nvSpPr>
          <p:cNvPr id="3" name="Content Placeholder 2"/>
          <p:cNvSpPr>
            <a:spLocks noGrp="1"/>
          </p:cNvSpPr>
          <p:nvPr>
            <p:ph idx="1"/>
          </p:nvPr>
        </p:nvSpPr>
        <p:spPr/>
        <p:txBody>
          <a:bodyPr/>
          <a:lstStyle/>
          <a:p>
            <a:r>
              <a:rPr lang="en-US" dirty="0">
                <a:hlinkClick r:id="rId2"/>
              </a:rPr>
              <a:t>http://www.biography.com/people/zora-neale-hurston-</a:t>
            </a:r>
            <a:r>
              <a:rPr lang="en-US" dirty="0" smtClean="0">
                <a:hlinkClick r:id="rId2"/>
              </a:rPr>
              <a:t>9347659</a:t>
            </a:r>
            <a:endParaRPr lang="en-US" dirty="0" smtClean="0"/>
          </a:p>
          <a:p>
            <a:r>
              <a:rPr lang="en-US" dirty="0" smtClean="0"/>
              <a:t>Fixture in the Harlem Renaissance </a:t>
            </a:r>
          </a:p>
          <a:p>
            <a:r>
              <a:rPr lang="en-US" dirty="0" smtClean="0"/>
              <a:t>Most famous piece – </a:t>
            </a:r>
            <a:r>
              <a:rPr lang="en-US" i="1" dirty="0" smtClean="0"/>
              <a:t>Their Eyes Were Watching Gods – </a:t>
            </a:r>
            <a:r>
              <a:rPr lang="en-US" dirty="0" smtClean="0"/>
              <a:t>expressed the new longing for independence felt by many women, black and white. </a:t>
            </a:r>
            <a:endParaRPr lang="en-US" dirty="0"/>
          </a:p>
        </p:txBody>
      </p:sp>
    </p:spTree>
    <p:extLst>
      <p:ext uri="{BB962C8B-B14F-4D97-AF65-F5344CB8AC3E}">
        <p14:creationId xmlns:p14="http://schemas.microsoft.com/office/powerpoint/2010/main" val="41892879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your Notebook, answer the question: </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Write a thesis statement and introductory paragraph for an essay in which you compare the influence of jazz to the influence of the Harlem Renaissance. Consider the similarities and differences in the two cultural developments.</a:t>
            </a:r>
          </a:p>
          <a:p>
            <a:pPr marL="0" indent="0">
              <a:buNone/>
            </a:pPr>
            <a:endParaRPr lang="en-US" dirty="0"/>
          </a:p>
          <a:p>
            <a:pPr marL="0" indent="0">
              <a:buNone/>
            </a:pPr>
            <a:r>
              <a:rPr lang="en-US" dirty="0" smtClean="0"/>
              <a:t>Read Section 5 in Chapter 11 and look at your notes for help. </a:t>
            </a:r>
            <a:endParaRPr lang="en-US" dirty="0"/>
          </a:p>
        </p:txBody>
      </p:sp>
    </p:spTree>
    <p:extLst>
      <p:ext uri="{BB962C8B-B14F-4D97-AF65-F5344CB8AC3E}">
        <p14:creationId xmlns:p14="http://schemas.microsoft.com/office/powerpoint/2010/main" val="40207188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r>
              <a:rPr lang="en-US" dirty="0"/>
              <a:t>US.40 Describe the Harlem Renaissance, its impact, and its important figures, including an </a:t>
            </a:r>
            <a:r>
              <a:rPr lang="en-US" dirty="0" smtClean="0"/>
              <a:t>examination </a:t>
            </a:r>
            <a:r>
              <a:rPr lang="en-US" dirty="0"/>
              <a:t>of literary and informational text of or about Langston Hughes, </a:t>
            </a:r>
            <a:r>
              <a:rPr lang="en-US" dirty="0" err="1"/>
              <a:t>Zora</a:t>
            </a:r>
            <a:r>
              <a:rPr lang="en-US" dirty="0"/>
              <a:t> Neale </a:t>
            </a:r>
            <a:r>
              <a:rPr lang="en-US" dirty="0" smtClean="0"/>
              <a:t>Hurston</a:t>
            </a:r>
            <a:r>
              <a:rPr lang="en-US" dirty="0"/>
              <a:t>, James Weldon Johnson, Duke Ellington, and Louis Armstrong. </a:t>
            </a:r>
            <a:r>
              <a:rPr lang="en-US" dirty="0" smtClean="0"/>
              <a:t>©</a:t>
            </a:r>
          </a:p>
        </p:txBody>
      </p:sp>
      <p:sp>
        <p:nvSpPr>
          <p:cNvPr id="5" name="Content Placeholder 4"/>
          <p:cNvSpPr>
            <a:spLocks noGrp="1"/>
          </p:cNvSpPr>
          <p:nvPr>
            <p:ph sz="half" idx="2"/>
          </p:nvPr>
        </p:nvSpPr>
        <p:spPr/>
        <p:txBody>
          <a:bodyPr>
            <a:normAutofit fontScale="92500"/>
          </a:bodyPr>
          <a:lstStyle/>
          <a:p>
            <a:r>
              <a:rPr lang="en-US" dirty="0" smtClean="0"/>
              <a:t>EXTRAS:</a:t>
            </a:r>
          </a:p>
          <a:p>
            <a:r>
              <a:rPr lang="en-US" dirty="0" smtClean="0">
                <a:hlinkClick r:id="rId2"/>
              </a:rPr>
              <a:t>https://www.youtube.com/watch?v=Z3ozfYC9CZE</a:t>
            </a:r>
            <a:r>
              <a:rPr lang="en-US" dirty="0" smtClean="0"/>
              <a:t> </a:t>
            </a:r>
          </a:p>
          <a:p>
            <a:r>
              <a:rPr lang="en-US" dirty="0" smtClean="0"/>
              <a:t>10 minutes – 3 clips on Renaissance from PBS </a:t>
            </a:r>
          </a:p>
          <a:p>
            <a:endParaRPr lang="en-US" dirty="0"/>
          </a:p>
        </p:txBody>
      </p:sp>
    </p:spTree>
    <p:extLst>
      <p:ext uri="{BB962C8B-B14F-4D97-AF65-F5344CB8AC3E}">
        <p14:creationId xmlns:p14="http://schemas.microsoft.com/office/powerpoint/2010/main" val="383667962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079"/>
            <a:ext cx="8229600" cy="1251062"/>
          </a:xfrm>
        </p:spPr>
        <p:txBody>
          <a:bodyPr>
            <a:normAutofit/>
          </a:bodyPr>
          <a:lstStyle/>
          <a:p>
            <a:r>
              <a:rPr lang="en-US" sz="2000" dirty="0" smtClean="0"/>
              <a:t>How do celebrities affect popular culture? </a:t>
            </a:r>
            <a:br>
              <a:rPr lang="en-US" sz="2000" dirty="0" smtClean="0"/>
            </a:br>
            <a:r>
              <a:rPr lang="en-US" sz="2000" dirty="0" smtClean="0"/>
              <a:t>How do they affect students at SHS?</a:t>
            </a:r>
            <a:endParaRPr lang="en-US" sz="2000" dirty="0"/>
          </a:p>
        </p:txBody>
      </p:sp>
      <p:pic>
        <p:nvPicPr>
          <p:cNvPr id="5" name="Content Placeholder 4" descr="beyonce.jpg"/>
          <p:cNvPicPr>
            <a:picLocks noGrp="1" noChangeAspect="1"/>
          </p:cNvPicPr>
          <p:nvPr>
            <p:ph sz="half" idx="1"/>
          </p:nvPr>
        </p:nvPicPr>
        <p:blipFill>
          <a:blip r:embed="rId2">
            <a:extLst>
              <a:ext uri="{28A0092B-C50C-407E-A947-70E740481C1C}">
                <a14:useLocalDpi xmlns:a14="http://schemas.microsoft.com/office/drawing/2010/main" val="0"/>
              </a:ext>
            </a:extLst>
          </a:blip>
          <a:srcRect l="25463" r="25463"/>
          <a:stretch>
            <a:fillRect/>
          </a:stretch>
        </p:blipFill>
        <p:spPr>
          <a:xfrm>
            <a:off x="304800" y="4005121"/>
            <a:ext cx="2514600" cy="2878980"/>
          </a:xfrm>
        </p:spPr>
      </p:pic>
      <p:pic>
        <p:nvPicPr>
          <p:cNvPr id="6" name="Content Placeholder 5" descr="katniss.jpg"/>
          <p:cNvPicPr>
            <a:picLocks noGrp="1" noChangeAspect="1"/>
          </p:cNvPicPr>
          <p:nvPr>
            <p:ph sz="half" idx="2"/>
          </p:nvPr>
        </p:nvPicPr>
        <p:blipFill>
          <a:blip r:embed="rId3">
            <a:extLst>
              <a:ext uri="{28A0092B-C50C-407E-A947-70E740481C1C}">
                <a14:useLocalDpi xmlns:a14="http://schemas.microsoft.com/office/drawing/2010/main" val="0"/>
              </a:ext>
            </a:extLst>
          </a:blip>
          <a:srcRect l="21253" r="21253"/>
          <a:stretch>
            <a:fillRect/>
          </a:stretch>
        </p:blipFill>
        <p:spPr>
          <a:xfrm>
            <a:off x="5105400" y="3657600"/>
            <a:ext cx="2743200" cy="3140705"/>
          </a:xfrm>
        </p:spPr>
      </p:pic>
      <p:pic>
        <p:nvPicPr>
          <p:cNvPr id="7" name="Picture 6" descr="timberl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762000"/>
            <a:ext cx="3924869" cy="2667000"/>
          </a:xfrm>
          <a:prstGeom prst="rect">
            <a:avLst/>
          </a:prstGeom>
        </p:spPr>
      </p:pic>
      <p:pic>
        <p:nvPicPr>
          <p:cNvPr id="8" name="Picture 7" descr="joli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990600"/>
            <a:ext cx="3976414" cy="2882900"/>
          </a:xfrm>
          <a:prstGeom prst="rect">
            <a:avLst/>
          </a:prstGeom>
        </p:spPr>
      </p:pic>
    </p:spTree>
    <p:extLst>
      <p:ext uri="{BB962C8B-B14F-4D97-AF65-F5344CB8AC3E}">
        <p14:creationId xmlns:p14="http://schemas.microsoft.com/office/powerpoint/2010/main" val="1118323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0"/>
            <a:ext cx="8229600" cy="1143000"/>
          </a:xfrm>
        </p:spPr>
        <p:txBody>
          <a:bodyPr/>
          <a:lstStyle/>
          <a:p>
            <a:r>
              <a:rPr lang="en-US" dirty="0" smtClean="0">
                <a:solidFill>
                  <a:srgbClr val="CCFFCC"/>
                </a:solidFill>
              </a:rPr>
              <a:t>1920s Celebrities </a:t>
            </a:r>
            <a:endParaRPr lang="en-US" dirty="0">
              <a:solidFill>
                <a:srgbClr val="CCFFCC"/>
              </a:solidFill>
            </a:endParaRPr>
          </a:p>
        </p:txBody>
      </p:sp>
      <p:pic>
        <p:nvPicPr>
          <p:cNvPr id="5" name="Content Placeholder 4" descr="billy sunday.jpg"/>
          <p:cNvPicPr>
            <a:picLocks noGrp="1" noChangeAspect="1"/>
          </p:cNvPicPr>
          <p:nvPr>
            <p:ph sz="half" idx="1"/>
          </p:nvPr>
        </p:nvPicPr>
        <p:blipFill>
          <a:blip r:embed="rId2">
            <a:extLst>
              <a:ext uri="{28A0092B-C50C-407E-A947-70E740481C1C}">
                <a14:useLocalDpi xmlns:a14="http://schemas.microsoft.com/office/drawing/2010/main" val="0"/>
              </a:ext>
            </a:extLst>
          </a:blip>
          <a:srcRect l="18706" r="18706"/>
          <a:stretch>
            <a:fillRect/>
          </a:stretch>
        </p:blipFill>
        <p:spPr>
          <a:xfrm>
            <a:off x="36001" y="3810000"/>
            <a:ext cx="2526454" cy="2892552"/>
          </a:xfrm>
        </p:spPr>
      </p:pic>
      <p:pic>
        <p:nvPicPr>
          <p:cNvPr id="6" name="Content Placeholder 5" descr="charles.jpg"/>
          <p:cNvPicPr>
            <a:picLocks noGrp="1" noChangeAspect="1"/>
          </p:cNvPicPr>
          <p:nvPr>
            <p:ph sz="half" idx="2"/>
          </p:nvPr>
        </p:nvPicPr>
        <p:blipFill>
          <a:blip r:embed="rId3">
            <a:extLst>
              <a:ext uri="{28A0092B-C50C-407E-A947-70E740481C1C}">
                <a14:useLocalDpi xmlns:a14="http://schemas.microsoft.com/office/drawing/2010/main" val="0"/>
              </a:ext>
            </a:extLst>
          </a:blip>
          <a:srcRect l="25438" r="25438"/>
          <a:stretch>
            <a:fillRect/>
          </a:stretch>
        </p:blipFill>
        <p:spPr>
          <a:xfrm>
            <a:off x="5257800" y="152400"/>
            <a:ext cx="2362200" cy="2704496"/>
          </a:xfrm>
        </p:spPr>
      </p:pic>
      <p:pic>
        <p:nvPicPr>
          <p:cNvPr id="7" name="Picture 6" descr="jack demps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895600"/>
            <a:ext cx="2941320" cy="3707546"/>
          </a:xfrm>
          <a:prstGeom prst="rect">
            <a:avLst/>
          </a:prstGeom>
        </p:spPr>
      </p:pic>
      <p:pic>
        <p:nvPicPr>
          <p:cNvPr id="8" name="Picture 7" descr="babe ruth.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3077870" cy="2237537"/>
          </a:xfrm>
          <a:prstGeom prst="rect">
            <a:avLst/>
          </a:prstGeom>
        </p:spPr>
      </p:pic>
      <p:pic>
        <p:nvPicPr>
          <p:cNvPr id="9" name="Picture 8" descr="red grange .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1371600"/>
            <a:ext cx="2197608" cy="3200400"/>
          </a:xfrm>
          <a:prstGeom prst="rect">
            <a:avLst/>
          </a:prstGeom>
        </p:spPr>
      </p:pic>
      <p:pic>
        <p:nvPicPr>
          <p:cNvPr id="10" name="Picture 9" descr="bessie smit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4648200"/>
            <a:ext cx="3276600" cy="1999281"/>
          </a:xfrm>
          <a:prstGeom prst="rect">
            <a:avLst/>
          </a:prstGeom>
        </p:spPr>
      </p:pic>
      <p:pic>
        <p:nvPicPr>
          <p:cNvPr id="11" name="Picture 10" descr="lou gehrig .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1669" y="228600"/>
            <a:ext cx="2072331" cy="2667000"/>
          </a:xfrm>
          <a:prstGeom prst="rect">
            <a:avLst/>
          </a:prstGeom>
        </p:spPr>
      </p:pic>
      <p:sp>
        <p:nvSpPr>
          <p:cNvPr id="3" name="Rectangle 2"/>
          <p:cNvSpPr/>
          <p:nvPr/>
        </p:nvSpPr>
        <p:spPr>
          <a:xfrm>
            <a:off x="304800" y="76200"/>
            <a:ext cx="4572000" cy="1200329"/>
          </a:xfrm>
          <a:prstGeom prst="rect">
            <a:avLst/>
          </a:prstGeom>
        </p:spPr>
        <p:txBody>
          <a:bodyPr>
            <a:spAutoFit/>
          </a:bodyPr>
          <a:lstStyle/>
          <a:p>
            <a:r>
              <a:rPr lang="en-US" dirty="0">
                <a:solidFill>
                  <a:srgbClr val="FF0000"/>
                </a:solidFill>
              </a:rPr>
              <a:t>US.43 Analyze the rise of celebrities as icons of popular culture, including Babe Ruth, Lou Gehrig, Jack Dempsey, Red Grange, Bessie Smith, Billy Sunday, and Charles Lindbergh. </a:t>
            </a:r>
          </a:p>
        </p:txBody>
      </p:sp>
    </p:spTree>
    <p:extLst>
      <p:ext uri="{BB962C8B-B14F-4D97-AF65-F5344CB8AC3E}">
        <p14:creationId xmlns:p14="http://schemas.microsoft.com/office/powerpoint/2010/main" val="13678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Billy Sunday </a:t>
            </a:r>
            <a:endParaRPr lang="en-US" dirty="0"/>
          </a:p>
        </p:txBody>
      </p:sp>
      <p:sp>
        <p:nvSpPr>
          <p:cNvPr id="3" name="Content Placeholder 2"/>
          <p:cNvSpPr>
            <a:spLocks noGrp="1"/>
          </p:cNvSpPr>
          <p:nvPr>
            <p:ph sz="half" idx="1"/>
          </p:nvPr>
        </p:nvSpPr>
        <p:spPr>
          <a:xfrm>
            <a:off x="457200" y="1773936"/>
            <a:ext cx="2057400" cy="4623816"/>
          </a:xfrm>
        </p:spPr>
        <p:txBody>
          <a:bodyPr>
            <a:normAutofit fontScale="85000" lnSpcReduction="20000"/>
          </a:bodyPr>
          <a:lstStyle/>
          <a:p>
            <a:endParaRPr lang="en-US" dirty="0"/>
          </a:p>
        </p:txBody>
      </p:sp>
      <p:sp>
        <p:nvSpPr>
          <p:cNvPr id="4" name="Content Placeholder 3"/>
          <p:cNvSpPr>
            <a:spLocks noGrp="1"/>
          </p:cNvSpPr>
          <p:nvPr>
            <p:ph sz="half" idx="2"/>
          </p:nvPr>
        </p:nvSpPr>
        <p:spPr>
          <a:xfrm>
            <a:off x="2819400" y="1676400"/>
            <a:ext cx="5867400" cy="4721352"/>
          </a:xfrm>
        </p:spPr>
        <p:txBody>
          <a:bodyPr>
            <a:normAutofit fontScale="85000" lnSpcReduction="20000"/>
          </a:bodyPr>
          <a:lstStyle/>
          <a:p>
            <a:r>
              <a:rPr lang="en-US" dirty="0" smtClean="0"/>
              <a:t>From famous baseball player (Chicago White Stockings, set a record for most stolen bases) to famous evangelist </a:t>
            </a:r>
          </a:p>
          <a:p>
            <a:r>
              <a:rPr lang="en-US" dirty="0" smtClean="0"/>
              <a:t>Known for his evangelist campaigns across America </a:t>
            </a:r>
          </a:p>
          <a:p>
            <a:r>
              <a:rPr lang="en-US" dirty="0" smtClean="0"/>
              <a:t>Railed against sin, vice, and alcohol, his theatrical style gained him large crowds and newspaper coverage</a:t>
            </a:r>
          </a:p>
          <a:p>
            <a:r>
              <a:rPr lang="en-US" dirty="0" smtClean="0"/>
              <a:t>The leaders of big cities like NYC and Chicago welcomed Billy Sunday’s message as an aid in their attempt to combat crime  </a:t>
            </a:r>
          </a:p>
          <a:p>
            <a:r>
              <a:rPr lang="en-US" dirty="0" smtClean="0"/>
              <a:t>Estimated that 100 million people heard him preach and 1 million people were saved </a:t>
            </a:r>
          </a:p>
          <a:p>
            <a:endParaRPr lang="en-US" dirty="0"/>
          </a:p>
        </p:txBody>
      </p:sp>
      <p:pic>
        <p:nvPicPr>
          <p:cNvPr id="5" name="Content Placeholder 4" descr="billy sunday.jpg"/>
          <p:cNvPicPr>
            <a:picLocks noChangeAspect="1"/>
          </p:cNvPicPr>
          <p:nvPr/>
        </p:nvPicPr>
        <p:blipFill>
          <a:blip r:embed="rId2">
            <a:extLst>
              <a:ext uri="{28A0092B-C50C-407E-A947-70E740481C1C}">
                <a14:useLocalDpi xmlns:a14="http://schemas.microsoft.com/office/drawing/2010/main" val="0"/>
              </a:ext>
            </a:extLst>
          </a:blip>
          <a:srcRect l="18706" r="18706"/>
          <a:stretch>
            <a:fillRect/>
          </a:stretch>
        </p:blipFill>
        <p:spPr>
          <a:xfrm>
            <a:off x="152400" y="1600200"/>
            <a:ext cx="2526454" cy="2892552"/>
          </a:xfrm>
          <a:prstGeom prst="rect">
            <a:avLst/>
          </a:prstGeom>
        </p:spPr>
      </p:pic>
    </p:spTree>
    <p:extLst>
      <p:ext uri="{BB962C8B-B14F-4D97-AF65-F5344CB8AC3E}">
        <p14:creationId xmlns:p14="http://schemas.microsoft.com/office/powerpoint/2010/main" val="4178461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Lindbergh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“Lucky Lindy” </a:t>
            </a:r>
          </a:p>
          <a:p>
            <a:r>
              <a:rPr lang="en-US" dirty="0" smtClean="0"/>
              <a:t>In May 1927, he took off from Long Island, New York in a tiny, single engine plane </a:t>
            </a:r>
          </a:p>
          <a:p>
            <a:r>
              <a:rPr lang="en-US" dirty="0" smtClean="0"/>
              <a:t>First to fly across the Atlantic solo and non-stop</a:t>
            </a:r>
          </a:p>
          <a:p>
            <a:r>
              <a:rPr lang="en-US" dirty="0" smtClean="0"/>
              <a:t>He landed in Paris 33 hours later</a:t>
            </a:r>
          </a:p>
          <a:p>
            <a:r>
              <a:rPr lang="en-US" dirty="0" smtClean="0"/>
              <a:t>The radio reported it &amp;</a:t>
            </a:r>
          </a:p>
          <a:p>
            <a:r>
              <a:rPr lang="en-US" dirty="0" smtClean="0"/>
              <a:t>Movie newsreels showed his triumphant return home </a:t>
            </a:r>
          </a:p>
          <a:p>
            <a:r>
              <a:rPr lang="en-US" dirty="0" smtClean="0"/>
              <a:t>Instant celebrity </a:t>
            </a:r>
            <a:endParaRPr lang="en-US" dirty="0"/>
          </a:p>
        </p:txBody>
      </p:sp>
      <p:sp>
        <p:nvSpPr>
          <p:cNvPr id="4" name="Content Placeholder 3"/>
          <p:cNvSpPr>
            <a:spLocks noGrp="1"/>
          </p:cNvSpPr>
          <p:nvPr>
            <p:ph sz="half" idx="2"/>
          </p:nvPr>
        </p:nvSpPr>
        <p:spPr>
          <a:xfrm>
            <a:off x="4495800" y="3962400"/>
            <a:ext cx="4191000" cy="2435352"/>
          </a:xfrm>
        </p:spPr>
        <p:txBody>
          <a:bodyPr>
            <a:normAutofit fontScale="85000" lnSpcReduction="10000"/>
          </a:bodyPr>
          <a:lstStyle/>
          <a:p>
            <a:r>
              <a:rPr lang="en-US" dirty="0">
                <a:hlinkClick r:id="rId2"/>
              </a:rPr>
              <a:t>https://www.youtube.com/watch?v=</a:t>
            </a:r>
            <a:r>
              <a:rPr lang="en-US" dirty="0" smtClean="0">
                <a:hlinkClick r:id="rId2"/>
              </a:rPr>
              <a:t>nTwiu6wnpqw</a:t>
            </a:r>
            <a:endParaRPr lang="en-US" dirty="0" smtClean="0"/>
          </a:p>
          <a:p>
            <a:endParaRPr lang="en-US" dirty="0"/>
          </a:p>
          <a:p>
            <a:endParaRPr lang="en-US" dirty="0"/>
          </a:p>
        </p:txBody>
      </p:sp>
      <p:pic>
        <p:nvPicPr>
          <p:cNvPr id="6" name="Content Placeholder 5" descr="charles.jpg"/>
          <p:cNvPicPr>
            <a:picLocks noChangeAspect="1"/>
          </p:cNvPicPr>
          <p:nvPr/>
        </p:nvPicPr>
        <p:blipFill>
          <a:blip r:embed="rId3">
            <a:extLst>
              <a:ext uri="{28A0092B-C50C-407E-A947-70E740481C1C}">
                <a14:useLocalDpi xmlns:a14="http://schemas.microsoft.com/office/drawing/2010/main" val="0"/>
              </a:ext>
            </a:extLst>
          </a:blip>
          <a:srcRect l="25438" r="25438"/>
          <a:stretch>
            <a:fillRect/>
          </a:stretch>
        </p:blipFill>
        <p:spPr>
          <a:xfrm>
            <a:off x="5715000" y="381000"/>
            <a:ext cx="2971800" cy="3402430"/>
          </a:xfrm>
          <a:prstGeom prst="rect">
            <a:avLst/>
          </a:prstGeom>
        </p:spPr>
      </p:pic>
    </p:spTree>
    <p:extLst>
      <p:ext uri="{BB962C8B-B14F-4D97-AF65-F5344CB8AC3E}">
        <p14:creationId xmlns:p14="http://schemas.microsoft.com/office/powerpoint/2010/main" val="2612947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Bessie Smith </a:t>
            </a:r>
            <a:endParaRPr lang="en-US" dirty="0"/>
          </a:p>
        </p:txBody>
      </p:sp>
      <p:pic>
        <p:nvPicPr>
          <p:cNvPr id="5" name="Content Placeholder 4" descr="bessie smith.jpg"/>
          <p:cNvPicPr>
            <a:picLocks noGrp="1" noChangeAspect="1"/>
          </p:cNvPicPr>
          <p:nvPr>
            <p:ph sz="half" idx="1"/>
          </p:nvPr>
        </p:nvPicPr>
        <p:blipFill>
          <a:blip r:embed="rId2">
            <a:extLst>
              <a:ext uri="{28A0092B-C50C-407E-A947-70E740481C1C}">
                <a14:useLocalDpi xmlns:a14="http://schemas.microsoft.com/office/drawing/2010/main" val="0"/>
              </a:ext>
            </a:extLst>
          </a:blip>
          <a:srcRect l="22777" r="22777"/>
          <a:stretch>
            <a:fillRect/>
          </a:stretch>
        </p:blipFill>
        <p:spPr/>
      </p:pic>
      <p:sp>
        <p:nvSpPr>
          <p:cNvPr id="4" name="Content Placeholder 3"/>
          <p:cNvSpPr>
            <a:spLocks noGrp="1"/>
          </p:cNvSpPr>
          <p:nvPr>
            <p:ph sz="half" idx="2"/>
          </p:nvPr>
        </p:nvSpPr>
        <p:spPr/>
        <p:txBody>
          <a:bodyPr/>
          <a:lstStyle/>
          <a:p>
            <a:r>
              <a:rPr lang="en-US" dirty="0" smtClean="0"/>
              <a:t>Born in Chattanooga, TN 1894</a:t>
            </a:r>
          </a:p>
          <a:p>
            <a:r>
              <a:rPr lang="en-US" dirty="0" smtClean="0"/>
              <a:t>“Empress of the Blues”</a:t>
            </a:r>
          </a:p>
          <a:p>
            <a:r>
              <a:rPr lang="en-US" dirty="0" smtClean="0"/>
              <a:t>Known for her strong, soulful voice</a:t>
            </a:r>
          </a:p>
          <a:p>
            <a:r>
              <a:rPr lang="en-US" dirty="0" smtClean="0"/>
              <a:t>Hit </a:t>
            </a:r>
            <a:r>
              <a:rPr lang="en-US" i="1" dirty="0" smtClean="0"/>
              <a:t>Downhearted Blues </a:t>
            </a:r>
            <a:endParaRPr lang="en-US" dirty="0" smtClean="0"/>
          </a:p>
          <a:p>
            <a:r>
              <a:rPr lang="en-US" dirty="0" smtClean="0"/>
              <a:t>Elaborate shows </a:t>
            </a:r>
          </a:p>
          <a:p>
            <a:endParaRPr lang="en-US" dirty="0"/>
          </a:p>
        </p:txBody>
      </p:sp>
    </p:spTree>
    <p:extLst>
      <p:ext uri="{BB962C8B-B14F-4D97-AF65-F5344CB8AC3E}">
        <p14:creationId xmlns:p14="http://schemas.microsoft.com/office/powerpoint/2010/main" val="1945840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1920s – The Golden Age of Sports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Before the 1920s, most sports heroes were local athletes.</a:t>
            </a:r>
          </a:p>
          <a:p>
            <a:endParaRPr lang="en-US" dirty="0"/>
          </a:p>
          <a:p>
            <a:r>
              <a:rPr lang="en-US" dirty="0" smtClean="0"/>
              <a:t>Thanks to increased newspaper readership and the rise of radio coverage, every major sport boasted nationally famous performers. </a:t>
            </a:r>
          </a:p>
        </p:txBody>
      </p:sp>
      <p:sp>
        <p:nvSpPr>
          <p:cNvPr id="4" name="Content Placeholder 3"/>
          <p:cNvSpPr>
            <a:spLocks noGrp="1"/>
          </p:cNvSpPr>
          <p:nvPr>
            <p:ph sz="half" idx="2"/>
          </p:nvPr>
        </p:nvSpPr>
        <p:spPr/>
        <p:txBody>
          <a:bodyPr>
            <a:normAutofit lnSpcReduction="10000"/>
          </a:bodyPr>
          <a:lstStyle/>
          <a:p>
            <a:r>
              <a:rPr lang="en-US" dirty="0" smtClean="0"/>
              <a:t>Babe Ruth</a:t>
            </a:r>
          </a:p>
          <a:p>
            <a:r>
              <a:rPr lang="en-US" dirty="0" smtClean="0"/>
              <a:t>Lou Gehrig</a:t>
            </a:r>
          </a:p>
          <a:p>
            <a:r>
              <a:rPr lang="en-US" dirty="0" smtClean="0"/>
              <a:t>Jack Dempsey </a:t>
            </a:r>
          </a:p>
          <a:p>
            <a:r>
              <a:rPr lang="en-US" dirty="0" smtClean="0"/>
              <a:t>Red Grange </a:t>
            </a:r>
          </a:p>
          <a:p>
            <a:pPr marL="118872" indent="0">
              <a:buNone/>
            </a:pPr>
            <a:endParaRPr lang="en-US" dirty="0"/>
          </a:p>
          <a:p>
            <a:pPr marL="118872" indent="0">
              <a:buNone/>
            </a:pPr>
            <a:endParaRPr lang="en-US" dirty="0" smtClean="0"/>
          </a:p>
          <a:p>
            <a:pPr marL="118872" indent="0">
              <a:buNone/>
            </a:pPr>
            <a:endParaRPr lang="en-US" dirty="0"/>
          </a:p>
          <a:p>
            <a:pPr marL="118872" indent="0">
              <a:buNone/>
            </a:pPr>
            <a:endParaRPr lang="en-US" dirty="0" smtClean="0"/>
          </a:p>
        </p:txBody>
      </p:sp>
    </p:spTree>
    <p:extLst>
      <p:ext uri="{BB962C8B-B14F-4D97-AF65-F5344CB8AC3E}">
        <p14:creationId xmlns:p14="http://schemas.microsoft.com/office/powerpoint/2010/main" val="75641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atin typeface="Bookman" pitchFamily="18" charset="0"/>
              </a:rPr>
              <a:t>Objective:</a:t>
            </a:r>
            <a:r>
              <a:rPr lang="en-US"/>
              <a:t> </a:t>
            </a:r>
          </a:p>
        </p:txBody>
      </p:sp>
      <p:sp>
        <p:nvSpPr>
          <p:cNvPr id="3075" name="Rectangle 3"/>
          <p:cNvSpPr>
            <a:spLocks noGrp="1" noChangeArrowheads="1"/>
          </p:cNvSpPr>
          <p:nvPr>
            <p:ph idx="1"/>
          </p:nvPr>
        </p:nvSpPr>
        <p:spPr/>
        <p:txBody>
          <a:bodyPr>
            <a:normAutofit fontScale="92500" lnSpcReduction="10000"/>
          </a:bodyPr>
          <a:lstStyle/>
          <a:p>
            <a:pPr>
              <a:lnSpc>
                <a:spcPct val="90000"/>
              </a:lnSpc>
              <a:buFont typeface="Wingdings" pitchFamily="2" charset="2"/>
              <a:buNone/>
            </a:pPr>
            <a:r>
              <a:rPr lang="en-US" sz="2400" b="1" dirty="0">
                <a:latin typeface="Bookman" pitchFamily="18" charset="0"/>
              </a:rPr>
              <a:t>Recognize the new trends, ideas, and innovations of the 1920's popular culture</a:t>
            </a:r>
          </a:p>
          <a:p>
            <a:pPr>
              <a:lnSpc>
                <a:spcPct val="90000"/>
              </a:lnSpc>
              <a:buNone/>
            </a:pPr>
            <a:r>
              <a:rPr lang="en-US" b="1" dirty="0" smtClean="0">
                <a:solidFill>
                  <a:schemeClr val="accent2"/>
                </a:solidFill>
                <a:latin typeface="Bookman" pitchFamily="18" charset="0"/>
              </a:rPr>
              <a:t>	</a:t>
            </a:r>
            <a:endParaRPr lang="en-US" b="1" dirty="0">
              <a:solidFill>
                <a:schemeClr val="accent2"/>
              </a:solidFill>
              <a:latin typeface="Bookman" pitchFamily="18" charset="0"/>
            </a:endParaRPr>
          </a:p>
          <a:p>
            <a:pPr>
              <a:lnSpc>
                <a:spcPct val="90000"/>
              </a:lnSpc>
            </a:pPr>
            <a:r>
              <a:rPr lang="en-US" b="1" dirty="0">
                <a:solidFill>
                  <a:srgbClr val="0000CC"/>
                </a:solidFill>
                <a:latin typeface="Bookman" pitchFamily="18" charset="0"/>
              </a:rPr>
              <a:t>Automobile</a:t>
            </a:r>
            <a:r>
              <a:rPr lang="en-US" b="1" dirty="0">
                <a:solidFill>
                  <a:srgbClr val="003300"/>
                </a:solidFill>
                <a:latin typeface="Bookman" pitchFamily="18" charset="0"/>
              </a:rPr>
              <a:t> </a:t>
            </a:r>
            <a:endParaRPr lang="en-US" b="1" dirty="0" smtClean="0">
              <a:solidFill>
                <a:srgbClr val="003300"/>
              </a:solidFill>
              <a:latin typeface="Bookman" pitchFamily="18" charset="0"/>
            </a:endParaRPr>
          </a:p>
          <a:p>
            <a:pPr>
              <a:lnSpc>
                <a:spcPct val="90000"/>
              </a:lnSpc>
            </a:pPr>
            <a:r>
              <a:rPr lang="en-US" b="1" dirty="0" smtClean="0">
                <a:solidFill>
                  <a:srgbClr val="003300"/>
                </a:solidFill>
                <a:latin typeface="Bookman" pitchFamily="18" charset="0"/>
              </a:rPr>
              <a:t>Radio</a:t>
            </a:r>
            <a:endParaRPr lang="en-US" b="1" dirty="0">
              <a:solidFill>
                <a:srgbClr val="003300"/>
              </a:solidFill>
              <a:latin typeface="Bookman" pitchFamily="18" charset="0"/>
            </a:endParaRPr>
          </a:p>
          <a:p>
            <a:pPr>
              <a:lnSpc>
                <a:spcPct val="90000"/>
              </a:lnSpc>
            </a:pPr>
            <a:r>
              <a:rPr lang="en-US" b="1" dirty="0">
                <a:solidFill>
                  <a:schemeClr val="bg2"/>
                </a:solidFill>
                <a:latin typeface="Bookman" pitchFamily="18" charset="0"/>
              </a:rPr>
              <a:t>Flapper </a:t>
            </a:r>
          </a:p>
          <a:p>
            <a:pPr>
              <a:lnSpc>
                <a:spcPct val="90000"/>
              </a:lnSpc>
            </a:pPr>
            <a:r>
              <a:rPr lang="en-US" b="1" dirty="0">
                <a:solidFill>
                  <a:srgbClr val="FF0066"/>
                </a:solidFill>
                <a:latin typeface="Bookman" pitchFamily="18" charset="0"/>
              </a:rPr>
              <a:t>Birth Control</a:t>
            </a:r>
          </a:p>
          <a:p>
            <a:pPr>
              <a:lnSpc>
                <a:spcPct val="90000"/>
              </a:lnSpc>
            </a:pPr>
            <a:r>
              <a:rPr lang="en-US" b="1" dirty="0">
                <a:solidFill>
                  <a:srgbClr val="00CC00"/>
                </a:solidFill>
                <a:latin typeface="Bookman" pitchFamily="18" charset="0"/>
              </a:rPr>
              <a:t>Prohibition</a:t>
            </a:r>
          </a:p>
          <a:p>
            <a:pPr>
              <a:lnSpc>
                <a:spcPct val="90000"/>
              </a:lnSpc>
            </a:pPr>
            <a:r>
              <a:rPr lang="en-US" b="1" dirty="0">
                <a:solidFill>
                  <a:srgbClr val="FF3300"/>
                </a:solidFill>
                <a:latin typeface="Bookman" pitchFamily="18" charset="0"/>
              </a:rPr>
              <a:t>Organized Crime</a:t>
            </a:r>
          </a:p>
          <a:p>
            <a:pPr>
              <a:lnSpc>
                <a:spcPct val="90000"/>
              </a:lnSpc>
            </a:pPr>
            <a:r>
              <a:rPr lang="en-US" b="1" dirty="0">
                <a:solidFill>
                  <a:schemeClr val="bg2"/>
                </a:solidFill>
                <a:latin typeface="Bookman" pitchFamily="18" charset="0"/>
              </a:rPr>
              <a:t>Sports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7" dur="500"/>
                                        <p:tgtEl>
                                          <p:spTgt spid="3075">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20" dur="500"/>
                                        <p:tgtEl>
                                          <p:spTgt spid="3075">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Effect transition="in" filter="checkerboard(across)">
                                      <p:cBhvr>
                                        <p:cTn id="23" dur="500"/>
                                        <p:tgtEl>
                                          <p:spTgt spid="3075">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075">
                                            <p:txEl>
                                              <p:pRg st="6" end="6"/>
                                            </p:txEl>
                                          </p:spTgt>
                                        </p:tgtEl>
                                        <p:attrNameLst>
                                          <p:attrName>style.visibility</p:attrName>
                                        </p:attrNameLst>
                                      </p:cBhvr>
                                      <p:to>
                                        <p:strVal val="visible"/>
                                      </p:to>
                                    </p:set>
                                    <p:animEffect transition="in" filter="checkerboard(across)">
                                      <p:cBhvr>
                                        <p:cTn id="26" dur="500"/>
                                        <p:tgtEl>
                                          <p:spTgt spid="3075">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animEffect transition="in" filter="checkerboard(across)">
                                      <p:cBhvr>
                                        <p:cTn id="29" dur="500"/>
                                        <p:tgtEl>
                                          <p:spTgt spid="3075">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075">
                                            <p:txEl>
                                              <p:pRg st="8" end="8"/>
                                            </p:txEl>
                                          </p:spTgt>
                                        </p:tgtEl>
                                        <p:attrNameLst>
                                          <p:attrName>style.visibility</p:attrName>
                                        </p:attrNameLst>
                                      </p:cBhvr>
                                      <p:to>
                                        <p:strVal val="visible"/>
                                      </p:to>
                                    </p:set>
                                    <p:animEffect transition="in" filter="checkerboard(across)">
                                      <p:cBhvr>
                                        <p:cTn id="32"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Grange</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a:xfrm>
            <a:off x="3657600" y="1773936"/>
            <a:ext cx="5029200" cy="4623816"/>
          </a:xfrm>
        </p:spPr>
        <p:txBody>
          <a:bodyPr>
            <a:normAutofit fontScale="92500" lnSpcReduction="20000"/>
          </a:bodyPr>
          <a:lstStyle/>
          <a:p>
            <a:r>
              <a:rPr lang="en-US" dirty="0" smtClean="0"/>
              <a:t>American football player best known for his frequent touchdowns </a:t>
            </a:r>
          </a:p>
          <a:p>
            <a:r>
              <a:rPr lang="en-US" dirty="0" smtClean="0"/>
              <a:t>Got the nickname “galloping ghost” after running 5 touchdowns in a single game </a:t>
            </a:r>
          </a:p>
          <a:p>
            <a:r>
              <a:rPr lang="en-US" dirty="0" smtClean="0"/>
              <a:t>University of Illinois</a:t>
            </a:r>
          </a:p>
          <a:p>
            <a:r>
              <a:rPr lang="en-US" dirty="0" smtClean="0"/>
              <a:t>Charter member of  both the college and pro football hall of fame</a:t>
            </a:r>
          </a:p>
          <a:p>
            <a:r>
              <a:rPr lang="en-US" dirty="0" smtClean="0"/>
              <a:t>ESPN named him the ‘greatest football player of all time’</a:t>
            </a:r>
          </a:p>
          <a:p>
            <a:r>
              <a:rPr lang="en-US" dirty="0" smtClean="0"/>
              <a:t>Later became a sportscaster </a:t>
            </a:r>
            <a:endParaRPr lang="en-US" dirty="0"/>
          </a:p>
        </p:txBody>
      </p:sp>
      <p:pic>
        <p:nvPicPr>
          <p:cNvPr id="5" name="Picture 4" descr="red grang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3340608" cy="4864963"/>
          </a:xfrm>
          <a:prstGeom prst="rect">
            <a:avLst/>
          </a:prstGeom>
        </p:spPr>
      </p:pic>
    </p:spTree>
    <p:extLst>
      <p:ext uri="{BB962C8B-B14F-4D97-AF65-F5344CB8AC3E}">
        <p14:creationId xmlns:p14="http://schemas.microsoft.com/office/powerpoint/2010/main" val="2889041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Dempsey </a:t>
            </a:r>
            <a:endParaRPr lang="en-US" dirty="0"/>
          </a:p>
        </p:txBody>
      </p:sp>
      <p:pic>
        <p:nvPicPr>
          <p:cNvPr id="5" name="Content Placeholder 4" descr="jack dempsey.jpg"/>
          <p:cNvPicPr>
            <a:picLocks noGrp="1" noChangeAspect="1"/>
          </p:cNvPicPr>
          <p:nvPr>
            <p:ph sz="half" idx="1"/>
          </p:nvPr>
        </p:nvPicPr>
        <p:blipFill>
          <a:blip r:embed="rId2">
            <a:extLst>
              <a:ext uri="{28A0092B-C50C-407E-A947-70E740481C1C}">
                <a14:useLocalDpi xmlns:a14="http://schemas.microsoft.com/office/drawing/2010/main" val="0"/>
              </a:ext>
            </a:extLst>
          </a:blip>
          <a:srcRect t="4580" b="4580"/>
          <a:stretch>
            <a:fillRect/>
          </a:stretch>
        </p:blipFill>
        <p:spPr>
          <a:xfrm>
            <a:off x="457200" y="1773936"/>
            <a:ext cx="2310814" cy="2645664"/>
          </a:xfrm>
        </p:spPr>
      </p:pic>
      <p:sp>
        <p:nvSpPr>
          <p:cNvPr id="4" name="Content Placeholder 3"/>
          <p:cNvSpPr>
            <a:spLocks noGrp="1"/>
          </p:cNvSpPr>
          <p:nvPr>
            <p:ph sz="half" idx="2"/>
          </p:nvPr>
        </p:nvSpPr>
        <p:spPr>
          <a:xfrm>
            <a:off x="3048000" y="1752600"/>
            <a:ext cx="5638800" cy="4645152"/>
          </a:xfrm>
        </p:spPr>
        <p:txBody>
          <a:bodyPr/>
          <a:lstStyle/>
          <a:p>
            <a:r>
              <a:rPr lang="en-US" dirty="0" smtClean="0"/>
              <a:t>Known as the “</a:t>
            </a:r>
            <a:r>
              <a:rPr lang="en-US" dirty="0" err="1" smtClean="0"/>
              <a:t>Manassa</a:t>
            </a:r>
            <a:r>
              <a:rPr lang="en-US" dirty="0" smtClean="0"/>
              <a:t> Mauler” </a:t>
            </a:r>
          </a:p>
          <a:p>
            <a:r>
              <a:rPr lang="en-US" dirty="0" smtClean="0"/>
              <a:t>Born in </a:t>
            </a:r>
            <a:r>
              <a:rPr lang="en-US" dirty="0" err="1" smtClean="0"/>
              <a:t>Manassa</a:t>
            </a:r>
            <a:r>
              <a:rPr lang="en-US" dirty="0" smtClean="0"/>
              <a:t>, Colorado </a:t>
            </a:r>
          </a:p>
          <a:p>
            <a:r>
              <a:rPr lang="en-US" dirty="0" smtClean="0"/>
              <a:t>Was the world heavy weight boxing champion from 1919-1926</a:t>
            </a:r>
          </a:p>
          <a:p>
            <a:r>
              <a:rPr lang="en-US" dirty="0" smtClean="0"/>
              <a:t>Loved boxing, mining, and the cowboy life  </a:t>
            </a:r>
          </a:p>
          <a:p>
            <a:r>
              <a:rPr lang="en-US" dirty="0" smtClean="0"/>
              <a:t>Older brother taught him how to box </a:t>
            </a:r>
          </a:p>
          <a:p>
            <a:endParaRPr lang="en-US" dirty="0"/>
          </a:p>
        </p:txBody>
      </p:sp>
    </p:spTree>
    <p:extLst>
      <p:ext uri="{BB962C8B-B14F-4D97-AF65-F5344CB8AC3E}">
        <p14:creationId xmlns:p14="http://schemas.microsoft.com/office/powerpoint/2010/main" val="795330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Babe Ruth </a:t>
            </a:r>
            <a:endParaRPr lang="en-US" dirty="0"/>
          </a:p>
        </p:txBody>
      </p:sp>
      <p:pic>
        <p:nvPicPr>
          <p:cNvPr id="5" name="Content Placeholder 4" descr="babe ruth.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7573" r="17573"/>
          <a:stretch>
            <a:fillRect/>
          </a:stretch>
        </p:blipFill>
        <p:spPr/>
      </p:pic>
      <p:sp>
        <p:nvSpPr>
          <p:cNvPr id="4" name="Content Placeholder 3"/>
          <p:cNvSpPr>
            <a:spLocks noGrp="1"/>
          </p:cNvSpPr>
          <p:nvPr>
            <p:ph sz="half" idx="2"/>
          </p:nvPr>
        </p:nvSpPr>
        <p:spPr>
          <a:xfrm>
            <a:off x="4648200" y="1447800"/>
            <a:ext cx="4038600" cy="4949952"/>
          </a:xfrm>
        </p:spPr>
        <p:txBody>
          <a:bodyPr>
            <a:normAutofit fontScale="70000" lnSpcReduction="20000"/>
          </a:bodyPr>
          <a:lstStyle/>
          <a:p>
            <a:r>
              <a:rPr lang="en-US" dirty="0" smtClean="0"/>
              <a:t>“Bambino”</a:t>
            </a:r>
          </a:p>
          <a:p>
            <a:r>
              <a:rPr lang="en-US" dirty="0" smtClean="0"/>
              <a:t>“Sultan of Swat”</a:t>
            </a:r>
          </a:p>
          <a:p>
            <a:r>
              <a:rPr lang="en-US" dirty="0" smtClean="0"/>
              <a:t>Originally a standout pitcher for the Boston Red Sox</a:t>
            </a:r>
          </a:p>
          <a:p>
            <a:r>
              <a:rPr lang="en-US" dirty="0" smtClean="0"/>
              <a:t>Ruth gained fame as a slugging outfielder for the New York Yankees</a:t>
            </a:r>
          </a:p>
          <a:p>
            <a:r>
              <a:rPr lang="en-US" dirty="0" smtClean="0"/>
              <a:t>Record for most home runs in a season stood for more than 30 years and his record for most home runs in a career lasted even longer  </a:t>
            </a:r>
          </a:p>
          <a:p>
            <a:r>
              <a:rPr lang="en-US" dirty="0" smtClean="0"/>
              <a:t>Helped popularize baseball again after a gambling scandal</a:t>
            </a:r>
          </a:p>
          <a:p>
            <a:r>
              <a:rPr lang="en-US" dirty="0" smtClean="0"/>
              <a:t>What is the curse of the Bambino? </a:t>
            </a:r>
          </a:p>
          <a:p>
            <a:r>
              <a:rPr lang="en-US" dirty="0">
                <a:hlinkClick r:id="rId3"/>
              </a:rPr>
              <a:t>https://www.youtube.com/watch?v=</a:t>
            </a:r>
            <a:r>
              <a:rPr lang="en-US" dirty="0" smtClean="0">
                <a:hlinkClick r:id="rId3"/>
              </a:rPr>
              <a:t>bMbLaMBKNqI</a:t>
            </a:r>
            <a:endParaRPr lang="en-US" dirty="0" smtClean="0"/>
          </a:p>
          <a:p>
            <a:endParaRPr lang="en-US" dirty="0" smtClean="0"/>
          </a:p>
          <a:p>
            <a:endParaRPr lang="en-US" dirty="0"/>
          </a:p>
        </p:txBody>
      </p:sp>
    </p:spTree>
    <p:extLst>
      <p:ext uri="{BB962C8B-B14F-4D97-AF65-F5344CB8AC3E}">
        <p14:creationId xmlns:p14="http://schemas.microsoft.com/office/powerpoint/2010/main" val="2664132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 Gehrig </a:t>
            </a:r>
            <a:endParaRPr lang="en-US" dirty="0"/>
          </a:p>
        </p:txBody>
      </p:sp>
      <p:pic>
        <p:nvPicPr>
          <p:cNvPr id="5" name="Content Placeholder 4" descr="lou gehrig .jpg"/>
          <p:cNvPicPr>
            <a:picLocks noGrp="1" noChangeAspect="1"/>
          </p:cNvPicPr>
          <p:nvPr>
            <p:ph sz="half" idx="1"/>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Content Placeholder 3"/>
          <p:cNvSpPr>
            <a:spLocks noGrp="1"/>
          </p:cNvSpPr>
          <p:nvPr>
            <p:ph sz="half" idx="2"/>
          </p:nvPr>
        </p:nvSpPr>
        <p:spPr/>
        <p:txBody>
          <a:bodyPr>
            <a:normAutofit fontScale="92500" lnSpcReduction="20000"/>
          </a:bodyPr>
          <a:lstStyle/>
          <a:p>
            <a:r>
              <a:rPr lang="en-US" dirty="0" smtClean="0"/>
              <a:t>Born in 1903</a:t>
            </a:r>
          </a:p>
          <a:p>
            <a:r>
              <a:rPr lang="en-US" dirty="0" smtClean="0"/>
              <a:t>The only one of four children to survive infancy, Lou was brought up in extreme poverty. </a:t>
            </a:r>
          </a:p>
          <a:p>
            <a:r>
              <a:rPr lang="en-US" dirty="0" smtClean="0"/>
              <a:t>Star athlete for the New York Yankees </a:t>
            </a:r>
          </a:p>
          <a:p>
            <a:r>
              <a:rPr lang="en-US" dirty="0" smtClean="0"/>
              <a:t>Set the mark for consecutive games played 2,130</a:t>
            </a:r>
          </a:p>
          <a:p>
            <a:r>
              <a:rPr lang="en-US" dirty="0" smtClean="0"/>
              <a:t>Nicknamed </a:t>
            </a:r>
            <a:r>
              <a:rPr lang="en-US" i="1" dirty="0" smtClean="0"/>
              <a:t>The Iron Horse</a:t>
            </a:r>
            <a:endParaRPr lang="en-US" dirty="0" smtClean="0"/>
          </a:p>
        </p:txBody>
      </p:sp>
    </p:spTree>
    <p:extLst>
      <p:ext uri="{BB962C8B-B14F-4D97-AF65-F5344CB8AC3E}">
        <p14:creationId xmlns:p14="http://schemas.microsoft.com/office/powerpoint/2010/main" val="3955856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 The Facts: The Emergence of Modern America </a:t>
            </a:r>
            <a:endParaRPr lang="en-US" dirty="0"/>
          </a:p>
        </p:txBody>
      </p:sp>
      <p:sp>
        <p:nvSpPr>
          <p:cNvPr id="3" name="Content Placeholder 2"/>
          <p:cNvSpPr>
            <a:spLocks noGrp="1"/>
          </p:cNvSpPr>
          <p:nvPr>
            <p:ph sz="half" idx="1"/>
          </p:nvPr>
        </p:nvSpPr>
        <p:spPr/>
        <p:txBody>
          <a:bodyPr/>
          <a:lstStyle/>
          <a:p>
            <a:r>
              <a:rPr lang="en-US" dirty="0">
                <a:hlinkClick r:id="rId2"/>
              </a:rPr>
              <a:t>http://app.discoveryeducation.com/player/view/assetGuid/DF730D9E-F30A-4918-8276-</a:t>
            </a:r>
            <a:r>
              <a:rPr lang="en-US" dirty="0" smtClean="0">
                <a:hlinkClick r:id="rId2"/>
              </a:rPr>
              <a:t>FBA506869AB7</a:t>
            </a:r>
            <a:endParaRPr lang="en-US" dirty="0" smtClean="0"/>
          </a:p>
          <a:p>
            <a:endParaRPr lang="en-US" dirty="0"/>
          </a:p>
          <a:p>
            <a:endParaRPr lang="en-US" dirty="0"/>
          </a:p>
        </p:txBody>
      </p:sp>
      <p:sp>
        <p:nvSpPr>
          <p:cNvPr id="4" name="Content Placeholder 3"/>
          <p:cNvSpPr>
            <a:spLocks noGrp="1"/>
          </p:cNvSpPr>
          <p:nvPr>
            <p:ph sz="half" idx="2"/>
          </p:nvPr>
        </p:nvSpPr>
        <p:spPr/>
        <p:txBody>
          <a:bodyPr/>
          <a:lstStyle/>
          <a:p>
            <a:r>
              <a:rPr lang="en-US" dirty="0" smtClean="0"/>
              <a:t>30 minutes </a:t>
            </a:r>
          </a:p>
          <a:p>
            <a:endParaRPr lang="en-US" dirty="0"/>
          </a:p>
          <a:p>
            <a:r>
              <a:rPr lang="en-US" dirty="0" smtClean="0"/>
              <a:t>Handouts</a:t>
            </a:r>
          </a:p>
          <a:p>
            <a:endParaRPr lang="en-US" dirty="0"/>
          </a:p>
          <a:p>
            <a:r>
              <a:rPr lang="en-US" dirty="0">
                <a:hlinkClick r:id="rId3"/>
              </a:rPr>
              <a:t>https://gtm-media.discoveryeducation.com/videos/12220/53361.</a:t>
            </a:r>
            <a:r>
              <a:rPr lang="en-US" dirty="0" smtClean="0">
                <a:hlinkClick r:id="rId3"/>
              </a:rPr>
              <a:t>pdf</a:t>
            </a:r>
            <a:endParaRPr lang="en-US" dirty="0" smtClean="0"/>
          </a:p>
          <a:p>
            <a:endParaRPr lang="en-US" dirty="0"/>
          </a:p>
        </p:txBody>
      </p:sp>
    </p:spTree>
    <p:extLst>
      <p:ext uri="{BB962C8B-B14F-4D97-AF65-F5344CB8AC3E}">
        <p14:creationId xmlns:p14="http://schemas.microsoft.com/office/powerpoint/2010/main" val="1961547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Babe Ruth &amp; Gehrig were an awesome duo on the lineup for the Yankees.</a:t>
            </a:r>
          </a:p>
          <a:p>
            <a:r>
              <a:rPr lang="en-US" dirty="0" smtClean="0"/>
              <a:t>Gehrig was a stellar athlete until ALS started to set it. </a:t>
            </a:r>
          </a:p>
          <a:p>
            <a:endParaRPr lang="en-US" dirty="0"/>
          </a:p>
        </p:txBody>
      </p:sp>
      <p:sp>
        <p:nvSpPr>
          <p:cNvPr id="4" name="Content Placeholder 3"/>
          <p:cNvSpPr>
            <a:spLocks noGrp="1"/>
          </p:cNvSpPr>
          <p:nvPr>
            <p:ph sz="half" idx="2"/>
          </p:nvPr>
        </p:nvSpPr>
        <p:spPr/>
        <p:txBody>
          <a:bodyPr/>
          <a:lstStyle/>
          <a:p>
            <a:endParaRPr lang="en-US" dirty="0" smtClean="0"/>
          </a:p>
          <a:p>
            <a:r>
              <a:rPr lang="en-US" dirty="0">
                <a:hlinkClick r:id="rId2"/>
              </a:rPr>
              <a:t>http://www.lougehrig.com/about/</a:t>
            </a:r>
            <a:r>
              <a:rPr lang="en-US" dirty="0" smtClean="0">
                <a:hlinkClick r:id="rId2"/>
              </a:rPr>
              <a:t>farewell.html</a:t>
            </a:r>
            <a:endParaRPr lang="en-US" dirty="0" smtClean="0"/>
          </a:p>
          <a:p>
            <a:endParaRPr lang="en-US" dirty="0"/>
          </a:p>
          <a:p>
            <a:endParaRPr lang="en-US" dirty="0" smtClean="0"/>
          </a:p>
          <a:p>
            <a:r>
              <a:rPr lang="en-US" dirty="0" smtClean="0"/>
              <a:t>Died </a:t>
            </a:r>
            <a:r>
              <a:rPr lang="en-US" dirty="0"/>
              <a:t>of ALS in 1941</a:t>
            </a:r>
          </a:p>
          <a:p>
            <a:endParaRPr lang="en-US" dirty="0"/>
          </a:p>
        </p:txBody>
      </p:sp>
    </p:spTree>
    <p:extLst>
      <p:ext uri="{BB962C8B-B14F-4D97-AF65-F5344CB8AC3E}">
        <p14:creationId xmlns:p14="http://schemas.microsoft.com/office/powerpoint/2010/main" val="1568969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sz="half" idx="1"/>
          </p:nvPr>
        </p:nvSpPr>
        <p:spPr/>
        <p:txBody>
          <a:bodyPr>
            <a:normAutofit fontScale="92500" lnSpcReduction="20000"/>
          </a:bodyPr>
          <a:lstStyle/>
          <a:p>
            <a:pPr marL="633222" indent="-514350">
              <a:buAutoNum type="arabicPeriod"/>
            </a:pPr>
            <a:r>
              <a:rPr lang="en-US" dirty="0" smtClean="0"/>
              <a:t>How did the new mass media of the 1920s contribute to Charles Lindbergh’s rise to fame?</a:t>
            </a:r>
          </a:p>
          <a:p>
            <a:pPr marL="633222" indent="-514350">
              <a:buAutoNum type="arabicPeriod"/>
            </a:pPr>
            <a:r>
              <a:rPr lang="en-US" dirty="0" smtClean="0"/>
              <a:t>How did movies and the radio cut across geographic barriers? </a:t>
            </a:r>
          </a:p>
          <a:p>
            <a:pPr marL="633222" indent="-514350">
              <a:buAutoNum type="arabicPeriod"/>
            </a:pPr>
            <a:r>
              <a:rPr lang="en-US" dirty="0" smtClean="0"/>
              <a:t>How did the new mass culture reflect technological and social changes?  </a:t>
            </a:r>
            <a:endParaRPr lang="en-US" dirty="0"/>
          </a:p>
        </p:txBody>
      </p:sp>
      <p:sp>
        <p:nvSpPr>
          <p:cNvPr id="4" name="Content Placeholder 3"/>
          <p:cNvSpPr>
            <a:spLocks noGrp="1"/>
          </p:cNvSpPr>
          <p:nvPr>
            <p:ph sz="half" idx="2"/>
          </p:nvPr>
        </p:nvSpPr>
        <p:spPr/>
        <p:txBody>
          <a:bodyPr>
            <a:normAutofit fontScale="92500" lnSpcReduction="20000"/>
          </a:bodyPr>
          <a:lstStyle/>
          <a:p>
            <a:pPr marL="118872" indent="0">
              <a:buNone/>
            </a:pPr>
            <a:r>
              <a:rPr lang="en-US" dirty="0" smtClean="0"/>
              <a:t>4. How did the new mass media contribute to the rise of celebrities?</a:t>
            </a:r>
          </a:p>
          <a:p>
            <a:pPr marL="118872" indent="0">
              <a:buNone/>
            </a:pPr>
            <a:r>
              <a:rPr lang="en-US" dirty="0" smtClean="0"/>
              <a:t>5. </a:t>
            </a:r>
            <a:endParaRPr lang="en-US" dirty="0"/>
          </a:p>
        </p:txBody>
      </p:sp>
    </p:spTree>
    <p:extLst>
      <p:ext uri="{BB962C8B-B14F-4D97-AF65-F5344CB8AC3E}">
        <p14:creationId xmlns:p14="http://schemas.microsoft.com/office/powerpoint/2010/main" val="2413487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US.41 Analyze the emergence of the “Lost Generation” in American literature, including the impact of Ernest Hemingway &amp;  F. Scott Fitzgerald. </a:t>
            </a:r>
            <a:endParaRPr lang="en-US" sz="20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569618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Generation </a:t>
            </a:r>
            <a:endParaRPr lang="en-US" dirty="0"/>
          </a:p>
        </p:txBody>
      </p:sp>
      <p:sp>
        <p:nvSpPr>
          <p:cNvPr id="3" name="Content Placeholder 2"/>
          <p:cNvSpPr>
            <a:spLocks noGrp="1"/>
          </p:cNvSpPr>
          <p:nvPr>
            <p:ph sz="half" idx="1"/>
          </p:nvPr>
        </p:nvSpPr>
        <p:spPr/>
        <p:txBody>
          <a:bodyPr/>
          <a:lstStyle/>
          <a:p>
            <a:r>
              <a:rPr lang="en-US" dirty="0" smtClean="0"/>
              <a:t>Chart on page 350</a:t>
            </a:r>
          </a:p>
          <a:p>
            <a:r>
              <a:rPr lang="en-US" dirty="0" smtClean="0"/>
              <a:t>Get notes for F. Scott Fitzgerald and Ernest Hemingway </a:t>
            </a:r>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65267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Describe the significant ideas and events of the administration of Warren Harding and Calvin Coolidge, including the ‘return to normalcy,’ Teapot Dome, and laissez faire policies. </a:t>
            </a:r>
            <a:endParaRPr lang="en-US" dirty="0"/>
          </a:p>
        </p:txBody>
      </p:sp>
    </p:spTree>
    <p:extLst>
      <p:ext uri="{BB962C8B-B14F-4D97-AF65-F5344CB8AC3E}">
        <p14:creationId xmlns:p14="http://schemas.microsoft.com/office/powerpoint/2010/main" val="305734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Phonograph </a:t>
            </a:r>
          </a:p>
        </p:txBody>
      </p:sp>
      <p:sp>
        <p:nvSpPr>
          <p:cNvPr id="40963" name="Rectangle 3"/>
          <p:cNvSpPr>
            <a:spLocks noGrp="1" noChangeArrowheads="1"/>
          </p:cNvSpPr>
          <p:nvPr>
            <p:ph idx="1"/>
          </p:nvPr>
        </p:nvSpPr>
        <p:spPr>
          <a:xfrm>
            <a:off x="914400" y="5562600"/>
            <a:ext cx="7772400" cy="568325"/>
          </a:xfrm>
        </p:spPr>
        <p:txBody>
          <a:bodyPr/>
          <a:lstStyle/>
          <a:p>
            <a:r>
              <a:rPr lang="en-US" sz="1500"/>
              <a:t>Thomas Edison and his early phonograph. </a:t>
            </a:r>
          </a:p>
        </p:txBody>
      </p:sp>
      <p:pic>
        <p:nvPicPr>
          <p:cNvPr id="40965" name="Picture 5" descr="230px-EdisonPhonograph">
            <a:hlinkClick r:id="rId2"/>
          </p:cNvPr>
          <p:cNvPicPr>
            <a:picLocks noChangeAspect="1" noChangeArrowheads="1"/>
          </p:cNvPicPr>
          <p:nvPr/>
        </p:nvPicPr>
        <p:blipFill>
          <a:blip r:embed="rId3" cstate="print"/>
          <a:srcRect/>
          <a:stretch>
            <a:fillRect/>
          </a:stretch>
        </p:blipFill>
        <p:spPr bwMode="auto">
          <a:xfrm>
            <a:off x="6403975" y="46038"/>
            <a:ext cx="2190750" cy="2143125"/>
          </a:xfrm>
          <a:prstGeom prst="rect">
            <a:avLst/>
          </a:prstGeom>
          <a:noFill/>
        </p:spPr>
      </p:pic>
      <p:pic>
        <p:nvPicPr>
          <p:cNvPr id="40967" name="Picture 7" descr="230px-Edison_and_phonograph_edit1">
            <a:hlinkClick r:id="rId4"/>
          </p:cNvPr>
          <p:cNvPicPr>
            <a:picLocks noChangeAspect="1" noChangeArrowheads="1"/>
          </p:cNvPicPr>
          <p:nvPr/>
        </p:nvPicPr>
        <p:blipFill>
          <a:blip r:embed="rId5" cstate="print"/>
          <a:srcRect/>
          <a:stretch>
            <a:fillRect/>
          </a:stretch>
        </p:blipFill>
        <p:spPr bwMode="auto">
          <a:xfrm>
            <a:off x="1371600" y="2133600"/>
            <a:ext cx="2190750" cy="2762250"/>
          </a:xfrm>
          <a:prstGeom prst="rect">
            <a:avLst/>
          </a:prstGeom>
          <a:noFill/>
        </p:spPr>
      </p:pic>
      <p:pic>
        <p:nvPicPr>
          <p:cNvPr id="40969" name="Picture 9" descr="220px-PhonographPatentEdison1880">
            <a:hlinkClick r:id="rId6"/>
          </p:cNvPr>
          <p:cNvPicPr>
            <a:picLocks noChangeAspect="1" noChangeArrowheads="1"/>
          </p:cNvPicPr>
          <p:nvPr/>
        </p:nvPicPr>
        <p:blipFill>
          <a:blip r:embed="rId7" cstate="print"/>
          <a:srcRect/>
          <a:stretch>
            <a:fillRect/>
          </a:stretch>
        </p:blipFill>
        <p:spPr bwMode="auto">
          <a:xfrm>
            <a:off x="5280025" y="2590800"/>
            <a:ext cx="2682875" cy="3829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Article Questions</a:t>
            </a:r>
            <a:r>
              <a:rPr lang="en-US" smtClean="0"/>
              <a:t>:</a:t>
            </a:r>
            <a:r>
              <a:rPr lang="en-US" sz="2200" smtClean="0"/>
              <a:t> </a:t>
            </a:r>
            <a:br>
              <a:rPr lang="en-US" sz="2200" smtClean="0"/>
            </a:br>
            <a:r>
              <a:rPr lang="en-US" sz="2200" smtClean="0"/>
              <a:t>Answer </a:t>
            </a:r>
            <a:r>
              <a:rPr lang="en-US" sz="2200" dirty="0" smtClean="0"/>
              <a:t>the following questions by reading the article.  </a:t>
            </a:r>
            <a:endParaRPr lang="en-US" sz="2200" dirty="0"/>
          </a:p>
        </p:txBody>
      </p:sp>
      <p:sp>
        <p:nvSpPr>
          <p:cNvPr id="3" name="Content Placeholder 2"/>
          <p:cNvSpPr>
            <a:spLocks noGrp="1"/>
          </p:cNvSpPr>
          <p:nvPr>
            <p:ph sz="half" idx="1"/>
          </p:nvPr>
        </p:nvSpPr>
        <p:spPr>
          <a:xfrm>
            <a:off x="457200" y="1371600"/>
            <a:ext cx="4038600" cy="5026152"/>
          </a:xfrm>
        </p:spPr>
        <p:txBody>
          <a:bodyPr>
            <a:normAutofit fontScale="62500" lnSpcReduction="20000"/>
          </a:bodyPr>
          <a:lstStyle/>
          <a:p>
            <a:pPr marL="633222" indent="-514350">
              <a:buAutoNum type="arabicPeriod"/>
            </a:pPr>
            <a:r>
              <a:rPr lang="en-US" dirty="0" smtClean="0"/>
              <a:t>Between 1800 and 1920 the number of children borne by the average American woman fell from ____ to _____.</a:t>
            </a:r>
          </a:p>
          <a:p>
            <a:pPr marL="633222" indent="-514350">
              <a:buAutoNum type="arabicPeriod"/>
            </a:pPr>
            <a:r>
              <a:rPr lang="en-US" dirty="0" smtClean="0"/>
              <a:t>How did the work week change from 1900 to 1929?</a:t>
            </a:r>
          </a:p>
          <a:p>
            <a:pPr marL="633222" indent="-514350">
              <a:buAutoNum type="arabicPeriod"/>
            </a:pPr>
            <a:r>
              <a:rPr lang="en-US" dirty="0" smtClean="0"/>
              <a:t>According to one prominent ad-man, what do people buy things for? </a:t>
            </a:r>
          </a:p>
          <a:p>
            <a:pPr marL="633222" indent="-514350">
              <a:buAutoNum type="arabicPeriod"/>
            </a:pPr>
            <a:r>
              <a:rPr lang="en-US" dirty="0" smtClean="0"/>
              <a:t>In 1920, for the first time, more people lived in_________ than in _______.</a:t>
            </a:r>
          </a:p>
          <a:p>
            <a:pPr marL="633222" indent="-514350">
              <a:buAutoNum type="arabicPeriod"/>
            </a:pPr>
            <a:r>
              <a:rPr lang="en-US" dirty="0" smtClean="0"/>
              <a:t>In the mid 1920s, what were the most common sources of disagreement between teenagers and their parents? </a:t>
            </a:r>
          </a:p>
          <a:p>
            <a:pPr marL="633222" indent="-514350">
              <a:buAutoNum type="arabicPeriod"/>
            </a:pPr>
            <a:r>
              <a:rPr lang="en-US" dirty="0" smtClean="0"/>
              <a:t>By the mid 1920s, almost 2/3</a:t>
            </a:r>
            <a:r>
              <a:rPr lang="en-US" baseline="30000" dirty="0" smtClean="0"/>
              <a:t>rd</a:t>
            </a:r>
            <a:r>
              <a:rPr lang="en-US" dirty="0" smtClean="0"/>
              <a:t>s of Americans had electricity. What did they buy b/c of this? </a:t>
            </a:r>
            <a:endParaRPr lang="en-US" dirty="0"/>
          </a:p>
        </p:txBody>
      </p:sp>
      <p:sp>
        <p:nvSpPr>
          <p:cNvPr id="4" name="Content Placeholder 3"/>
          <p:cNvSpPr>
            <a:spLocks noGrp="1"/>
          </p:cNvSpPr>
          <p:nvPr>
            <p:ph sz="half" idx="2"/>
          </p:nvPr>
        </p:nvSpPr>
        <p:spPr>
          <a:xfrm>
            <a:off x="4572000" y="1447800"/>
            <a:ext cx="4114800" cy="4949952"/>
          </a:xfrm>
        </p:spPr>
        <p:txBody>
          <a:bodyPr>
            <a:normAutofit fontScale="62500" lnSpcReduction="20000"/>
          </a:bodyPr>
          <a:lstStyle/>
          <a:p>
            <a:pPr marL="118872" indent="0">
              <a:buNone/>
            </a:pPr>
            <a:r>
              <a:rPr lang="en-US" dirty="0" smtClean="0"/>
              <a:t>7. What was the new mass media of the 1920s?</a:t>
            </a:r>
          </a:p>
          <a:p>
            <a:pPr marL="118872" indent="0">
              <a:buNone/>
            </a:pPr>
            <a:r>
              <a:rPr lang="en-US" dirty="0" smtClean="0"/>
              <a:t>8. Describe Warren Harding’s personality in one sentence.</a:t>
            </a:r>
          </a:p>
          <a:p>
            <a:pPr marL="118872" indent="0">
              <a:buNone/>
            </a:pPr>
            <a:r>
              <a:rPr lang="en-US" dirty="0" smtClean="0"/>
              <a:t>9. Describe Calvin Coolidge’s personality in one sentence. </a:t>
            </a:r>
          </a:p>
          <a:p>
            <a:pPr marL="118872" indent="0">
              <a:buNone/>
            </a:pPr>
            <a:r>
              <a:rPr lang="en-US" dirty="0" smtClean="0"/>
              <a:t>10. Describe Herbert Hoover’s personality in one sentence. </a:t>
            </a:r>
          </a:p>
          <a:p>
            <a:pPr marL="118872" indent="0">
              <a:buNone/>
            </a:pPr>
            <a:r>
              <a:rPr lang="en-US" dirty="0" smtClean="0"/>
              <a:t>11. Who was John Scopes? </a:t>
            </a:r>
          </a:p>
          <a:p>
            <a:pPr marL="118872" indent="0">
              <a:buNone/>
            </a:pPr>
            <a:r>
              <a:rPr lang="en-US" dirty="0" smtClean="0"/>
              <a:t>12. Briefly describe the new Ku Klux Klan. </a:t>
            </a:r>
          </a:p>
          <a:p>
            <a:pPr marL="118872" indent="0">
              <a:buNone/>
            </a:pPr>
            <a:r>
              <a:rPr lang="en-US" dirty="0" smtClean="0"/>
              <a:t>13.The twenties were arguable the nation’s first _____________ decade. </a:t>
            </a:r>
          </a:p>
          <a:p>
            <a:pPr marL="118872" indent="0">
              <a:buNone/>
            </a:pPr>
            <a:endParaRPr lang="en-US" dirty="0"/>
          </a:p>
          <a:p>
            <a:pPr marL="118872" indent="0">
              <a:buNone/>
            </a:pPr>
            <a:r>
              <a:rPr lang="en-US" dirty="0" smtClean="0"/>
              <a:t>14. Write down 6 terms you did not know and look up the definition. </a:t>
            </a:r>
          </a:p>
          <a:p>
            <a:pPr marL="118872" indent="0">
              <a:buNone/>
            </a:pPr>
            <a:endParaRPr lang="en-US" dirty="0"/>
          </a:p>
          <a:p>
            <a:pPr marL="118872" indent="0">
              <a:buNone/>
            </a:pPr>
            <a:endParaRPr lang="en-US" dirty="0" smtClean="0"/>
          </a:p>
          <a:p>
            <a:pPr marL="118872" indent="0">
              <a:buNone/>
            </a:pPr>
            <a:endParaRPr lang="en-US" dirty="0"/>
          </a:p>
        </p:txBody>
      </p:sp>
    </p:spTree>
    <p:extLst>
      <p:ext uri="{BB962C8B-B14F-4D97-AF65-F5344CB8AC3E}">
        <p14:creationId xmlns:p14="http://schemas.microsoft.com/office/powerpoint/2010/main" val="1745803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Rejected Woodrow Wilson’s League of Nations and progressivism</a:t>
            </a:r>
          </a:p>
          <a:p>
            <a:r>
              <a:rPr lang="en-US" dirty="0" smtClean="0"/>
              <a:t>Harding wanted to end foreign crusades </a:t>
            </a:r>
          </a:p>
          <a:p>
            <a:r>
              <a:rPr lang="en-US" dirty="0" smtClean="0"/>
              <a:t>Harding called for “</a:t>
            </a:r>
            <a:r>
              <a:rPr lang="en-US" dirty="0"/>
              <a:t>A return to normalcy” </a:t>
            </a:r>
            <a:endParaRPr lang="en-US" dirty="0" smtClean="0"/>
          </a:p>
          <a:p>
            <a:r>
              <a:rPr lang="en-US" dirty="0" smtClean="0"/>
              <a:t>He wanted to go back to ‘simpler’ times before Wilson’s terms </a:t>
            </a:r>
            <a:endParaRPr lang="en-US" dirty="0"/>
          </a:p>
          <a:p>
            <a:endParaRPr lang="en-US" dirty="0" smtClean="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a:t>
            </a:r>
            <a:r>
              <a:rPr lang="en-US" dirty="0"/>
              <a:t>election of 1920 was the 1</a:t>
            </a:r>
            <a:r>
              <a:rPr lang="en-US" baseline="30000" dirty="0"/>
              <a:t>st</a:t>
            </a:r>
            <a:r>
              <a:rPr lang="en-US" dirty="0"/>
              <a:t> Presidential election in which women were allowed to vote under the 19</a:t>
            </a:r>
            <a:r>
              <a:rPr lang="en-US" baseline="30000" dirty="0"/>
              <a:t>th</a:t>
            </a:r>
            <a:r>
              <a:rPr lang="en-US" dirty="0"/>
              <a:t> amendment.</a:t>
            </a:r>
          </a:p>
          <a:p>
            <a:r>
              <a:rPr lang="en-US" dirty="0"/>
              <a:t>American voters overwhelmingly elected Harding, who promised a return to simpler days. </a:t>
            </a:r>
          </a:p>
          <a:p>
            <a:endParaRPr lang="en-US" dirty="0"/>
          </a:p>
        </p:txBody>
      </p:sp>
    </p:spTree>
    <p:extLst>
      <p:ext uri="{BB962C8B-B14F-4D97-AF65-F5344CB8AC3E}">
        <p14:creationId xmlns:p14="http://schemas.microsoft.com/office/powerpoint/2010/main" val="3992886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pic>
        <p:nvPicPr>
          <p:cNvPr id="5" name="Content Placeholder 4"/>
          <p:cNvPicPr>
            <a:picLocks noGrp="1" noChangeAspect="1"/>
          </p:cNvPicPr>
          <p:nvPr>
            <p:ph sz="half" idx="1"/>
          </p:nvPr>
        </p:nvPicPr>
        <p:blipFill>
          <a:blip r:embed="rId2"/>
          <a:srcRect l="24855" r="24855"/>
          <a:stretch>
            <a:fillRect/>
          </a:stretch>
        </p:blipFill>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151364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idx="1"/>
          </p:nvPr>
        </p:nvSpPr>
        <p:spPr/>
        <p:txBody>
          <a:bodyPr/>
          <a:lstStyle/>
          <a:p>
            <a:pPr marL="118872" indent="0">
              <a:buNone/>
            </a:pPr>
            <a:r>
              <a:rPr lang="en-US" dirty="0" smtClean="0"/>
              <a:t>By the 1920s, the United States was an economic giant. </a:t>
            </a:r>
          </a:p>
          <a:p>
            <a:pPr marL="118872" indent="0">
              <a:buNone/>
            </a:pPr>
            <a:r>
              <a:rPr lang="en-US" dirty="0" smtClean="0"/>
              <a:t>It was the richest, most industrialized country in the world</a:t>
            </a:r>
          </a:p>
          <a:p>
            <a:pPr marL="118872" indent="0">
              <a:buNone/>
            </a:pPr>
            <a:r>
              <a:rPr lang="en-US" dirty="0" smtClean="0"/>
              <a:t>The US was now the largest creditor nation in the world. </a:t>
            </a:r>
          </a:p>
          <a:p>
            <a:pPr marL="118872" indent="0">
              <a:buNone/>
            </a:pPr>
            <a:r>
              <a:rPr lang="en-US" dirty="0" smtClean="0"/>
              <a:t>Creditor Nation – other countries owed the US more money than the US owed them. </a:t>
            </a:r>
          </a:p>
        </p:txBody>
      </p:sp>
    </p:spTree>
    <p:extLst>
      <p:ext uri="{BB962C8B-B14F-4D97-AF65-F5344CB8AC3E}">
        <p14:creationId xmlns:p14="http://schemas.microsoft.com/office/powerpoint/2010/main" val="145508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Favored lower taxes on individuals and corporations </a:t>
            </a:r>
          </a:p>
          <a:p>
            <a:r>
              <a:rPr lang="en-US" dirty="0" smtClean="0"/>
              <a:t>Liked laissez faire policies better</a:t>
            </a:r>
          </a:p>
          <a:p>
            <a:r>
              <a:rPr lang="en-US" dirty="0" smtClean="0"/>
              <a:t>Raised protective tariffs </a:t>
            </a:r>
          </a:p>
          <a:p>
            <a:r>
              <a:rPr lang="en-US" dirty="0" smtClean="0"/>
              <a:t>Very likable to talk to </a:t>
            </a:r>
          </a:p>
          <a:p>
            <a:r>
              <a:rPr lang="en-US" dirty="0" smtClean="0"/>
              <a:t>Not the most intelligent President</a:t>
            </a:r>
          </a:p>
          <a:p>
            <a:r>
              <a:rPr lang="en-US" dirty="0" smtClean="0"/>
              <a:t>“I talk to one side and they seem right. I talk to the other side and they seem just as right, and here I am where I started.”</a:t>
            </a:r>
            <a:endParaRPr lang="en-US" dirty="0"/>
          </a:p>
        </p:txBody>
      </p:sp>
    </p:spTree>
    <p:extLst>
      <p:ext uri="{BB962C8B-B14F-4D97-AF65-F5344CB8AC3E}">
        <p14:creationId xmlns:p14="http://schemas.microsoft.com/office/powerpoint/2010/main" val="3127012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Harding </a:t>
            </a:r>
            <a:endParaRPr lang="en-US" dirty="0"/>
          </a:p>
        </p:txBody>
      </p:sp>
      <p:sp>
        <p:nvSpPr>
          <p:cNvPr id="3" name="Content Placeholder 2"/>
          <p:cNvSpPr>
            <a:spLocks noGrp="1"/>
          </p:cNvSpPr>
          <p:nvPr>
            <p:ph idx="1"/>
          </p:nvPr>
        </p:nvSpPr>
        <p:spPr/>
        <p:txBody>
          <a:bodyPr/>
          <a:lstStyle/>
          <a:p>
            <a:r>
              <a:rPr lang="en-US" dirty="0" smtClean="0"/>
              <a:t>Often relied on others to make decisions for him </a:t>
            </a:r>
          </a:p>
          <a:p>
            <a:r>
              <a:rPr lang="en-US" dirty="0" smtClean="0"/>
              <a:t>Many were his close friends who were greedy and small minded. Nicknamed the “Ohio Gang” </a:t>
            </a:r>
            <a:endParaRPr lang="en-US" dirty="0"/>
          </a:p>
        </p:txBody>
      </p:sp>
    </p:spTree>
    <p:extLst>
      <p:ext uri="{BB962C8B-B14F-4D97-AF65-F5344CB8AC3E}">
        <p14:creationId xmlns:p14="http://schemas.microsoft.com/office/powerpoint/2010/main" val="451829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Harding</a:t>
            </a:r>
            <a:endParaRPr lang="en-US" dirty="0"/>
          </a:p>
        </p:txBody>
      </p:sp>
      <p:sp>
        <p:nvSpPr>
          <p:cNvPr id="3" name="Content Placeholder 2"/>
          <p:cNvSpPr>
            <a:spLocks noGrp="1"/>
          </p:cNvSpPr>
          <p:nvPr>
            <p:ph idx="1"/>
          </p:nvPr>
        </p:nvSpPr>
        <p:spPr/>
        <p:txBody>
          <a:bodyPr/>
          <a:lstStyle/>
          <a:p>
            <a:r>
              <a:rPr lang="en-US" dirty="0" smtClean="0"/>
              <a:t>1921-1923</a:t>
            </a:r>
          </a:p>
          <a:p>
            <a:r>
              <a:rPr lang="en-US" dirty="0">
                <a:hlinkClick r:id="rId2"/>
              </a:rPr>
              <a:t>http://www.biography.com/people/warren-g-harding-</a:t>
            </a:r>
            <a:r>
              <a:rPr lang="en-US" dirty="0" smtClean="0">
                <a:hlinkClick r:id="rId2"/>
              </a:rPr>
              <a:t>9328336</a:t>
            </a:r>
            <a:endParaRPr lang="en-US" dirty="0" smtClean="0"/>
          </a:p>
          <a:p>
            <a:endParaRPr lang="en-US" dirty="0"/>
          </a:p>
        </p:txBody>
      </p:sp>
    </p:spTree>
    <p:extLst>
      <p:ext uri="{BB962C8B-B14F-4D97-AF65-F5344CB8AC3E}">
        <p14:creationId xmlns:p14="http://schemas.microsoft.com/office/powerpoint/2010/main" val="2811856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1920s was a booming time economically speaking in America.</a:t>
            </a:r>
          </a:p>
          <a:p>
            <a:r>
              <a:rPr lang="en-US" dirty="0" smtClean="0"/>
              <a:t>Henry Ford introduced a series of methods and ideas that revolutionized production, wages, working conditions, and daily life.  </a:t>
            </a:r>
          </a:p>
          <a:p>
            <a:pPr lvl="1"/>
            <a:r>
              <a:rPr lang="en-US" dirty="0" smtClean="0"/>
              <a:t>mass production, assembly lines, scientific management </a:t>
            </a:r>
          </a:p>
          <a:p>
            <a:pPr marL="457200" lvl="1" indent="0">
              <a:buNone/>
            </a:pPr>
            <a:r>
              <a:rPr lang="en-US" dirty="0"/>
              <a:t>The boom in the auto industry stimulated booms in </a:t>
            </a:r>
            <a:r>
              <a:rPr lang="en-US" dirty="0" smtClean="0"/>
              <a:t>other industries such </a:t>
            </a:r>
            <a:r>
              <a:rPr lang="en-US" dirty="0"/>
              <a:t>as rubber, glass, asphalt, wood, insurance, road construction and more. </a:t>
            </a:r>
          </a:p>
          <a:p>
            <a:pPr marL="457200" lvl="1" indent="0">
              <a:buNone/>
            </a:pPr>
            <a:endParaRPr lang="en-US" dirty="0" smtClean="0"/>
          </a:p>
        </p:txBody>
      </p:sp>
    </p:spTree>
    <p:extLst>
      <p:ext uri="{BB962C8B-B14F-4D97-AF65-F5344CB8AC3E}">
        <p14:creationId xmlns:p14="http://schemas.microsoft.com/office/powerpoint/2010/main" val="2572341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Harding – Teapot Dome Scandal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Worst scandal</a:t>
            </a:r>
          </a:p>
          <a:p>
            <a:r>
              <a:rPr lang="en-US" dirty="0" smtClean="0"/>
              <a:t>Involved Albert Fall, Secretary of the Interior</a:t>
            </a:r>
          </a:p>
          <a:p>
            <a:r>
              <a:rPr lang="en-US" dirty="0" smtClean="0"/>
              <a:t>Fall arranged to transfer oil reserves in Elk Hills, California and Teapot Dome, Wyoming , from the Navy to the Interior Department.</a:t>
            </a:r>
          </a:p>
          <a:p>
            <a:r>
              <a:rPr lang="en-US" dirty="0" smtClean="0"/>
              <a:t>The oil reserves were in place for the Navy’s use in case of an emergency .</a:t>
            </a:r>
          </a:p>
          <a:p>
            <a:r>
              <a:rPr lang="en-US" dirty="0" smtClean="0"/>
              <a:t>Once Albert Fall had control, he started to lease out the oil reserves to private oilmen in return for ‘loans’ (bribes.) </a:t>
            </a:r>
          </a:p>
          <a:p>
            <a:r>
              <a:rPr lang="en-US" dirty="0" smtClean="0"/>
              <a:t>The Senate began to investigate and this was revealed by 1924, but Harding had already died of a heart attack in 1923.  </a:t>
            </a:r>
          </a:p>
          <a:p>
            <a:endParaRPr lang="en-US" dirty="0"/>
          </a:p>
        </p:txBody>
      </p:sp>
    </p:spTree>
    <p:extLst>
      <p:ext uri="{BB962C8B-B14F-4D97-AF65-F5344CB8AC3E}">
        <p14:creationId xmlns:p14="http://schemas.microsoft.com/office/powerpoint/2010/main" val="2141746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Teapot Dome Scandal </a:t>
            </a:r>
            <a:endParaRPr lang="en-US" dirty="0"/>
          </a:p>
        </p:txBody>
      </p:sp>
      <p:sp>
        <p:nvSpPr>
          <p:cNvPr id="3" name="Content Placeholder 2"/>
          <p:cNvSpPr>
            <a:spLocks noGrp="1"/>
          </p:cNvSpPr>
          <p:nvPr>
            <p:ph idx="1"/>
          </p:nvPr>
        </p:nvSpPr>
        <p:spPr/>
        <p:txBody>
          <a:bodyPr/>
          <a:lstStyle/>
          <a:p>
            <a:r>
              <a:rPr lang="en-US" dirty="0" smtClean="0"/>
              <a:t>Answer Questions 1 &amp; 2 on page 331 </a:t>
            </a:r>
            <a:endParaRPr lang="en-US" dirty="0"/>
          </a:p>
        </p:txBody>
      </p:sp>
    </p:spTree>
    <p:extLst>
      <p:ext uri="{BB962C8B-B14F-4D97-AF65-F5344CB8AC3E}">
        <p14:creationId xmlns:p14="http://schemas.microsoft.com/office/powerpoint/2010/main" val="213466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900"/>
              <a:t>Phonograph</a:t>
            </a:r>
            <a:r>
              <a:rPr lang="en-US"/>
              <a:t> </a:t>
            </a:r>
          </a:p>
        </p:txBody>
      </p:sp>
      <p:sp>
        <p:nvSpPr>
          <p:cNvPr id="41987" name="Rectangle 3"/>
          <p:cNvSpPr>
            <a:spLocks noGrp="1" noChangeArrowheads="1"/>
          </p:cNvSpPr>
          <p:nvPr>
            <p:ph idx="1"/>
          </p:nvPr>
        </p:nvSpPr>
        <p:spPr/>
        <p:txBody>
          <a:bodyPr/>
          <a:lstStyle/>
          <a:p>
            <a:r>
              <a:rPr lang="en-US" sz="4000" dirty="0">
                <a:latin typeface="Bookman" pitchFamily="18" charset="0"/>
              </a:rPr>
              <a:t>most common device for playing </a:t>
            </a:r>
            <a:r>
              <a:rPr lang="en-US" sz="4000" dirty="0">
                <a:latin typeface="Bookman" pitchFamily="18" charset="0"/>
                <a:hlinkClick r:id="rId2" tooltip="Sound"/>
              </a:rPr>
              <a:t>sound</a:t>
            </a:r>
            <a:r>
              <a:rPr lang="en-US" sz="4000" dirty="0">
                <a:latin typeface="Bookman" pitchFamily="18" charset="0"/>
              </a:rPr>
              <a:t> </a:t>
            </a:r>
            <a:r>
              <a:rPr lang="en-US" sz="4000" dirty="0" smtClean="0">
                <a:latin typeface="Bookman" pitchFamily="18" charset="0"/>
                <a:hlinkClick r:id="rId3" tooltip="Sound recording and reproduction"/>
              </a:rPr>
              <a:t>recordings</a:t>
            </a:r>
            <a:r>
              <a:rPr lang="en-US" sz="4000" dirty="0" smtClean="0">
                <a:latin typeface="Bookman" pitchFamily="18" charset="0"/>
              </a:rPr>
              <a:t> in the 1870s</a:t>
            </a:r>
            <a:endParaRPr lang="en-US" sz="4000" dirty="0">
              <a:latin typeface="Book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pic>
        <p:nvPicPr>
          <p:cNvPr id="4" name="Content Placeholder 3"/>
          <p:cNvPicPr>
            <a:picLocks noGrp="1" noChangeAspect="1"/>
          </p:cNvPicPr>
          <p:nvPr>
            <p:ph idx="1"/>
          </p:nvPr>
        </p:nvPicPr>
        <p:blipFill>
          <a:blip r:embed="rId2"/>
          <a:srcRect t="1283" b="1283"/>
          <a:stretch>
            <a:fillRect/>
          </a:stretch>
        </p:blipFill>
        <p:spPr/>
      </p:pic>
    </p:spTree>
    <p:extLst>
      <p:ext uri="{BB962C8B-B14F-4D97-AF65-F5344CB8AC3E}">
        <p14:creationId xmlns:p14="http://schemas.microsoft.com/office/powerpoint/2010/main" val="244056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lstStyle/>
          <a:p>
            <a:r>
              <a:rPr lang="en-US" dirty="0" smtClean="0"/>
              <a:t>1923-1929</a:t>
            </a:r>
          </a:p>
          <a:p>
            <a:r>
              <a:rPr lang="en-US" dirty="0" smtClean="0"/>
              <a:t>Silent Cal</a:t>
            </a:r>
          </a:p>
          <a:p>
            <a:r>
              <a:rPr lang="en-US" dirty="0" smtClean="0"/>
              <a:t>Quiet, honest, frugal -  a man who measured his words carefully </a:t>
            </a:r>
          </a:p>
          <a:p>
            <a:r>
              <a:rPr lang="en-US" dirty="0" smtClean="0"/>
              <a:t>Put his trust in business and put his administration in the hands of men who held to the simple virtues of an older America </a:t>
            </a:r>
          </a:p>
        </p:txBody>
      </p:sp>
    </p:spTree>
    <p:extLst>
      <p:ext uri="{BB962C8B-B14F-4D97-AF65-F5344CB8AC3E}">
        <p14:creationId xmlns:p14="http://schemas.microsoft.com/office/powerpoint/2010/main" val="3548117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normAutofit lnSpcReduction="10000"/>
          </a:bodyPr>
          <a:lstStyle/>
          <a:p>
            <a:r>
              <a:rPr lang="en-US" dirty="0" smtClean="0"/>
              <a:t>“The chief business of the American people is business. They are profoundly concerned with producing, buying, selling, investing, and prospering in the world… We make no concealment of the fact that we want wealth, but there are many other things that we want very much more. We want peace and honor, and that charity which is so strong an element of all civilization. The chief ideal of the American people is idealism.” </a:t>
            </a:r>
            <a:endParaRPr lang="en-US" dirty="0"/>
          </a:p>
        </p:txBody>
      </p:sp>
    </p:spTree>
    <p:extLst>
      <p:ext uri="{BB962C8B-B14F-4D97-AF65-F5344CB8AC3E}">
        <p14:creationId xmlns:p14="http://schemas.microsoft.com/office/powerpoint/2010/main" val="1876399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Coolidge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Worked towards</a:t>
            </a:r>
          </a:p>
          <a:p>
            <a:pPr lvl="1"/>
            <a:r>
              <a:rPr lang="en-US" dirty="0" smtClean="0"/>
              <a:t>Reducing the national debt </a:t>
            </a:r>
          </a:p>
          <a:p>
            <a:pPr lvl="1"/>
            <a:r>
              <a:rPr lang="en-US" dirty="0" smtClean="0"/>
              <a:t>Trimming the federal budget </a:t>
            </a:r>
          </a:p>
          <a:p>
            <a:pPr lvl="1"/>
            <a:r>
              <a:rPr lang="en-US" dirty="0" smtClean="0"/>
              <a:t>Lowering taxes to give incentives for businesses</a:t>
            </a:r>
          </a:p>
          <a:p>
            <a:pPr lvl="1"/>
            <a:r>
              <a:rPr lang="en-US" dirty="0" smtClean="0"/>
              <a:t>Coolidge thus saw a spectacular boom in the American economy. For almost 6 years, the economy boomed.</a:t>
            </a:r>
            <a:endParaRPr lang="en-US" dirty="0"/>
          </a:p>
          <a:p>
            <a:pPr lvl="1"/>
            <a:r>
              <a:rPr lang="en-US" dirty="0" smtClean="0"/>
              <a:t>Like Harding, he mistrusted the use of legislation to achieve social change</a:t>
            </a:r>
            <a:r>
              <a:rPr lang="en-US" dirty="0" smtClean="0"/>
              <a:t>.</a:t>
            </a:r>
          </a:p>
          <a:p>
            <a:pPr marL="118872" indent="0">
              <a:buNone/>
            </a:pPr>
            <a:r>
              <a:rPr lang="en-US" dirty="0" smtClean="0"/>
              <a:t>Answer </a:t>
            </a:r>
            <a:r>
              <a:rPr lang="en-US" dirty="0" smtClean="0"/>
              <a:t>Page 334 </a:t>
            </a:r>
          </a:p>
          <a:p>
            <a:pPr marL="118872" indent="0">
              <a:buNone/>
            </a:pPr>
            <a:r>
              <a:rPr lang="en-US" dirty="0" smtClean="0"/>
              <a:t>Answer questions 3-5</a:t>
            </a:r>
          </a:p>
          <a:p>
            <a:pPr lvl="1"/>
            <a:endParaRPr lang="en-US" dirty="0" smtClean="0"/>
          </a:p>
        </p:txBody>
      </p:sp>
    </p:spTree>
    <p:extLst>
      <p:ext uri="{BB962C8B-B14F-4D97-AF65-F5344CB8AC3E}">
        <p14:creationId xmlns:p14="http://schemas.microsoft.com/office/powerpoint/2010/main" val="3567354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is considered the oldest terrorist group in the United States by most people? </a:t>
            </a:r>
          </a:p>
          <a:p>
            <a:r>
              <a:rPr lang="en-US" dirty="0" smtClean="0"/>
              <a:t>How would a group qualify as a terrorist group? </a:t>
            </a:r>
          </a:p>
          <a:p>
            <a:endParaRPr lang="en-US" dirty="0"/>
          </a:p>
          <a:p>
            <a:endParaRPr lang="en-US" dirty="0"/>
          </a:p>
        </p:txBody>
      </p:sp>
      <p:pic>
        <p:nvPicPr>
          <p:cNvPr id="4" name="Picture 3"/>
          <p:cNvPicPr>
            <a:picLocks noChangeAspect="1"/>
          </p:cNvPicPr>
          <p:nvPr/>
        </p:nvPicPr>
        <p:blipFill>
          <a:blip r:embed="rId2"/>
          <a:stretch>
            <a:fillRect/>
          </a:stretch>
        </p:blipFill>
        <p:spPr>
          <a:xfrm>
            <a:off x="3505200" y="3505200"/>
            <a:ext cx="4802579" cy="3081655"/>
          </a:xfrm>
          <a:prstGeom prst="rect">
            <a:avLst/>
          </a:prstGeom>
        </p:spPr>
      </p:pic>
    </p:spTree>
    <p:extLst>
      <p:ext uri="{BB962C8B-B14F-4D97-AF65-F5344CB8AC3E}">
        <p14:creationId xmlns:p14="http://schemas.microsoft.com/office/powerpoint/2010/main" val="1298549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Openers &amp; Reminders </a:t>
            </a:r>
            <a:endParaRPr lang="en-US" dirty="0"/>
          </a:p>
        </p:txBody>
      </p:sp>
      <p:sp>
        <p:nvSpPr>
          <p:cNvPr id="5" name="Content Placeholder 4"/>
          <p:cNvSpPr>
            <a:spLocks noGrp="1"/>
          </p:cNvSpPr>
          <p:nvPr>
            <p:ph sz="half" idx="1"/>
          </p:nvPr>
        </p:nvSpPr>
        <p:spPr>
          <a:xfrm>
            <a:off x="457200" y="1600200"/>
            <a:ext cx="4800600" cy="4953000"/>
          </a:xfrm>
        </p:spPr>
        <p:txBody>
          <a:bodyPr>
            <a:normAutofit/>
          </a:bodyPr>
          <a:lstStyle/>
          <a:p>
            <a:pPr marL="633222" indent="-514350">
              <a:buAutoNum type="arabicPeriod"/>
            </a:pPr>
            <a:r>
              <a:rPr lang="en-US" sz="3300" dirty="0" smtClean="0"/>
              <a:t>Is there an immigration problem in the United States today?</a:t>
            </a:r>
          </a:p>
          <a:p>
            <a:pPr marL="633222" indent="-514350">
              <a:buAutoNum type="arabicPeriod"/>
            </a:pPr>
            <a:r>
              <a:rPr lang="en-US" sz="3300" dirty="0" smtClean="0"/>
              <a:t>What do you think should be done about this.</a:t>
            </a:r>
          </a:p>
          <a:p>
            <a:endParaRPr lang="en-US" sz="3300" dirty="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a:bodyPr>
          <a:lstStyle/>
          <a:p>
            <a:r>
              <a:rPr lang="en-US" dirty="0" smtClean="0"/>
              <a:t>Unless you are this cute, keep your cell phones </a:t>
            </a:r>
            <a:r>
              <a:rPr lang="en-US" i="1" dirty="0" smtClean="0"/>
              <a:t>completely </a:t>
            </a:r>
            <a:r>
              <a:rPr lang="en-US" dirty="0" smtClean="0"/>
              <a:t>out of sight. </a:t>
            </a:r>
            <a:endParaRPr lang="en-US" dirty="0"/>
          </a:p>
        </p:txBody>
      </p:sp>
      <p:pic>
        <p:nvPicPr>
          <p:cNvPr id="7" name="Picture 6" descr="IMG_5676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810" y="1417638"/>
            <a:ext cx="2476445" cy="3301928"/>
          </a:xfrm>
          <a:prstGeom prst="rect">
            <a:avLst/>
          </a:prstGeom>
        </p:spPr>
      </p:pic>
    </p:spTree>
    <p:extLst>
      <p:ext uri="{BB962C8B-B14F-4D97-AF65-F5344CB8AC3E}">
        <p14:creationId xmlns:p14="http://schemas.microsoft.com/office/powerpoint/2010/main" val="233466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Activity </a:t>
            </a:r>
            <a:endParaRPr lang="en-US" dirty="0"/>
          </a:p>
        </p:txBody>
      </p:sp>
      <p:sp>
        <p:nvSpPr>
          <p:cNvPr id="5" name="Content Placeholder 4"/>
          <p:cNvSpPr>
            <a:spLocks noGrp="1"/>
          </p:cNvSpPr>
          <p:nvPr>
            <p:ph sz="half" idx="1"/>
          </p:nvPr>
        </p:nvSpPr>
        <p:spPr>
          <a:xfrm>
            <a:off x="457200" y="1600200"/>
            <a:ext cx="4800600" cy="4953000"/>
          </a:xfrm>
        </p:spPr>
        <p:txBody>
          <a:bodyPr>
            <a:normAutofit fontScale="92500" lnSpcReduction="20000"/>
          </a:bodyPr>
          <a:lstStyle/>
          <a:p>
            <a:pPr marL="118872" indent="0">
              <a:buNone/>
            </a:pPr>
            <a:r>
              <a:rPr lang="en-US" sz="3300" dirty="0" smtClean="0"/>
              <a:t>Read page 39-42 and answer</a:t>
            </a:r>
          </a:p>
          <a:p>
            <a:pPr marL="633222" indent="-514350">
              <a:buAutoNum type="arabicPeriod"/>
            </a:pPr>
            <a:r>
              <a:rPr lang="en-US" sz="3300" dirty="0" smtClean="0"/>
              <a:t>When you read the saga of how the Great Smoky Mountains came about, what surprises you?</a:t>
            </a:r>
          </a:p>
          <a:p>
            <a:pPr marL="118872" indent="0">
              <a:buNone/>
            </a:pPr>
            <a:r>
              <a:rPr lang="en-US" sz="3300" dirty="0" smtClean="0"/>
              <a:t>2. How do you think the Scopes Trial and the coverage of it affected the way people saw Tennesseans? </a:t>
            </a:r>
          </a:p>
          <a:p>
            <a:endParaRPr lang="en-US" sz="3300" dirty="0"/>
          </a:p>
          <a:p>
            <a:endParaRPr lang="en-US" sz="3300" dirty="0" smtClean="0"/>
          </a:p>
          <a:p>
            <a:pPr marL="0" indent="0">
              <a:buNone/>
            </a:pPr>
            <a:endParaRPr lang="en-US" dirty="0"/>
          </a:p>
        </p:txBody>
      </p:sp>
      <p:sp>
        <p:nvSpPr>
          <p:cNvPr id="6" name="Content Placeholder 5"/>
          <p:cNvSpPr>
            <a:spLocks noGrp="1"/>
          </p:cNvSpPr>
          <p:nvPr>
            <p:ph sz="half" idx="2"/>
          </p:nvPr>
        </p:nvSpPr>
        <p:spPr>
          <a:xfrm>
            <a:off x="5041929" y="4803586"/>
            <a:ext cx="3871191" cy="1863294"/>
          </a:xfrm>
        </p:spPr>
        <p:txBody>
          <a:bodyPr>
            <a:normAutofit fontScale="92500" lnSpcReduction="20000"/>
          </a:bodyPr>
          <a:lstStyle/>
          <a:p>
            <a:pPr marL="118872" indent="0">
              <a:buNone/>
            </a:pPr>
            <a:endParaRPr lang="en-US" dirty="0"/>
          </a:p>
        </p:txBody>
      </p:sp>
    </p:spTree>
    <p:extLst>
      <p:ext uri="{BB962C8B-B14F-4D97-AF65-F5344CB8AC3E}">
        <p14:creationId xmlns:p14="http://schemas.microsoft.com/office/powerpoint/2010/main" val="373363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8872" indent="0">
              <a:buNone/>
            </a:pPr>
            <a:r>
              <a:rPr lang="en-US" dirty="0"/>
              <a:t>US.36 Analyze the attacks on civil liberties and racial and ethnic tensions, including the Palmer </a:t>
            </a:r>
          </a:p>
          <a:p>
            <a:pPr marL="118872" indent="0">
              <a:buNone/>
            </a:pPr>
            <a:r>
              <a:rPr lang="en-US" dirty="0" smtClean="0"/>
              <a:t>Raids</a:t>
            </a:r>
            <a:r>
              <a:rPr lang="en-US" dirty="0"/>
              <a:t>, the immigration quota acts of the 1920’s, the resurgence of the Ku Klux Klan, the efforts </a:t>
            </a:r>
          </a:p>
          <a:p>
            <a:pPr marL="118872" indent="0">
              <a:buNone/>
            </a:pPr>
            <a:r>
              <a:rPr lang="en-US" dirty="0" smtClean="0"/>
              <a:t>of </a:t>
            </a:r>
            <a:r>
              <a:rPr lang="en-US" dirty="0"/>
              <a:t>Ida B. Wells and Randolph Miller, the trial of Sacco and Vanzetti, the emergence of </a:t>
            </a:r>
          </a:p>
          <a:p>
            <a:pPr marL="118872" indent="0">
              <a:buNone/>
            </a:pPr>
            <a:r>
              <a:rPr lang="en-US" dirty="0" err="1" smtClean="0"/>
              <a:t>Garveyism</a:t>
            </a:r>
            <a:r>
              <a:rPr lang="en-US" dirty="0"/>
              <a:t>, and the rise of the NAACP. (C, H, P, TN)</a:t>
            </a:r>
          </a:p>
          <a:p>
            <a:endParaRPr lang="en-US" dirty="0"/>
          </a:p>
        </p:txBody>
      </p:sp>
    </p:spTree>
    <p:extLst>
      <p:ext uri="{BB962C8B-B14F-4D97-AF65-F5344CB8AC3E}">
        <p14:creationId xmlns:p14="http://schemas.microsoft.com/office/powerpoint/2010/main" val="26646442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7500" lnSpcReduction="20000"/>
          </a:bodyPr>
          <a:lstStyle/>
          <a:p>
            <a:r>
              <a:rPr lang="en-US" dirty="0">
                <a:hlinkClick r:id="rId2"/>
              </a:rPr>
              <a:t>http://app.discoveryeducation.com/player/view/assetGuid/1DDDA06E-9C8F-486E-843E-</a:t>
            </a:r>
            <a:r>
              <a:rPr lang="en-US" dirty="0" smtClean="0">
                <a:hlinkClick r:id="rId2"/>
              </a:rPr>
              <a:t>85DB52BDCD7B</a:t>
            </a:r>
            <a:endParaRPr lang="en-US" dirty="0" smtClean="0"/>
          </a:p>
          <a:p>
            <a:endParaRPr lang="en-US" dirty="0"/>
          </a:p>
          <a:p>
            <a:r>
              <a:rPr lang="en-US" dirty="0" smtClean="0"/>
              <a:t>United streaming clip – 2minutes </a:t>
            </a:r>
          </a:p>
          <a:p>
            <a:r>
              <a:rPr lang="en-US" dirty="0" smtClean="0"/>
              <a:t>Title - </a:t>
            </a:r>
          </a:p>
          <a:p>
            <a:endParaRPr lang="en-US" dirty="0"/>
          </a:p>
          <a:p>
            <a:r>
              <a:rPr lang="en-US" dirty="0" smtClean="0"/>
              <a:t>Read Handout</a:t>
            </a:r>
          </a:p>
          <a:p>
            <a:pPr marL="118872" indent="0">
              <a:buNone/>
            </a:pPr>
            <a:r>
              <a:rPr lang="en-US" i="1" dirty="0" smtClean="0"/>
              <a:t>Between the Wars: The Palmer Raids</a:t>
            </a:r>
          </a:p>
          <a:p>
            <a:pPr marL="118872" indent="0">
              <a:buNone/>
            </a:pPr>
            <a:endParaRPr lang="en-US" i="1" dirty="0"/>
          </a:p>
          <a:p>
            <a:pPr marL="118872" indent="0">
              <a:buNone/>
            </a:pPr>
            <a:endParaRPr lang="en-US" i="1" dirty="0" smtClean="0"/>
          </a:p>
          <a:p>
            <a:pPr marL="118872" indent="0">
              <a:buNone/>
            </a:pPr>
            <a:r>
              <a:rPr lang="en-US" i="1" dirty="0">
                <a:hlinkClick r:id="rId3"/>
              </a:rPr>
              <a:t>http://chnm.gmu.edu/courses/hist409/</a:t>
            </a:r>
            <a:r>
              <a:rPr lang="en-US" i="1" dirty="0" smtClean="0">
                <a:hlinkClick r:id="rId3"/>
              </a:rPr>
              <a:t>red.html</a:t>
            </a:r>
            <a:endParaRPr lang="en-US" i="1" dirty="0" smtClean="0"/>
          </a:p>
          <a:p>
            <a:r>
              <a:rPr lang="en-US" dirty="0" smtClean="0">
                <a:hlinkClick r:id="rId4"/>
              </a:rPr>
              <a:t>http://www.humanities.uci.edu/history/ucihp/resources/11th%20grade%20for%20website/11.4%2011.5%20HOT%20Red_Scare.pdf</a:t>
            </a:r>
            <a:endParaRPr lang="en-US" dirty="0" smtClean="0"/>
          </a:p>
          <a:p>
            <a:r>
              <a:rPr lang="en-US" dirty="0" smtClean="0"/>
              <a:t>Thorough packet on Palmer Raids</a:t>
            </a:r>
          </a:p>
          <a:p>
            <a:pPr marL="118872" indent="0">
              <a:buNone/>
            </a:pPr>
            <a:endParaRPr lang="en-US" i="1" dirty="0" smtClean="0"/>
          </a:p>
          <a:p>
            <a:pPr marL="118872" indent="0">
              <a:buNone/>
            </a:pPr>
            <a:endParaRPr lang="en-US" i="1" dirty="0"/>
          </a:p>
          <a:p>
            <a:pPr marL="118872" indent="0">
              <a:buNone/>
            </a:pPr>
            <a:r>
              <a:rPr lang="en-US" i="1" dirty="0" smtClean="0"/>
              <a:t> </a:t>
            </a:r>
            <a:endParaRPr lang="en-US" dirty="0" smtClean="0"/>
          </a:p>
          <a:p>
            <a:pPr marL="118872" indent="0">
              <a:buNone/>
            </a:pPr>
            <a:endParaRPr lang="en-US" i="1" dirty="0" smtClean="0"/>
          </a:p>
        </p:txBody>
      </p:sp>
    </p:spTree>
    <p:extLst>
      <p:ext uri="{BB962C8B-B14F-4D97-AF65-F5344CB8AC3E}">
        <p14:creationId xmlns:p14="http://schemas.microsoft.com/office/powerpoint/2010/main" val="379068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Quota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Two important laws:</a:t>
            </a:r>
          </a:p>
          <a:p>
            <a:pPr lvl="1"/>
            <a:r>
              <a:rPr lang="en-US" dirty="0" smtClean="0"/>
              <a:t>Emergency Quota Act of 1921 and</a:t>
            </a:r>
          </a:p>
          <a:p>
            <a:pPr lvl="1"/>
            <a:r>
              <a:rPr lang="en-US" dirty="0" smtClean="0"/>
              <a:t>National Origins Act of 1924</a:t>
            </a:r>
          </a:p>
          <a:p>
            <a:pPr lvl="2"/>
            <a:r>
              <a:rPr lang="en-US" dirty="0" smtClean="0"/>
              <a:t>Set up a simple formula: the number of immigrants of a given nationality each year could not exceed 2 percent of the number of people of that nationality living in the United States in 1890.</a:t>
            </a:r>
          </a:p>
          <a:p>
            <a:pPr lvl="2"/>
            <a:r>
              <a:rPr lang="en-US" dirty="0" smtClean="0"/>
              <a:t>For example, the act permitted about 65,721 immigrants from England and Northern Ireland to come to America every year, but it allowed only about 5,802 immigrants from Italy. </a:t>
            </a:r>
          </a:p>
          <a:p>
            <a:pPr lvl="1"/>
            <a:r>
              <a:rPr lang="en-US" dirty="0" smtClean="0"/>
              <a:t>Established a quota system to govern immigration from specific countries. </a:t>
            </a:r>
          </a:p>
          <a:p>
            <a:pPr lvl="1"/>
            <a:r>
              <a:rPr lang="en-US" dirty="0" smtClean="0"/>
              <a:t>Excluded most Asian immigrants </a:t>
            </a:r>
          </a:p>
          <a:p>
            <a:endParaRPr lang="en-US" dirty="0"/>
          </a:p>
        </p:txBody>
      </p:sp>
    </p:spTree>
    <p:extLst>
      <p:ext uri="{BB962C8B-B14F-4D97-AF65-F5344CB8AC3E}">
        <p14:creationId xmlns:p14="http://schemas.microsoft.com/office/powerpoint/2010/main" val="135111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of the 1920s </a:t>
            </a:r>
            <a:endParaRPr lang="en-US" dirty="0"/>
          </a:p>
        </p:txBody>
      </p:sp>
      <p:sp>
        <p:nvSpPr>
          <p:cNvPr id="3" name="Content Placeholder 2"/>
          <p:cNvSpPr>
            <a:spLocks noGrp="1"/>
          </p:cNvSpPr>
          <p:nvPr>
            <p:ph idx="1"/>
          </p:nvPr>
        </p:nvSpPr>
        <p:spPr/>
        <p:txBody>
          <a:bodyPr/>
          <a:lstStyle/>
          <a:p>
            <a:r>
              <a:rPr lang="en-US" dirty="0" smtClean="0"/>
              <a:t>Wilson 1913-1921</a:t>
            </a:r>
          </a:p>
          <a:p>
            <a:r>
              <a:rPr lang="en-US" dirty="0" smtClean="0"/>
              <a:t>Harding 1921-1923</a:t>
            </a:r>
          </a:p>
          <a:p>
            <a:r>
              <a:rPr lang="en-US" dirty="0" smtClean="0"/>
              <a:t>Coolidge 1923-1929</a:t>
            </a:r>
          </a:p>
          <a:p>
            <a:r>
              <a:rPr lang="en-US" dirty="0" smtClean="0"/>
              <a:t>Hoover 1929-1933 </a:t>
            </a:r>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1915, the second KKK started in Atlanta, Georgia,</a:t>
            </a:r>
          </a:p>
          <a:p>
            <a:r>
              <a:rPr lang="en-US" dirty="0" smtClean="0"/>
              <a:t>By 1921, the KKK started using a modern business system. </a:t>
            </a:r>
          </a:p>
          <a:p>
            <a:r>
              <a:rPr lang="en-US" dirty="0" smtClean="0"/>
              <a:t>Reflecting the social tensions of  urban industrialization and an accelerated immigration rate, its membership grew more rapidly in cities.</a:t>
            </a:r>
          </a:p>
          <a:p>
            <a:r>
              <a:rPr lang="en-US" dirty="0" smtClean="0"/>
              <a:t>The KKK opposed labor unions ( since many of the labor union members were immigrants). </a:t>
            </a:r>
          </a:p>
          <a:p>
            <a:r>
              <a:rPr lang="en-US" dirty="0" smtClean="0"/>
              <a:t>This KKK preached anti-Catholicism and nativism. </a:t>
            </a:r>
            <a:endParaRPr lang="en-US" dirty="0"/>
          </a:p>
        </p:txBody>
      </p:sp>
    </p:spTree>
    <p:extLst>
      <p:ext uri="{BB962C8B-B14F-4D97-AF65-F5344CB8AC3E}">
        <p14:creationId xmlns:p14="http://schemas.microsoft.com/office/powerpoint/2010/main" val="2466695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normAutofit fontScale="92500" lnSpcReduction="20000"/>
          </a:bodyPr>
          <a:lstStyle/>
          <a:p>
            <a:r>
              <a:rPr lang="en-US" dirty="0" smtClean="0"/>
              <a:t>A white Protestant fraternity </a:t>
            </a:r>
          </a:p>
          <a:p>
            <a:r>
              <a:rPr lang="en-US" dirty="0" smtClean="0"/>
              <a:t>At its height in the 1920s, the “Invisible Empire” boasted to have 15% of the eligible population (roughly 4 million members)</a:t>
            </a:r>
          </a:p>
          <a:p>
            <a:r>
              <a:rPr lang="en-US" dirty="0" smtClean="0"/>
              <a:t>Federal and state structures </a:t>
            </a:r>
          </a:p>
          <a:p>
            <a:r>
              <a:rPr lang="en-US" dirty="0" smtClean="0"/>
              <a:t>The group carried out violent acts (mainly in South) </a:t>
            </a:r>
          </a:p>
          <a:p>
            <a:r>
              <a:rPr lang="en-US" dirty="0" smtClean="0"/>
              <a:t>One example of a KKK stronghold was Indiana where David Stephenson ruled with an iron fist. (remember his name when you watch the KKK documentary) </a:t>
            </a:r>
          </a:p>
        </p:txBody>
      </p:sp>
    </p:spTree>
    <p:extLst>
      <p:ext uri="{BB962C8B-B14F-4D97-AF65-F5344CB8AC3E}">
        <p14:creationId xmlns:p14="http://schemas.microsoft.com/office/powerpoint/2010/main" val="3318586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lstStyle/>
          <a:p>
            <a:r>
              <a:rPr lang="en-US" dirty="0" smtClean="0"/>
              <a:t>The KKK thrived on terrorizing civilians at night.</a:t>
            </a:r>
          </a:p>
          <a:p>
            <a:pPr lvl="1"/>
            <a:r>
              <a:rPr lang="en-US" dirty="0" smtClean="0"/>
              <a:t> Burned crosses in their yard</a:t>
            </a:r>
          </a:p>
          <a:p>
            <a:pPr lvl="1"/>
            <a:r>
              <a:rPr lang="en-US" dirty="0" smtClean="0"/>
              <a:t>Wore masks </a:t>
            </a:r>
          </a:p>
          <a:p>
            <a:r>
              <a:rPr lang="en-US" dirty="0" smtClean="0"/>
              <a:t>Followed leaders with titles such as Grand Dragon and Imperial Wizard </a:t>
            </a:r>
            <a:endParaRPr lang="en-US" dirty="0"/>
          </a:p>
        </p:txBody>
      </p:sp>
    </p:spTree>
    <p:extLst>
      <p:ext uri="{BB962C8B-B14F-4D97-AF65-F5344CB8AC3E}">
        <p14:creationId xmlns:p14="http://schemas.microsoft.com/office/powerpoint/2010/main" val="91962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lstStyle/>
          <a:p>
            <a:r>
              <a:rPr lang="en-US" dirty="0" smtClean="0"/>
              <a:t>“To make a case against a birthplace, a religion, or a race is wickedly un-American and cowardly. The whole trouble with the Ku Klux Klan is that it is based on such foolishness that it is bound to be a menace to good government in any community.” – William Allen White, letter to the editor of the </a:t>
            </a:r>
            <a:r>
              <a:rPr lang="en-US" i="1" dirty="0" smtClean="0"/>
              <a:t>New York World </a:t>
            </a:r>
            <a:r>
              <a:rPr lang="en-US" dirty="0" smtClean="0"/>
              <a:t>1921 </a:t>
            </a:r>
            <a:endParaRPr lang="en-US" dirty="0"/>
          </a:p>
        </p:txBody>
      </p:sp>
    </p:spTree>
    <p:extLst>
      <p:ext uri="{BB962C8B-B14F-4D97-AF65-F5344CB8AC3E}">
        <p14:creationId xmlns:p14="http://schemas.microsoft.com/office/powerpoint/2010/main" val="1854156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Resurgence of the KKK </a:t>
            </a:r>
          </a:p>
        </p:txBody>
      </p:sp>
      <p:sp>
        <p:nvSpPr>
          <p:cNvPr id="3" name="Content Placeholder 2"/>
          <p:cNvSpPr>
            <a:spLocks noGrp="1"/>
          </p:cNvSpPr>
          <p:nvPr>
            <p:ph idx="1"/>
          </p:nvPr>
        </p:nvSpPr>
        <p:spPr/>
        <p:txBody>
          <a:bodyPr/>
          <a:lstStyle/>
          <a:p>
            <a:r>
              <a:rPr lang="en-US" dirty="0" smtClean="0"/>
              <a:t>The Klan became thoroughly corrupt.</a:t>
            </a:r>
          </a:p>
          <a:p>
            <a:r>
              <a:rPr lang="en-US" dirty="0" smtClean="0"/>
              <a:t>Stephenson was put in jail on assault and second degree murder charges.</a:t>
            </a:r>
          </a:p>
          <a:p>
            <a:r>
              <a:rPr lang="en-US" dirty="0" smtClean="0"/>
              <a:t>By the late 1920s, the Klan stood exposed.</a:t>
            </a:r>
          </a:p>
          <a:p>
            <a:r>
              <a:rPr lang="en-US" dirty="0" smtClean="0"/>
              <a:t>Although it never disappeared, it withered in importance. </a:t>
            </a:r>
            <a:endParaRPr lang="en-US" dirty="0"/>
          </a:p>
        </p:txBody>
      </p:sp>
    </p:spTree>
    <p:extLst>
      <p:ext uri="{BB962C8B-B14F-4D97-AF65-F5344CB8AC3E}">
        <p14:creationId xmlns:p14="http://schemas.microsoft.com/office/powerpoint/2010/main" val="29163633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did the goals of the new Ku Klux Klan differ from those of the old Klan? </a:t>
            </a:r>
          </a:p>
          <a:p>
            <a:endParaRPr lang="en-US" dirty="0"/>
          </a:p>
          <a:p>
            <a:endParaRPr lang="en-US" dirty="0"/>
          </a:p>
        </p:txBody>
      </p:sp>
    </p:spTree>
    <p:extLst>
      <p:ext uri="{BB962C8B-B14F-4D97-AF65-F5344CB8AC3E}">
        <p14:creationId xmlns:p14="http://schemas.microsoft.com/office/powerpoint/2010/main" val="2845820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people join the KKK?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84749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people join the KKK? </a:t>
            </a:r>
            <a:endParaRPr lang="en-US" dirty="0"/>
          </a:p>
        </p:txBody>
      </p:sp>
      <p:sp>
        <p:nvSpPr>
          <p:cNvPr id="3" name="Content Placeholder 2"/>
          <p:cNvSpPr>
            <a:spLocks noGrp="1"/>
          </p:cNvSpPr>
          <p:nvPr>
            <p:ph idx="1"/>
          </p:nvPr>
        </p:nvSpPr>
        <p:spPr/>
        <p:txBody>
          <a:bodyPr/>
          <a:lstStyle/>
          <a:p>
            <a:r>
              <a:rPr lang="en-US" dirty="0" smtClean="0"/>
              <a:t>Patriotism</a:t>
            </a:r>
          </a:p>
          <a:p>
            <a:r>
              <a:rPr lang="en-US" dirty="0" smtClean="0"/>
              <a:t>Others felt it was a link to the post Civil War South</a:t>
            </a:r>
          </a:p>
          <a:p>
            <a:r>
              <a:rPr lang="en-US" dirty="0" smtClean="0"/>
              <a:t>Many felt threatened by the Bolshevik revolution in Russia and by the large number of immigrants </a:t>
            </a:r>
            <a:endParaRPr lang="en-US" dirty="0"/>
          </a:p>
          <a:p>
            <a:r>
              <a:rPr lang="en-US" dirty="0" smtClean="0"/>
              <a:t>Many had the goal to stop the changing ethnic character of American society</a:t>
            </a:r>
          </a:p>
        </p:txBody>
      </p:sp>
    </p:spTree>
    <p:extLst>
      <p:ext uri="{BB962C8B-B14F-4D97-AF65-F5344CB8AC3E}">
        <p14:creationId xmlns:p14="http://schemas.microsoft.com/office/powerpoint/2010/main" val="2630952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the KKK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Add to your notes on the KKK</a:t>
            </a:r>
          </a:p>
          <a:p>
            <a:endParaRPr lang="en-US" dirty="0">
              <a:hlinkClick r:id="rId2"/>
            </a:endParaRPr>
          </a:p>
          <a:p>
            <a:r>
              <a:rPr lang="en-US" dirty="0" smtClean="0">
                <a:hlinkClick r:id="rId2"/>
              </a:rPr>
              <a:t>https</a:t>
            </a:r>
            <a:r>
              <a:rPr lang="en-US" dirty="0">
                <a:hlinkClick r:id="rId2"/>
              </a:rPr>
              <a:t>://www.youtube.com/watch?v=</a:t>
            </a:r>
            <a:r>
              <a:rPr lang="en-US" dirty="0" smtClean="0">
                <a:hlinkClick r:id="rId2"/>
              </a:rPr>
              <a:t>gQJX8v0sC3Q</a:t>
            </a:r>
            <a:endParaRPr lang="en-US" dirty="0" smtClean="0"/>
          </a:p>
          <a:p>
            <a:endParaRPr lang="en-US" dirty="0"/>
          </a:p>
          <a:p>
            <a:r>
              <a:rPr lang="en-US" dirty="0">
                <a:hlinkClick r:id="rId3"/>
              </a:rPr>
              <a:t>https://www.youtube.com/watch?v=</a:t>
            </a:r>
            <a:r>
              <a:rPr lang="en-US" dirty="0" smtClean="0">
                <a:hlinkClick r:id="rId3"/>
              </a:rPr>
              <a:t>2u56KAE0y8A</a:t>
            </a:r>
            <a:endParaRPr lang="en-US" dirty="0" smtClean="0"/>
          </a:p>
          <a:p>
            <a:endParaRPr lang="en-US" dirty="0"/>
          </a:p>
          <a:p>
            <a:r>
              <a:rPr lang="en-US" dirty="0"/>
              <a:t>Today: </a:t>
            </a:r>
            <a:r>
              <a:rPr lang="en-US" dirty="0">
                <a:hlinkClick r:id="rId4"/>
              </a:rPr>
              <a:t>https://www.youtube.com/watch?v=cBna0Es--</a:t>
            </a:r>
            <a:r>
              <a:rPr lang="en-US" dirty="0" smtClean="0">
                <a:hlinkClick r:id="rId4"/>
              </a:rPr>
              <a:t>tM</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49207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8872" indent="0"/>
            <a:r>
              <a:rPr lang="en-US" dirty="0" smtClean="0"/>
              <a:t>The Efforts </a:t>
            </a:r>
            <a:r>
              <a:rPr lang="en-US" dirty="0"/>
              <a:t/>
            </a:r>
            <a:br>
              <a:rPr lang="en-US" dirty="0"/>
            </a:br>
            <a:r>
              <a:rPr lang="en-US" dirty="0"/>
              <a:t>of Ida B. Wells and Randolph Miller</a:t>
            </a:r>
          </a:p>
        </p:txBody>
      </p:sp>
      <p:sp>
        <p:nvSpPr>
          <p:cNvPr id="3" name="Content Placeholder 2"/>
          <p:cNvSpPr>
            <a:spLocks noGrp="1"/>
          </p:cNvSpPr>
          <p:nvPr>
            <p:ph idx="1"/>
          </p:nvPr>
        </p:nvSpPr>
        <p:spPr/>
        <p:txBody>
          <a:bodyPr/>
          <a:lstStyle/>
          <a:p>
            <a:r>
              <a:rPr lang="en-US" dirty="0" smtClean="0"/>
              <a:t>Ida B. Wells</a:t>
            </a:r>
          </a:p>
          <a:p>
            <a:pPr lvl="1"/>
            <a:r>
              <a:rPr lang="en-US" dirty="0" smtClean="0"/>
              <a:t>Born into slavery in 1862</a:t>
            </a:r>
          </a:p>
          <a:p>
            <a:pPr lvl="1"/>
            <a:r>
              <a:rPr lang="en-US" dirty="0" smtClean="0"/>
              <a:t>Grew up in Hot Springs, Mississippi</a:t>
            </a:r>
          </a:p>
          <a:p>
            <a:pPr lvl="1"/>
            <a:r>
              <a:rPr lang="en-US" dirty="0" smtClean="0"/>
              <a:t>Moved to Memphis and became a schoolteacher </a:t>
            </a:r>
          </a:p>
          <a:p>
            <a:pPr lvl="1"/>
            <a:r>
              <a:rPr lang="en-US" dirty="0" smtClean="0"/>
              <a:t>Bought a newspaper named the </a:t>
            </a:r>
            <a:r>
              <a:rPr lang="en-US" i="1" dirty="0" smtClean="0"/>
              <a:t>Free Speech</a:t>
            </a:r>
            <a:r>
              <a:rPr lang="en-US" dirty="0" smtClean="0"/>
              <a:t> and wrote numerous anti-lynching articles </a:t>
            </a:r>
          </a:p>
          <a:p>
            <a:pPr lvl="1"/>
            <a:r>
              <a:rPr lang="en-US" dirty="0" smtClean="0"/>
              <a:t>Was run out of town</a:t>
            </a:r>
          </a:p>
          <a:p>
            <a:pPr lvl="1"/>
            <a:r>
              <a:rPr lang="en-US" dirty="0" smtClean="0"/>
              <a:t>Traveled to Europe and helped organize women’s clubs to fight for African American rights </a:t>
            </a:r>
            <a:endParaRPr lang="en-US" dirty="0"/>
          </a:p>
        </p:txBody>
      </p:sp>
    </p:spTree>
    <p:extLst>
      <p:ext uri="{BB962C8B-B14F-4D97-AF65-F5344CB8AC3E}">
        <p14:creationId xmlns:p14="http://schemas.microsoft.com/office/powerpoint/2010/main" val="208684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43146</TotalTime>
  <Words>5099</Words>
  <Application>Microsoft Macintosh PowerPoint</Application>
  <PresentationFormat>On-screen Show (4:3)</PresentationFormat>
  <Paragraphs>581</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The Roaring Twenties </vt:lpstr>
      <vt:lpstr>America in the 20th century: The Roaring Twenties </vt:lpstr>
      <vt:lpstr>Daily Openers </vt:lpstr>
      <vt:lpstr>Daily Opener </vt:lpstr>
      <vt:lpstr>When You are finished:</vt:lpstr>
      <vt:lpstr>Objective: </vt:lpstr>
      <vt:lpstr>Phonograph </vt:lpstr>
      <vt:lpstr>Phonograph </vt:lpstr>
      <vt:lpstr>Presidents of the 1920s </vt:lpstr>
      <vt:lpstr>Radio </vt:lpstr>
      <vt:lpstr>Mass Media</vt:lpstr>
      <vt:lpstr>RADIO</vt:lpstr>
      <vt:lpstr>PowerPoint Presentation</vt:lpstr>
      <vt:lpstr>Automobile </vt:lpstr>
      <vt:lpstr>Automobile </vt:lpstr>
      <vt:lpstr>PowerPoint Presentation</vt:lpstr>
      <vt:lpstr>Flapper</vt:lpstr>
      <vt:lpstr>Women </vt:lpstr>
      <vt:lpstr>The Changing American Family </vt:lpstr>
      <vt:lpstr>1920s – more people living in urban than rural settings, first time</vt:lpstr>
      <vt:lpstr>Migration from Rural to Urban</vt:lpstr>
      <vt:lpstr>PowerPoint Presentation</vt:lpstr>
      <vt:lpstr>URBAN VS. RURAL</vt:lpstr>
      <vt:lpstr>Farms were innocent. </vt:lpstr>
      <vt:lpstr>Prohibition </vt:lpstr>
      <vt:lpstr>Prohibition</vt:lpstr>
      <vt:lpstr>https://www.youtube.com/watch?v=FTIA84IrEvc </vt:lpstr>
      <vt:lpstr>PowerPoint Presentation</vt:lpstr>
      <vt:lpstr>SPEAKEASIES AND BOOTLEGGERS</vt:lpstr>
      <vt:lpstr>Organized Crime </vt:lpstr>
      <vt:lpstr>Al Capone </vt:lpstr>
      <vt:lpstr>PowerPoint Presentation</vt:lpstr>
      <vt:lpstr> </vt:lpstr>
      <vt:lpstr>PowerPoint Presentation</vt:lpstr>
      <vt:lpstr>Lost Generation </vt:lpstr>
      <vt:lpstr>PowerPoint Presentation</vt:lpstr>
      <vt:lpstr>PowerPoint Presentation</vt:lpstr>
      <vt:lpstr>Harlem Renaissance </vt:lpstr>
      <vt:lpstr>PowerPoint Presentation</vt:lpstr>
      <vt:lpstr>The 1920s Review Quiz</vt:lpstr>
      <vt:lpstr>Daily Opener – Briefly describe the Harlem Renaissance. </vt:lpstr>
      <vt:lpstr>Harlem Renaissance </vt:lpstr>
      <vt:lpstr>PowerPoint Presentation</vt:lpstr>
      <vt:lpstr>Jazz</vt:lpstr>
      <vt:lpstr>Jazz</vt:lpstr>
      <vt:lpstr>Louis Armstrong </vt:lpstr>
      <vt:lpstr>Duke Ellington </vt:lpstr>
      <vt:lpstr>What exactly was Jazz?</vt:lpstr>
      <vt:lpstr>James Weldon Johnson </vt:lpstr>
      <vt:lpstr>Langston Hughes </vt:lpstr>
      <vt:lpstr>Zora Neal Hurston </vt:lpstr>
      <vt:lpstr>In your Notebook, answer the question: </vt:lpstr>
      <vt:lpstr>PowerPoint Presentation</vt:lpstr>
      <vt:lpstr>How do celebrities affect popular culture?  How do they affect students at SHS?</vt:lpstr>
      <vt:lpstr>1920s Celebrities </vt:lpstr>
      <vt:lpstr>Billy Sunday </vt:lpstr>
      <vt:lpstr>Charles Lindbergh </vt:lpstr>
      <vt:lpstr>Bessie Smith </vt:lpstr>
      <vt:lpstr>1920s – The Golden Age of Sports </vt:lpstr>
      <vt:lpstr>Red Grange</vt:lpstr>
      <vt:lpstr>Jack Dempsey </vt:lpstr>
      <vt:lpstr>Babe Ruth </vt:lpstr>
      <vt:lpstr>Lou Gehrig </vt:lpstr>
      <vt:lpstr>Just The Facts: The Emergence of Modern America </vt:lpstr>
      <vt:lpstr>PowerPoint Presentation</vt:lpstr>
      <vt:lpstr>Questions </vt:lpstr>
      <vt:lpstr>US.41 Analyze the emergence of the “Lost Generation” in American literature, including the impact of Ernest Hemingway &amp;  F. Scott Fitzgerald. </vt:lpstr>
      <vt:lpstr>Lost Generation </vt:lpstr>
      <vt:lpstr>PowerPoint Presentation</vt:lpstr>
      <vt:lpstr>Article Questions:  Answer the following questions by reading the article.  </vt:lpstr>
      <vt:lpstr>Warren Harding </vt:lpstr>
      <vt:lpstr>Warren Harding </vt:lpstr>
      <vt:lpstr>Warren Harding </vt:lpstr>
      <vt:lpstr>Warren Harding </vt:lpstr>
      <vt:lpstr>Harding </vt:lpstr>
      <vt:lpstr>Warren Harding</vt:lpstr>
      <vt:lpstr>PowerPoint Presentation</vt:lpstr>
      <vt:lpstr>Harding – Teapot Dome Scandal </vt:lpstr>
      <vt:lpstr>Teapot Dome Scandal </vt:lpstr>
      <vt:lpstr>Calvin Coolidge </vt:lpstr>
      <vt:lpstr>Calvin Coolidge </vt:lpstr>
      <vt:lpstr>Calvin Coolidge </vt:lpstr>
      <vt:lpstr>Calvin Coolidge </vt:lpstr>
      <vt:lpstr>Daily opener </vt:lpstr>
      <vt:lpstr>Daily Openers &amp; Reminders </vt:lpstr>
      <vt:lpstr>Reading Activity </vt:lpstr>
      <vt:lpstr>PowerPoint Presentation</vt:lpstr>
      <vt:lpstr>PowerPoint Presentation</vt:lpstr>
      <vt:lpstr>Immigration Quota </vt:lpstr>
      <vt:lpstr>Resurgence of the KKK </vt:lpstr>
      <vt:lpstr>Resurgence of the KKK </vt:lpstr>
      <vt:lpstr>Resurgence of the KKK </vt:lpstr>
      <vt:lpstr>Resurgence of the KKK </vt:lpstr>
      <vt:lpstr>Resurgence of the KKK </vt:lpstr>
      <vt:lpstr>PowerPoint Presentation</vt:lpstr>
      <vt:lpstr>Why did people join the KKK?</vt:lpstr>
      <vt:lpstr>Why did people join the KKK? </vt:lpstr>
      <vt:lpstr>Resurgence of the KKK </vt:lpstr>
      <vt:lpstr>The Efforts  of Ida B. Wells and Randolph Miller</vt:lpstr>
      <vt:lpstr>The Efforts  of Ida B. Wells and Randolph Miller</vt:lpstr>
      <vt:lpstr>Can you Charleston?  </vt:lpstr>
      <vt:lpstr>The Red Scare</vt:lpstr>
      <vt:lpstr>Palmer Raids </vt:lpstr>
      <vt:lpstr>ACLU </vt:lpstr>
      <vt:lpstr>The Trial of Sacco and Vanzetti </vt:lpstr>
      <vt:lpstr>The Trial of Sacco and Vanzetti</vt:lpstr>
      <vt:lpstr>The Trial of Sacco and Vanzetti</vt:lpstr>
      <vt:lpstr>The Trial of Sacco and Vanzetti</vt:lpstr>
      <vt:lpstr>The Wall Street Bombing </vt:lpstr>
      <vt:lpstr>Daily Openers &amp; Reminders </vt:lpstr>
      <vt:lpstr>PowerPoint Presentation</vt:lpstr>
      <vt:lpstr>The Trial of Sacco and Vanzetti</vt:lpstr>
      <vt:lpstr>The emergence of  Garveyism</vt:lpstr>
      <vt:lpstr>Marcus Garvey </vt:lpstr>
      <vt:lpstr>1920s – Clash of fundamentalism &amp; modernism </vt:lpstr>
      <vt:lpstr>Scopes Trial of 1925</vt:lpstr>
      <vt:lpstr>Women in the 1920s </vt:lpstr>
      <vt:lpstr>US.44 Examine the growth and popularity of Blues Music in Memphis and the Grand Ole Opry in Nashville, including W.C. Handy, and WSM. </vt:lpstr>
      <vt:lpstr>Writing: In your notebook, write one page on this topic: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shsstudent</dc:creator>
  <cp:lastModifiedBy>Jaclyn Shea Cleveland</cp:lastModifiedBy>
  <cp:revision>1023</cp:revision>
  <dcterms:created xsi:type="dcterms:W3CDTF">2010-05-26T12:50:56Z</dcterms:created>
  <dcterms:modified xsi:type="dcterms:W3CDTF">2015-11-24T16:50:08Z</dcterms:modified>
</cp:coreProperties>
</file>