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48" r:id="rId3"/>
    <p:sldId id="346" r:id="rId4"/>
    <p:sldId id="412" r:id="rId5"/>
    <p:sldId id="411" r:id="rId6"/>
    <p:sldId id="414" r:id="rId7"/>
    <p:sldId id="286" r:id="rId8"/>
    <p:sldId id="288" r:id="rId9"/>
    <p:sldId id="289" r:id="rId10"/>
    <p:sldId id="290" r:id="rId11"/>
    <p:sldId id="257" r:id="rId12"/>
    <p:sldId id="258" r:id="rId13"/>
    <p:sldId id="259" r:id="rId14"/>
    <p:sldId id="260" r:id="rId15"/>
    <p:sldId id="278" r:id="rId16"/>
    <p:sldId id="279" r:id="rId17"/>
    <p:sldId id="280" r:id="rId18"/>
    <p:sldId id="281" r:id="rId19"/>
    <p:sldId id="282" r:id="rId20"/>
    <p:sldId id="283" r:id="rId21"/>
    <p:sldId id="284" r:id="rId22"/>
    <p:sldId id="285" r:id="rId23"/>
    <p:sldId id="297" r:id="rId24"/>
    <p:sldId id="305" r:id="rId25"/>
    <p:sldId id="304" r:id="rId26"/>
    <p:sldId id="262" r:id="rId27"/>
    <p:sldId id="263" r:id="rId28"/>
    <p:sldId id="264" r:id="rId29"/>
    <p:sldId id="299" r:id="rId30"/>
    <p:sldId id="406" r:id="rId31"/>
    <p:sldId id="306" r:id="rId32"/>
    <p:sldId id="265" r:id="rId33"/>
    <p:sldId id="266" r:id="rId34"/>
    <p:sldId id="267" r:id="rId35"/>
    <p:sldId id="300" r:id="rId36"/>
    <p:sldId id="301" r:id="rId37"/>
    <p:sldId id="302" r:id="rId38"/>
    <p:sldId id="303" r:id="rId39"/>
    <p:sldId id="408" r:id="rId40"/>
    <p:sldId id="409" r:id="rId41"/>
    <p:sldId id="407" r:id="rId42"/>
    <p:sldId id="268" r:id="rId43"/>
    <p:sldId id="269" r:id="rId44"/>
    <p:sldId id="413" r:id="rId45"/>
    <p:sldId id="322" r:id="rId46"/>
    <p:sldId id="321" r:id="rId47"/>
    <p:sldId id="317" r:id="rId48"/>
    <p:sldId id="330" r:id="rId49"/>
    <p:sldId id="331" r:id="rId50"/>
    <p:sldId id="325" r:id="rId51"/>
    <p:sldId id="271" r:id="rId52"/>
    <p:sldId id="272" r:id="rId53"/>
    <p:sldId id="329" r:id="rId54"/>
    <p:sldId id="326" r:id="rId55"/>
    <p:sldId id="337" r:id="rId56"/>
    <p:sldId id="338" r:id="rId57"/>
    <p:sldId id="327" r:id="rId58"/>
    <p:sldId id="332" r:id="rId59"/>
    <p:sldId id="333" r:id="rId60"/>
    <p:sldId id="335" r:id="rId61"/>
    <p:sldId id="334" r:id="rId62"/>
    <p:sldId id="336" r:id="rId63"/>
    <p:sldId id="410" r:id="rId64"/>
    <p:sldId id="328" r:id="rId65"/>
    <p:sldId id="323" r:id="rId66"/>
    <p:sldId id="270" r:id="rId67"/>
    <p:sldId id="324" r:id="rId68"/>
    <p:sldId id="319" r:id="rId69"/>
    <p:sldId id="320" r:id="rId70"/>
    <p:sldId id="292" r:id="rId71"/>
    <p:sldId id="345" r:id="rId72"/>
    <p:sldId id="273" r:id="rId73"/>
    <p:sldId id="340" r:id="rId74"/>
    <p:sldId id="341" r:id="rId75"/>
    <p:sldId id="342" r:id="rId76"/>
    <p:sldId id="343" r:id="rId77"/>
    <p:sldId id="347" r:id="rId78"/>
    <p:sldId id="355" r:id="rId79"/>
    <p:sldId id="354" r:id="rId80"/>
    <p:sldId id="357" r:id="rId81"/>
    <p:sldId id="359" r:id="rId82"/>
    <p:sldId id="358" r:id="rId83"/>
    <p:sldId id="362" r:id="rId84"/>
    <p:sldId id="274" r:id="rId85"/>
    <p:sldId id="356" r:id="rId86"/>
    <p:sldId id="360" r:id="rId87"/>
    <p:sldId id="361" r:id="rId88"/>
    <p:sldId id="275" r:id="rId89"/>
    <p:sldId id="276" r:id="rId90"/>
    <p:sldId id="368" r:id="rId91"/>
    <p:sldId id="369" r:id="rId92"/>
    <p:sldId id="370" r:id="rId93"/>
    <p:sldId id="371" r:id="rId94"/>
    <p:sldId id="372" r:id="rId95"/>
    <p:sldId id="373" r:id="rId96"/>
    <p:sldId id="374" r:id="rId97"/>
    <p:sldId id="375" r:id="rId98"/>
    <p:sldId id="376" r:id="rId99"/>
    <p:sldId id="377" r:id="rId100"/>
    <p:sldId id="394" r:id="rId101"/>
    <p:sldId id="396" r:id="rId102"/>
    <p:sldId id="397" r:id="rId103"/>
    <p:sldId id="398" r:id="rId104"/>
    <p:sldId id="399" r:id="rId105"/>
    <p:sldId id="400" r:id="rId106"/>
    <p:sldId id="401" r:id="rId107"/>
    <p:sldId id="402" r:id="rId108"/>
    <p:sldId id="378" r:id="rId109"/>
    <p:sldId id="379" r:id="rId110"/>
    <p:sldId id="386" r:id="rId111"/>
    <p:sldId id="391" r:id="rId112"/>
    <p:sldId id="387" r:id="rId113"/>
    <p:sldId id="388" r:id="rId114"/>
    <p:sldId id="389" r:id="rId115"/>
    <p:sldId id="392" r:id="rId116"/>
    <p:sldId id="390" r:id="rId117"/>
    <p:sldId id="405" r:id="rId118"/>
    <p:sldId id="393" r:id="rId119"/>
    <p:sldId id="403" r:id="rId120"/>
    <p:sldId id="404" r:id="rId121"/>
    <p:sldId id="385" r:id="rId122"/>
    <p:sldId id="352" r:id="rId123"/>
    <p:sldId id="344" r:id="rId124"/>
    <p:sldId id="363" r:id="rId125"/>
    <p:sldId id="364" r:id="rId126"/>
    <p:sldId id="365" r:id="rId127"/>
    <p:sldId id="366" r:id="rId128"/>
    <p:sldId id="367" r:id="rId129"/>
    <p:sldId id="277" r:id="rId1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snapToGrid="0" snapToObjects="1">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4BEE3-06FE-4B91-A4C8-FB4336F5518E}" type="doc">
      <dgm:prSet loTypeId="urn:microsoft.com/office/officeart/2005/8/layout/pList2#1" loCatId="list" qsTypeId="urn:microsoft.com/office/officeart/2005/8/quickstyle/simple1" qsCatId="simple" csTypeId="urn:microsoft.com/office/officeart/2005/8/colors/accent1_2" csCatId="accent1" phldr="1"/>
      <dgm:spPr/>
    </dgm:pt>
    <dgm:pt modelId="{EDEB9C12-DBC4-4AC1-9541-12074A473AB6}">
      <dgm:prSet phldrT="[Text]"/>
      <dgm:spPr/>
      <dgm:t>
        <a:bodyPr/>
        <a:lstStyle/>
        <a:p>
          <a:r>
            <a:rPr lang="en-US" dirty="0" smtClean="0"/>
            <a:t>Booker T. Washington</a:t>
          </a:r>
        </a:p>
        <a:p>
          <a:r>
            <a:rPr lang="en-US" i="1" dirty="0" smtClean="0"/>
            <a:t>Atlanta Compromise</a:t>
          </a:r>
        </a:p>
        <a:p>
          <a:r>
            <a:rPr lang="en-US" dirty="0" smtClean="0"/>
            <a:t>Accepted </a:t>
          </a:r>
          <a:r>
            <a:rPr lang="en-US" dirty="0" err="1" smtClean="0"/>
            <a:t>segergation</a:t>
          </a:r>
          <a:r>
            <a:rPr lang="en-US" dirty="0" smtClean="0"/>
            <a:t>  </a:t>
          </a:r>
          <a:endParaRPr lang="en-US" dirty="0"/>
        </a:p>
      </dgm:t>
    </dgm:pt>
    <dgm:pt modelId="{5476A967-2A48-4AB3-9DDD-96C5A2693953}" type="parTrans" cxnId="{CE6DC671-09ED-4D34-BEA5-A18D5A783ADB}">
      <dgm:prSet/>
      <dgm:spPr/>
      <dgm:t>
        <a:bodyPr/>
        <a:lstStyle/>
        <a:p>
          <a:endParaRPr lang="en-US"/>
        </a:p>
      </dgm:t>
    </dgm:pt>
    <dgm:pt modelId="{C8A2A014-03C0-47A7-B335-D98A309883B5}" type="sibTrans" cxnId="{CE6DC671-09ED-4D34-BEA5-A18D5A783ADB}">
      <dgm:prSet/>
      <dgm:spPr/>
      <dgm:t>
        <a:bodyPr/>
        <a:lstStyle/>
        <a:p>
          <a:endParaRPr lang="en-US"/>
        </a:p>
      </dgm:t>
    </dgm:pt>
    <dgm:pt modelId="{22694111-8738-479F-BD3C-494416AF46A8}">
      <dgm:prSet phldrT="[Text]"/>
      <dgm:spPr/>
      <dgm:t>
        <a:bodyPr/>
        <a:lstStyle/>
        <a:p>
          <a:r>
            <a:rPr lang="en-US" dirty="0" smtClean="0"/>
            <a:t>W. E. B. Du Bois</a:t>
          </a:r>
        </a:p>
        <a:p>
          <a:r>
            <a:rPr lang="en-US" i="1" dirty="0" smtClean="0"/>
            <a:t>The Souls of Black Folk</a:t>
          </a:r>
        </a:p>
        <a:p>
          <a:r>
            <a:rPr lang="en-US" i="0" dirty="0" smtClean="0"/>
            <a:t>Helped found NAACP</a:t>
          </a:r>
          <a:endParaRPr lang="en-US" i="0" dirty="0"/>
        </a:p>
      </dgm:t>
    </dgm:pt>
    <dgm:pt modelId="{35CC8033-090A-4DFF-A613-BE03E1811400}" type="parTrans" cxnId="{C8AFF945-D844-4CC0-AB5C-08197DE5A583}">
      <dgm:prSet/>
      <dgm:spPr/>
      <dgm:t>
        <a:bodyPr/>
        <a:lstStyle/>
        <a:p>
          <a:endParaRPr lang="en-US"/>
        </a:p>
      </dgm:t>
    </dgm:pt>
    <dgm:pt modelId="{B3FB0ADD-11A2-4F91-AB2A-E9AFEE75B64D}" type="sibTrans" cxnId="{C8AFF945-D844-4CC0-AB5C-08197DE5A583}">
      <dgm:prSet/>
      <dgm:spPr/>
      <dgm:t>
        <a:bodyPr/>
        <a:lstStyle/>
        <a:p>
          <a:endParaRPr lang="en-US"/>
        </a:p>
      </dgm:t>
    </dgm:pt>
    <dgm:pt modelId="{44A529BF-4CE5-4E42-8C56-6A6551E801B1}">
      <dgm:prSet phldrT="[Text]"/>
      <dgm:spPr/>
      <dgm:t>
        <a:bodyPr/>
        <a:lstStyle/>
        <a:p>
          <a:r>
            <a:rPr lang="en-US" dirty="0" smtClean="0"/>
            <a:t>Marcus Garvey</a:t>
          </a:r>
        </a:p>
        <a:p>
          <a:endParaRPr lang="en-US" dirty="0" smtClean="0"/>
        </a:p>
        <a:p>
          <a:r>
            <a:rPr lang="en-US" dirty="0" smtClean="0"/>
            <a:t>?</a:t>
          </a:r>
        </a:p>
        <a:p>
          <a:r>
            <a:rPr lang="en-US" dirty="0" smtClean="0"/>
            <a:t> </a:t>
          </a:r>
          <a:endParaRPr lang="en-US" dirty="0"/>
        </a:p>
      </dgm:t>
    </dgm:pt>
    <dgm:pt modelId="{118F2585-AFB8-4693-8CF4-7FBFA645DC6B}" type="parTrans" cxnId="{0C920DC3-8212-4277-B95C-FF07974EF0F1}">
      <dgm:prSet/>
      <dgm:spPr/>
      <dgm:t>
        <a:bodyPr/>
        <a:lstStyle/>
        <a:p>
          <a:endParaRPr lang="en-US"/>
        </a:p>
      </dgm:t>
    </dgm:pt>
    <dgm:pt modelId="{CA3337BE-B367-496F-ABE1-3BD29CD85A62}" type="sibTrans" cxnId="{0C920DC3-8212-4277-B95C-FF07974EF0F1}">
      <dgm:prSet/>
      <dgm:spPr/>
      <dgm:t>
        <a:bodyPr/>
        <a:lstStyle/>
        <a:p>
          <a:endParaRPr lang="en-US"/>
        </a:p>
      </dgm:t>
    </dgm:pt>
    <dgm:pt modelId="{45FD720F-9D3C-4851-A8C7-B8EE4C103967}" type="pres">
      <dgm:prSet presAssocID="{6574BEE3-06FE-4B91-A4C8-FB4336F5518E}" presName="Name0" presStyleCnt="0">
        <dgm:presLayoutVars>
          <dgm:dir/>
          <dgm:resizeHandles val="exact"/>
        </dgm:presLayoutVars>
      </dgm:prSet>
      <dgm:spPr/>
    </dgm:pt>
    <dgm:pt modelId="{F889B9EE-A0A0-4DE5-85BD-A13A6381BF3F}" type="pres">
      <dgm:prSet presAssocID="{6574BEE3-06FE-4B91-A4C8-FB4336F5518E}" presName="bkgdShp" presStyleLbl="alignAccFollowNode1" presStyleIdx="0" presStyleCnt="1" custScaleY="40921" custLinFactNeighborY="-5420"/>
      <dgm:spPr/>
    </dgm:pt>
    <dgm:pt modelId="{EB4D5BFB-9BDA-4B00-AC20-5FA6D88A39FA}" type="pres">
      <dgm:prSet presAssocID="{6574BEE3-06FE-4B91-A4C8-FB4336F5518E}" presName="linComp" presStyleCnt="0"/>
      <dgm:spPr/>
    </dgm:pt>
    <dgm:pt modelId="{E68D706B-0E27-421A-A35D-96637F5E6DA7}" type="pres">
      <dgm:prSet presAssocID="{EDEB9C12-DBC4-4AC1-9541-12074A473AB6}" presName="compNode" presStyleCnt="0"/>
      <dgm:spPr/>
    </dgm:pt>
    <dgm:pt modelId="{31820F40-87E3-4FFC-99FC-43871CB9C4B2}" type="pres">
      <dgm:prSet presAssocID="{EDEB9C12-DBC4-4AC1-9541-12074A473AB6}" presName="node" presStyleLbl="node1" presStyleIdx="0" presStyleCnt="3" custLinFactNeighborX="2396" custLinFactNeighborY="-10865">
        <dgm:presLayoutVars>
          <dgm:bulletEnabled val="1"/>
        </dgm:presLayoutVars>
      </dgm:prSet>
      <dgm:spPr/>
      <dgm:t>
        <a:bodyPr/>
        <a:lstStyle/>
        <a:p>
          <a:endParaRPr lang="en-US"/>
        </a:p>
      </dgm:t>
    </dgm:pt>
    <dgm:pt modelId="{98A2AB3D-C0E5-4025-A15B-CB4547B4D91C}" type="pres">
      <dgm:prSet presAssocID="{EDEB9C12-DBC4-4AC1-9541-12074A473AB6}" presName="invisiNode" presStyleLbl="node1" presStyleIdx="0" presStyleCnt="3"/>
      <dgm:spPr/>
    </dgm:pt>
    <dgm:pt modelId="{60CDC9E8-1624-4C9C-AFC7-17D008D4E96C}" type="pres">
      <dgm:prSet presAssocID="{EDEB9C12-DBC4-4AC1-9541-12074A473AB6}" presName="imagNode" presStyleLbl="fgImgPlace1" presStyleIdx="0" presStyleCnt="3"/>
      <dgm:spPr/>
    </dgm:pt>
    <dgm:pt modelId="{1F178DDF-398D-47ED-A071-E349CE75479F}" type="pres">
      <dgm:prSet presAssocID="{C8A2A014-03C0-47A7-B335-D98A309883B5}" presName="sibTrans" presStyleLbl="sibTrans2D1" presStyleIdx="0" presStyleCnt="0"/>
      <dgm:spPr/>
      <dgm:t>
        <a:bodyPr/>
        <a:lstStyle/>
        <a:p>
          <a:endParaRPr lang="en-US"/>
        </a:p>
      </dgm:t>
    </dgm:pt>
    <dgm:pt modelId="{30409B71-BD3A-4F9E-AA53-C79624363F79}" type="pres">
      <dgm:prSet presAssocID="{22694111-8738-479F-BD3C-494416AF46A8}" presName="compNode" presStyleCnt="0"/>
      <dgm:spPr/>
    </dgm:pt>
    <dgm:pt modelId="{C6981802-7B51-4D0F-B51D-3909C1F164A6}" type="pres">
      <dgm:prSet presAssocID="{22694111-8738-479F-BD3C-494416AF46A8}" presName="node" presStyleLbl="node1" presStyleIdx="1" presStyleCnt="3" custLinFactNeighborX="-433" custLinFactNeighborY="-13082">
        <dgm:presLayoutVars>
          <dgm:bulletEnabled val="1"/>
        </dgm:presLayoutVars>
      </dgm:prSet>
      <dgm:spPr/>
      <dgm:t>
        <a:bodyPr/>
        <a:lstStyle/>
        <a:p>
          <a:endParaRPr lang="en-US"/>
        </a:p>
      </dgm:t>
    </dgm:pt>
    <dgm:pt modelId="{BAFBC441-AB46-4184-90D1-E17D73177A32}" type="pres">
      <dgm:prSet presAssocID="{22694111-8738-479F-BD3C-494416AF46A8}" presName="invisiNode" presStyleLbl="node1" presStyleIdx="1" presStyleCnt="3"/>
      <dgm:spPr/>
    </dgm:pt>
    <dgm:pt modelId="{884E20CC-44D0-4CFF-A2C2-AEF57F0FB141}" type="pres">
      <dgm:prSet presAssocID="{22694111-8738-479F-BD3C-494416AF46A8}" presName="imagNode" presStyleLbl="fgImgPlace1" presStyleIdx="1" presStyleCnt="3"/>
      <dgm:spPr/>
    </dgm:pt>
    <dgm:pt modelId="{007BD9E3-B01E-45EE-93A2-2BAFF8567616}" type="pres">
      <dgm:prSet presAssocID="{B3FB0ADD-11A2-4F91-AB2A-E9AFEE75B64D}" presName="sibTrans" presStyleLbl="sibTrans2D1" presStyleIdx="0" presStyleCnt="0"/>
      <dgm:spPr/>
      <dgm:t>
        <a:bodyPr/>
        <a:lstStyle/>
        <a:p>
          <a:endParaRPr lang="en-US"/>
        </a:p>
      </dgm:t>
    </dgm:pt>
    <dgm:pt modelId="{4406D5AE-11F6-4FA3-9E7C-30BEE2BB87C9}" type="pres">
      <dgm:prSet presAssocID="{44A529BF-4CE5-4E42-8C56-6A6551E801B1}" presName="compNode" presStyleCnt="0"/>
      <dgm:spPr/>
    </dgm:pt>
    <dgm:pt modelId="{DF5BBCD0-DC83-46A7-BB26-A9578CEF8767}" type="pres">
      <dgm:prSet presAssocID="{44A529BF-4CE5-4E42-8C56-6A6551E801B1}" presName="node" presStyleLbl="node1" presStyleIdx="2" presStyleCnt="3" custLinFactNeighborX="-110" custLinFactNeighborY="-13082">
        <dgm:presLayoutVars>
          <dgm:bulletEnabled val="1"/>
        </dgm:presLayoutVars>
      </dgm:prSet>
      <dgm:spPr/>
      <dgm:t>
        <a:bodyPr/>
        <a:lstStyle/>
        <a:p>
          <a:endParaRPr lang="en-US"/>
        </a:p>
      </dgm:t>
    </dgm:pt>
    <dgm:pt modelId="{FCF1F0AF-F83C-4956-941C-95E163C9C1FA}" type="pres">
      <dgm:prSet presAssocID="{44A529BF-4CE5-4E42-8C56-6A6551E801B1}" presName="invisiNode" presStyleLbl="node1" presStyleIdx="2" presStyleCnt="3"/>
      <dgm:spPr/>
    </dgm:pt>
    <dgm:pt modelId="{9F5C15AD-D194-4A7F-994C-FD665B2FB96F}" type="pres">
      <dgm:prSet presAssocID="{44A529BF-4CE5-4E42-8C56-6A6551E801B1}" presName="imagNode" presStyleLbl="fgImgPlace1" presStyleIdx="2" presStyleCnt="3"/>
      <dgm:spPr/>
    </dgm:pt>
  </dgm:ptLst>
  <dgm:cxnLst>
    <dgm:cxn modelId="{2C5CEDEA-F797-A64D-88BA-6DF857C7B923}" type="presOf" srcId="{44A529BF-4CE5-4E42-8C56-6A6551E801B1}" destId="{DF5BBCD0-DC83-46A7-BB26-A9578CEF8767}" srcOrd="0" destOrd="0" presId="urn:microsoft.com/office/officeart/2005/8/layout/pList2#1"/>
    <dgm:cxn modelId="{27887C01-7BE9-6A4B-9A88-5924624353F2}" type="presOf" srcId="{B3FB0ADD-11A2-4F91-AB2A-E9AFEE75B64D}" destId="{007BD9E3-B01E-45EE-93A2-2BAFF8567616}" srcOrd="0" destOrd="0" presId="urn:microsoft.com/office/officeart/2005/8/layout/pList2#1"/>
    <dgm:cxn modelId="{564DD481-F1FF-0A41-BA31-918418C06B70}" type="presOf" srcId="{22694111-8738-479F-BD3C-494416AF46A8}" destId="{C6981802-7B51-4D0F-B51D-3909C1F164A6}" srcOrd="0" destOrd="0" presId="urn:microsoft.com/office/officeart/2005/8/layout/pList2#1"/>
    <dgm:cxn modelId="{CE6DC671-09ED-4D34-BEA5-A18D5A783ADB}" srcId="{6574BEE3-06FE-4B91-A4C8-FB4336F5518E}" destId="{EDEB9C12-DBC4-4AC1-9541-12074A473AB6}" srcOrd="0" destOrd="0" parTransId="{5476A967-2A48-4AB3-9DDD-96C5A2693953}" sibTransId="{C8A2A014-03C0-47A7-B335-D98A309883B5}"/>
    <dgm:cxn modelId="{C8AFF945-D844-4CC0-AB5C-08197DE5A583}" srcId="{6574BEE3-06FE-4B91-A4C8-FB4336F5518E}" destId="{22694111-8738-479F-BD3C-494416AF46A8}" srcOrd="1" destOrd="0" parTransId="{35CC8033-090A-4DFF-A613-BE03E1811400}" sibTransId="{B3FB0ADD-11A2-4F91-AB2A-E9AFEE75B64D}"/>
    <dgm:cxn modelId="{81A889C6-5076-2841-9755-959EA9102204}" type="presOf" srcId="{C8A2A014-03C0-47A7-B335-D98A309883B5}" destId="{1F178DDF-398D-47ED-A071-E349CE75479F}" srcOrd="0" destOrd="0" presId="urn:microsoft.com/office/officeart/2005/8/layout/pList2#1"/>
    <dgm:cxn modelId="{A0FFF2F7-A361-E249-ADC9-C54E0BB85F1B}" type="presOf" srcId="{6574BEE3-06FE-4B91-A4C8-FB4336F5518E}" destId="{45FD720F-9D3C-4851-A8C7-B8EE4C103967}" srcOrd="0" destOrd="0" presId="urn:microsoft.com/office/officeart/2005/8/layout/pList2#1"/>
    <dgm:cxn modelId="{8565003B-ECAE-C84E-92E3-995434A44B0B}" type="presOf" srcId="{EDEB9C12-DBC4-4AC1-9541-12074A473AB6}" destId="{31820F40-87E3-4FFC-99FC-43871CB9C4B2}" srcOrd="0" destOrd="0" presId="urn:microsoft.com/office/officeart/2005/8/layout/pList2#1"/>
    <dgm:cxn modelId="{0C920DC3-8212-4277-B95C-FF07974EF0F1}" srcId="{6574BEE3-06FE-4B91-A4C8-FB4336F5518E}" destId="{44A529BF-4CE5-4E42-8C56-6A6551E801B1}" srcOrd="2" destOrd="0" parTransId="{118F2585-AFB8-4693-8CF4-7FBFA645DC6B}" sibTransId="{CA3337BE-B367-496F-ABE1-3BD29CD85A62}"/>
    <dgm:cxn modelId="{9F4CBD96-BCA4-2B48-80F6-3ED7560A5ED8}" type="presParOf" srcId="{45FD720F-9D3C-4851-A8C7-B8EE4C103967}" destId="{F889B9EE-A0A0-4DE5-85BD-A13A6381BF3F}" srcOrd="0" destOrd="0" presId="urn:microsoft.com/office/officeart/2005/8/layout/pList2#1"/>
    <dgm:cxn modelId="{31842CF4-4665-7746-839D-F8EA4DB4877A}" type="presParOf" srcId="{45FD720F-9D3C-4851-A8C7-B8EE4C103967}" destId="{EB4D5BFB-9BDA-4B00-AC20-5FA6D88A39FA}" srcOrd="1" destOrd="0" presId="urn:microsoft.com/office/officeart/2005/8/layout/pList2#1"/>
    <dgm:cxn modelId="{6F3B6194-CF9C-4247-BD05-9B3CF074E7B1}" type="presParOf" srcId="{EB4D5BFB-9BDA-4B00-AC20-5FA6D88A39FA}" destId="{E68D706B-0E27-421A-A35D-96637F5E6DA7}" srcOrd="0" destOrd="0" presId="urn:microsoft.com/office/officeart/2005/8/layout/pList2#1"/>
    <dgm:cxn modelId="{A8786B47-F42E-BD4C-A8EE-DE80A3E50C67}" type="presParOf" srcId="{E68D706B-0E27-421A-A35D-96637F5E6DA7}" destId="{31820F40-87E3-4FFC-99FC-43871CB9C4B2}" srcOrd="0" destOrd="0" presId="urn:microsoft.com/office/officeart/2005/8/layout/pList2#1"/>
    <dgm:cxn modelId="{6DA079B6-333A-B74D-89D2-F08D5838F091}" type="presParOf" srcId="{E68D706B-0E27-421A-A35D-96637F5E6DA7}" destId="{98A2AB3D-C0E5-4025-A15B-CB4547B4D91C}" srcOrd="1" destOrd="0" presId="urn:microsoft.com/office/officeart/2005/8/layout/pList2#1"/>
    <dgm:cxn modelId="{C97CA789-8FD6-0348-B804-CC9D90BFB945}" type="presParOf" srcId="{E68D706B-0E27-421A-A35D-96637F5E6DA7}" destId="{60CDC9E8-1624-4C9C-AFC7-17D008D4E96C}" srcOrd="2" destOrd="0" presId="urn:microsoft.com/office/officeart/2005/8/layout/pList2#1"/>
    <dgm:cxn modelId="{3FB664CC-BD95-1B45-A3A2-CD287B89BFCD}" type="presParOf" srcId="{EB4D5BFB-9BDA-4B00-AC20-5FA6D88A39FA}" destId="{1F178DDF-398D-47ED-A071-E349CE75479F}" srcOrd="1" destOrd="0" presId="urn:microsoft.com/office/officeart/2005/8/layout/pList2#1"/>
    <dgm:cxn modelId="{9757521C-6DF4-D146-9602-1939B3F8C044}" type="presParOf" srcId="{EB4D5BFB-9BDA-4B00-AC20-5FA6D88A39FA}" destId="{30409B71-BD3A-4F9E-AA53-C79624363F79}" srcOrd="2" destOrd="0" presId="urn:microsoft.com/office/officeart/2005/8/layout/pList2#1"/>
    <dgm:cxn modelId="{BCB8CAA2-4E60-244E-920B-4FC508FB3E22}" type="presParOf" srcId="{30409B71-BD3A-4F9E-AA53-C79624363F79}" destId="{C6981802-7B51-4D0F-B51D-3909C1F164A6}" srcOrd="0" destOrd="0" presId="urn:microsoft.com/office/officeart/2005/8/layout/pList2#1"/>
    <dgm:cxn modelId="{785B4EAC-7240-0B49-BDF3-D6BBD17F80A0}" type="presParOf" srcId="{30409B71-BD3A-4F9E-AA53-C79624363F79}" destId="{BAFBC441-AB46-4184-90D1-E17D73177A32}" srcOrd="1" destOrd="0" presId="urn:microsoft.com/office/officeart/2005/8/layout/pList2#1"/>
    <dgm:cxn modelId="{D34C4C35-2308-5440-9FF9-7EB1B1FB9CFE}" type="presParOf" srcId="{30409B71-BD3A-4F9E-AA53-C79624363F79}" destId="{884E20CC-44D0-4CFF-A2C2-AEF57F0FB141}" srcOrd="2" destOrd="0" presId="urn:microsoft.com/office/officeart/2005/8/layout/pList2#1"/>
    <dgm:cxn modelId="{CB59E060-9FFB-8946-8839-889DC0D45874}" type="presParOf" srcId="{EB4D5BFB-9BDA-4B00-AC20-5FA6D88A39FA}" destId="{007BD9E3-B01E-45EE-93A2-2BAFF8567616}" srcOrd="3" destOrd="0" presId="urn:microsoft.com/office/officeart/2005/8/layout/pList2#1"/>
    <dgm:cxn modelId="{0BD381E3-6998-7B45-AAC9-FF6EB54950F5}" type="presParOf" srcId="{EB4D5BFB-9BDA-4B00-AC20-5FA6D88A39FA}" destId="{4406D5AE-11F6-4FA3-9E7C-30BEE2BB87C9}" srcOrd="4" destOrd="0" presId="urn:microsoft.com/office/officeart/2005/8/layout/pList2#1"/>
    <dgm:cxn modelId="{D27BD830-12DC-774D-8006-7001AC099B64}" type="presParOf" srcId="{4406D5AE-11F6-4FA3-9E7C-30BEE2BB87C9}" destId="{DF5BBCD0-DC83-46A7-BB26-A9578CEF8767}" srcOrd="0" destOrd="0" presId="urn:microsoft.com/office/officeart/2005/8/layout/pList2#1"/>
    <dgm:cxn modelId="{B9DD87FC-90F0-BF4E-87D1-4264878656A8}" type="presParOf" srcId="{4406D5AE-11F6-4FA3-9E7C-30BEE2BB87C9}" destId="{FCF1F0AF-F83C-4956-941C-95E163C9C1FA}" srcOrd="1" destOrd="0" presId="urn:microsoft.com/office/officeart/2005/8/layout/pList2#1"/>
    <dgm:cxn modelId="{5679B689-83D7-7A47-ACCC-3A516FB68DDD}" type="presParOf" srcId="{4406D5AE-11F6-4FA3-9E7C-30BEE2BB87C9}" destId="{9F5C15AD-D194-4A7F-994C-FD665B2FB96F}"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89B9EE-A0A0-4DE5-85BD-A13A6381BF3F}">
      <dsp:nvSpPr>
        <dsp:cNvPr id="0" name=""/>
        <dsp:cNvSpPr/>
      </dsp:nvSpPr>
      <dsp:spPr>
        <a:xfrm>
          <a:off x="0" y="678187"/>
          <a:ext cx="8229600" cy="115060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DC9E8-1624-4C9C-AFC7-17D008D4E96C}">
      <dsp:nvSpPr>
        <dsp:cNvPr id="0" name=""/>
        <dsp:cNvSpPr/>
      </dsp:nvSpPr>
      <dsp:spPr>
        <a:xfrm>
          <a:off x="246887" y="374904"/>
          <a:ext cx="2417445" cy="206197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20F40-87E3-4FFC-99FC-43871CB9C4B2}">
      <dsp:nvSpPr>
        <dsp:cNvPr id="0" name=""/>
        <dsp:cNvSpPr/>
      </dsp:nvSpPr>
      <dsp:spPr>
        <a:xfrm rot="10800000">
          <a:off x="304809" y="2438391"/>
          <a:ext cx="2417445" cy="343662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kern="1200" dirty="0" smtClean="0"/>
            <a:t>Booker T. Washington</a:t>
          </a:r>
        </a:p>
        <a:p>
          <a:pPr lvl="0" algn="ctr" defTabSz="1200150">
            <a:lnSpc>
              <a:spcPct val="90000"/>
            </a:lnSpc>
            <a:spcBef>
              <a:spcPct val="0"/>
            </a:spcBef>
            <a:spcAft>
              <a:spcPct val="35000"/>
            </a:spcAft>
          </a:pPr>
          <a:r>
            <a:rPr lang="en-US" sz="2700" i="1" kern="1200" dirty="0" smtClean="0"/>
            <a:t>Atlanta Compromise</a:t>
          </a:r>
        </a:p>
        <a:p>
          <a:pPr lvl="0" algn="ctr" defTabSz="1200150">
            <a:lnSpc>
              <a:spcPct val="90000"/>
            </a:lnSpc>
            <a:spcBef>
              <a:spcPct val="0"/>
            </a:spcBef>
            <a:spcAft>
              <a:spcPct val="35000"/>
            </a:spcAft>
          </a:pPr>
          <a:r>
            <a:rPr lang="en-US" sz="2700" kern="1200" dirty="0" smtClean="0"/>
            <a:t>Accepted </a:t>
          </a:r>
          <a:r>
            <a:rPr lang="en-US" sz="2700" kern="1200" dirty="0" err="1" smtClean="0"/>
            <a:t>segergation</a:t>
          </a:r>
          <a:r>
            <a:rPr lang="en-US" sz="2700" kern="1200" dirty="0" smtClean="0"/>
            <a:t>  </a:t>
          </a:r>
          <a:endParaRPr lang="en-US" sz="2700" kern="1200" dirty="0"/>
        </a:p>
      </dsp:txBody>
      <dsp:txXfrm rot="10800000">
        <a:off x="304809" y="2438391"/>
        <a:ext cx="2417445" cy="3436620"/>
      </dsp:txXfrm>
    </dsp:sp>
    <dsp:sp modelId="{884E20CC-44D0-4CFF-A2C2-AEF57F0FB141}">
      <dsp:nvSpPr>
        <dsp:cNvPr id="0" name=""/>
        <dsp:cNvSpPr/>
      </dsp:nvSpPr>
      <dsp:spPr>
        <a:xfrm>
          <a:off x="2906077" y="374904"/>
          <a:ext cx="2417445" cy="206197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81802-7B51-4D0F-B51D-3909C1F164A6}">
      <dsp:nvSpPr>
        <dsp:cNvPr id="0" name=""/>
        <dsp:cNvSpPr/>
      </dsp:nvSpPr>
      <dsp:spPr>
        <a:xfrm rot="10800000">
          <a:off x="2895609" y="2362201"/>
          <a:ext cx="2417445" cy="343662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kern="1200" dirty="0" smtClean="0"/>
            <a:t>W. E. B. Du Bois</a:t>
          </a:r>
        </a:p>
        <a:p>
          <a:pPr lvl="0" algn="ctr" defTabSz="1200150">
            <a:lnSpc>
              <a:spcPct val="90000"/>
            </a:lnSpc>
            <a:spcBef>
              <a:spcPct val="0"/>
            </a:spcBef>
            <a:spcAft>
              <a:spcPct val="35000"/>
            </a:spcAft>
          </a:pPr>
          <a:r>
            <a:rPr lang="en-US" sz="2700" i="1" kern="1200" dirty="0" smtClean="0"/>
            <a:t>The Souls of Black Folk</a:t>
          </a:r>
        </a:p>
        <a:p>
          <a:pPr lvl="0" algn="ctr" defTabSz="1200150">
            <a:lnSpc>
              <a:spcPct val="90000"/>
            </a:lnSpc>
            <a:spcBef>
              <a:spcPct val="0"/>
            </a:spcBef>
            <a:spcAft>
              <a:spcPct val="35000"/>
            </a:spcAft>
          </a:pPr>
          <a:r>
            <a:rPr lang="en-US" sz="2700" i="0" kern="1200" dirty="0" smtClean="0"/>
            <a:t>Helped found NAACP</a:t>
          </a:r>
          <a:endParaRPr lang="en-US" sz="2700" i="0" kern="1200" dirty="0"/>
        </a:p>
      </dsp:txBody>
      <dsp:txXfrm rot="10800000">
        <a:off x="2895609" y="2362201"/>
        <a:ext cx="2417445" cy="3436620"/>
      </dsp:txXfrm>
    </dsp:sp>
    <dsp:sp modelId="{9F5C15AD-D194-4A7F-994C-FD665B2FB96F}">
      <dsp:nvSpPr>
        <dsp:cNvPr id="0" name=""/>
        <dsp:cNvSpPr/>
      </dsp:nvSpPr>
      <dsp:spPr>
        <a:xfrm>
          <a:off x="5565267" y="374904"/>
          <a:ext cx="2417445" cy="206197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BBCD0-DC83-46A7-BB26-A9578CEF8767}">
      <dsp:nvSpPr>
        <dsp:cNvPr id="0" name=""/>
        <dsp:cNvSpPr/>
      </dsp:nvSpPr>
      <dsp:spPr>
        <a:xfrm rot="10800000">
          <a:off x="5562607" y="2362201"/>
          <a:ext cx="2417445" cy="343662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kern="1200" dirty="0" smtClean="0"/>
            <a:t>Marcus Garvey</a:t>
          </a:r>
        </a:p>
        <a:p>
          <a:pPr lvl="0" algn="ctr" defTabSz="1200150">
            <a:lnSpc>
              <a:spcPct val="90000"/>
            </a:lnSpc>
            <a:spcBef>
              <a:spcPct val="0"/>
            </a:spcBef>
            <a:spcAft>
              <a:spcPct val="35000"/>
            </a:spcAft>
          </a:pPr>
          <a:endParaRPr lang="en-US" sz="2700" kern="1200" dirty="0" smtClean="0"/>
        </a:p>
        <a:p>
          <a:pPr lvl="0" algn="ctr" defTabSz="1200150">
            <a:lnSpc>
              <a:spcPct val="90000"/>
            </a:lnSpc>
            <a:spcBef>
              <a:spcPct val="0"/>
            </a:spcBef>
            <a:spcAft>
              <a:spcPct val="35000"/>
            </a:spcAft>
          </a:pPr>
          <a:r>
            <a:rPr lang="en-US" sz="2700" kern="1200" dirty="0" smtClean="0"/>
            <a:t>?</a:t>
          </a:r>
        </a:p>
        <a:p>
          <a:pPr lvl="0" algn="ctr" defTabSz="1200150">
            <a:lnSpc>
              <a:spcPct val="90000"/>
            </a:lnSpc>
            <a:spcBef>
              <a:spcPct val="0"/>
            </a:spcBef>
            <a:spcAft>
              <a:spcPct val="35000"/>
            </a:spcAft>
          </a:pPr>
          <a:r>
            <a:rPr lang="en-US" sz="2700" kern="1200" dirty="0" smtClean="0"/>
            <a:t> </a:t>
          </a:r>
          <a:endParaRPr lang="en-US" sz="2700" kern="1200" dirty="0"/>
        </a:p>
      </dsp:txBody>
      <dsp:txXfrm rot="10800000">
        <a:off x="5562607" y="2362201"/>
        <a:ext cx="2417445" cy="3436620"/>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9FFD5-06AF-EE40-A118-B82C4C6B1F6B}"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9FFD5-06AF-EE40-A118-B82C4C6B1F6B}" type="datetimeFigureOut">
              <a:rPr lang="en-US" smtClean="0"/>
              <a:pPr/>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F1E1A-E8EA-DF42-B231-877255D2DE4A}" type="slidenum">
              <a:rPr lang="en-US" smtClean="0"/>
              <a:pPr/>
              <a:t>‹#›</a:t>
            </a:fld>
            <a:endParaRPr lang="en-US"/>
          </a:p>
        </p:txBody>
      </p:sp>
    </p:spTree>
    <p:extLst>
      <p:ext uri="{BB962C8B-B14F-4D97-AF65-F5344CB8AC3E}">
        <p14:creationId xmlns=""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youtube.com/watch?v=uWEQOwbgyYk"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iography.com/people/marcus-garvey-9307319/videos/marcus-garvey-mini-biography-11191875521"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www.history.com/topics/black-history/great-migration"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history.com/topics/new-york-ci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history.com/topics/black-history/harlem-renaissance"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history.com/topics/black-history/great-migration/videos/the-harlem-renaissance"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tfUYi8ehLMk&amp;list=PLX32WBn4JAMIOp6lLEFvOU96YfuA8bZ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z-ztBdclkYU&amp;list=PLX32WBn4JAMKZFHC8NExGT2BKijKYp3h4" TargetMode="External"/><Relationship Id="rId2" Type="http://schemas.openxmlformats.org/officeDocument/2006/relationships/hyperlink" Target="https://www.youtube.com/watch?v=i0Q4zPR4G7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axKDFOVWb6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4ulaG9x4Gp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history.com/topics/child-labor/videos/the-fight-to-end-child-labo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newsfeed.time.com/2014/01/15/these-are-the-top-10-most-dangerous-jobs-in-the-u-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ilderlehrman.org/history-by-era/populism-and-agrarian-discontent/resources/grange-movement-1875"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biography.com/people/theodore-roosevelt-946342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pbs.org/kenburns/prohibition/roots-of-prohibition/"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history.com/topics/womens-history/womans-christian-temperance-union/videos/america-goes-dry-with-prohibition"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pbs.org/kenburns/prohibition/roots-of-prohibition/"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dreads.com/author/show/84278.Booker_T_Washington" TargetMode="Externa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www.biography.com/people/web-du-bois-9279924/videos/web-du-bois-mini-biography-1538310787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Progressive Era </a:t>
            </a:r>
            <a:endParaRPr lang="en-US" dirty="0"/>
          </a:p>
        </p:txBody>
      </p:sp>
      <p:sp>
        <p:nvSpPr>
          <p:cNvPr id="3" name="Subtitle 2"/>
          <p:cNvSpPr>
            <a:spLocks noGrp="1"/>
          </p:cNvSpPr>
          <p:nvPr>
            <p:ph type="subTitle" idx="1"/>
          </p:nvPr>
        </p:nvSpPr>
        <p:spPr>
          <a:xfrm>
            <a:off x="10410939" y="3424078"/>
            <a:ext cx="1085161" cy="879513"/>
          </a:xfrm>
        </p:spPr>
        <p:txBody>
          <a:bodyPr/>
          <a:lstStyle/>
          <a:p>
            <a:endParaRPr lang="en-US" dirty="0"/>
          </a:p>
        </p:txBody>
      </p:sp>
      <p:pic>
        <p:nvPicPr>
          <p:cNvPr id="132098" name="Picture 2" descr="http://t0.gstatic.com/images?q=tbn:ANd9GcSEg3-PtGSLVE3uVj8rF_MRkYxTArjEQYIy-ymyKr-rsGvYixmo:img.ehowcdn.com/article-new/ehow/images/a08/79/b2/effects-progressive-era-800x800.jpg"/>
          <p:cNvPicPr>
            <a:picLocks noChangeAspect="1" noChangeArrowheads="1"/>
          </p:cNvPicPr>
          <p:nvPr/>
        </p:nvPicPr>
        <p:blipFill>
          <a:blip r:embed="rId2"/>
          <a:srcRect/>
          <a:stretch>
            <a:fillRect/>
          </a:stretch>
        </p:blipFill>
        <p:spPr bwMode="auto">
          <a:xfrm>
            <a:off x="245126" y="374572"/>
            <a:ext cx="3201456" cy="2130425"/>
          </a:xfrm>
          <a:prstGeom prst="rect">
            <a:avLst/>
          </a:prstGeom>
          <a:noFill/>
        </p:spPr>
      </p:pic>
      <p:pic>
        <p:nvPicPr>
          <p:cNvPr id="132100" name="Picture 4" descr="http://iaclients.wgbh.org/tah/images/session08/08_intro_image.gif"/>
          <p:cNvPicPr>
            <a:picLocks noChangeAspect="1" noChangeArrowheads="1"/>
          </p:cNvPicPr>
          <p:nvPr/>
        </p:nvPicPr>
        <p:blipFill>
          <a:blip r:embed="rId3"/>
          <a:srcRect/>
          <a:stretch>
            <a:fillRect/>
          </a:stretch>
        </p:blipFill>
        <p:spPr bwMode="auto">
          <a:xfrm>
            <a:off x="4953000" y="142797"/>
            <a:ext cx="3505200" cy="2362200"/>
          </a:xfrm>
          <a:prstGeom prst="rect">
            <a:avLst/>
          </a:prstGeom>
          <a:noFill/>
        </p:spPr>
      </p:pic>
      <p:pic>
        <p:nvPicPr>
          <p:cNvPr id="132102" name="Picture 6" descr="http://www.regentsprep.org/regents/ushisgov/themes/reform/images/temperance.gif"/>
          <p:cNvPicPr>
            <a:picLocks noChangeAspect="1" noChangeArrowheads="1"/>
          </p:cNvPicPr>
          <p:nvPr/>
        </p:nvPicPr>
        <p:blipFill>
          <a:blip r:embed="rId4"/>
          <a:srcRect/>
          <a:stretch>
            <a:fillRect/>
          </a:stretch>
        </p:blipFill>
        <p:spPr bwMode="auto">
          <a:xfrm>
            <a:off x="487497" y="3424078"/>
            <a:ext cx="2332822" cy="3085743"/>
          </a:xfrm>
          <a:prstGeom prst="rect">
            <a:avLst/>
          </a:prstGeom>
          <a:noFill/>
        </p:spPr>
      </p:pic>
      <p:pic>
        <p:nvPicPr>
          <p:cNvPr id="132104" name="Picture 8" descr="https://lh6.googleusercontent.com/-p3yQnGfIG7Q/TYzRHkGXEBI/AAAAAAAAAb4/JLm3-LmRgtw/Triangle+Shirtwaist+Fire+100th+Anniversary.jpg"/>
          <p:cNvPicPr>
            <a:picLocks noChangeAspect="1" noChangeArrowheads="1"/>
          </p:cNvPicPr>
          <p:nvPr/>
        </p:nvPicPr>
        <p:blipFill>
          <a:blip r:embed="rId5"/>
          <a:srcRect/>
          <a:stretch>
            <a:fillRect/>
          </a:stretch>
        </p:blipFill>
        <p:spPr bwMode="auto">
          <a:xfrm>
            <a:off x="4634180" y="3600450"/>
            <a:ext cx="3369823" cy="2527367"/>
          </a:xfrm>
          <a:prstGeom prst="rect">
            <a:avLst/>
          </a:prstGeom>
          <a:noFill/>
        </p:spPr>
      </p:pic>
    </p:spTree>
    <p:extLst>
      <p:ext uri="{BB962C8B-B14F-4D97-AF65-F5344CB8AC3E}">
        <p14:creationId xmlns="" xmlns:p14="http://schemas.microsoft.com/office/powerpoint/2010/main" val="138850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US.21 Analyze the impact of the Great Migration of African Americans that began in the early 1900s from the rural South to the industrial regions of the Northeast and Midwest. </a:t>
            </a:r>
          </a:p>
          <a:p>
            <a:endParaRPr lang="en-US" dirty="0"/>
          </a:p>
        </p:txBody>
      </p:sp>
    </p:spTree>
    <p:extLst>
      <p:ext uri="{BB962C8B-B14F-4D97-AF65-F5344CB8AC3E}">
        <p14:creationId xmlns="" xmlns:p14="http://schemas.microsoft.com/office/powerpoint/2010/main" val="32922569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 Bois Primary Source &amp; Questions  </a:t>
            </a:r>
            <a:endParaRPr lang="en-US" dirty="0"/>
          </a:p>
        </p:txBody>
      </p:sp>
      <p:sp>
        <p:nvSpPr>
          <p:cNvPr id="3" name="Content Placeholder 2"/>
          <p:cNvSpPr>
            <a:spLocks noGrp="1"/>
          </p:cNvSpPr>
          <p:nvPr>
            <p:ph idx="1"/>
          </p:nvPr>
        </p:nvSpPr>
        <p:spPr/>
        <p:txBody>
          <a:bodyPr/>
          <a:lstStyle/>
          <a:p>
            <a:r>
              <a:rPr lang="en-US" i="1" dirty="0" smtClean="0"/>
              <a:t>The Souls of Black Folk</a:t>
            </a:r>
          </a:p>
          <a:p>
            <a:endParaRPr lang="en-US" i="1" dirty="0" smtClean="0"/>
          </a:p>
          <a:p>
            <a:r>
              <a:rPr lang="en-US" dirty="0" smtClean="0"/>
              <a:t>Audio: </a:t>
            </a:r>
            <a:r>
              <a:rPr lang="en-US" dirty="0" smtClean="0">
                <a:hlinkClick r:id="rId2"/>
              </a:rPr>
              <a:t>https://www.youtube.com/watch?v=uWEQOwbgyYk</a:t>
            </a:r>
            <a:endParaRPr lang="en-US" dirty="0" smtClean="0"/>
          </a:p>
          <a:p>
            <a:endParaRPr lang="en-US" dirty="0" smtClean="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 Bois Questions </a:t>
            </a:r>
            <a:endParaRPr lang="en-US" dirty="0"/>
          </a:p>
        </p:txBody>
      </p:sp>
      <p:sp>
        <p:nvSpPr>
          <p:cNvPr id="3" name="Content Placeholder 2"/>
          <p:cNvSpPr>
            <a:spLocks noGrp="1"/>
          </p:cNvSpPr>
          <p:nvPr>
            <p:ph idx="1"/>
          </p:nvPr>
        </p:nvSpPr>
        <p:spPr>
          <a:xfrm>
            <a:off x="457200" y="1600200"/>
            <a:ext cx="8229600" cy="5065005"/>
          </a:xfrm>
        </p:spPr>
        <p:txBody>
          <a:bodyPr>
            <a:normAutofit fontScale="77500" lnSpcReduction="20000"/>
          </a:bodyPr>
          <a:lstStyle/>
          <a:p>
            <a:pPr marL="514350" indent="-514350">
              <a:buAutoNum type="arabicPeriod"/>
            </a:pPr>
            <a:r>
              <a:rPr lang="en-US" dirty="0" smtClean="0"/>
              <a:t>What is the “other world”?</a:t>
            </a:r>
          </a:p>
          <a:p>
            <a:pPr marL="514350" indent="-514350">
              <a:buAutoNum type="arabicPeriod"/>
            </a:pPr>
            <a:r>
              <a:rPr lang="en-US" dirty="0" smtClean="0"/>
              <a:t>What is the problem that Du Bois is rarely asked and rarely answers?</a:t>
            </a:r>
          </a:p>
          <a:p>
            <a:pPr marL="514350" indent="-514350">
              <a:buAutoNum type="arabicPeriod"/>
            </a:pPr>
            <a:r>
              <a:rPr lang="en-US" dirty="0" smtClean="0"/>
              <a:t>Why do the questions go unasked?</a:t>
            </a:r>
          </a:p>
          <a:p>
            <a:pPr marL="514350" indent="-514350">
              <a:buAutoNum type="arabicPeriod"/>
            </a:pPr>
            <a:r>
              <a:rPr lang="en-US" dirty="0" smtClean="0"/>
              <a:t>What metaphors does Du Bois use to describe the difference he feels between his world and the ‘other world’?</a:t>
            </a:r>
          </a:p>
          <a:p>
            <a:pPr marL="514350" indent="-514350">
              <a:buAutoNum type="arabicPeriod"/>
            </a:pPr>
            <a:r>
              <a:rPr lang="en-US" dirty="0" smtClean="0"/>
              <a:t>How did Du Bois view the ‘other world’?</a:t>
            </a:r>
          </a:p>
          <a:p>
            <a:pPr marL="514350" indent="-514350">
              <a:buAutoNum type="arabicPeriod"/>
            </a:pPr>
            <a:r>
              <a:rPr lang="en-US" dirty="0" smtClean="0"/>
              <a:t>What is the double consciousness that Du Bois describes?</a:t>
            </a:r>
          </a:p>
          <a:p>
            <a:r>
              <a:rPr lang="en-US" dirty="0" smtClean="0"/>
              <a:t>Metaphor- a figure of speech in which a word or phrase is applied to an object or action to which it is not literally applicable.</a:t>
            </a:r>
          </a:p>
          <a:p>
            <a:r>
              <a:rPr lang="en-US" dirty="0" smtClean="0"/>
              <a:t>"“I had fallen through a trapdoor of depression,” said Mark, who was fond of theatrical metaphors"</a:t>
            </a:r>
          </a:p>
          <a:p>
            <a:pPr marL="514350" indent="-514350">
              <a:buNone/>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“other world”?</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problem that Du Bois is rarely asked and rarely answers?</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the questions go unasked?</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metaphors does Du Bois use to describe the difference he feels between his world and the ‘other world’?</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Du Bois view the ‘other world’?</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double consciousness that Du Bois describes?</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eaLnBrk="1" fontAlgn="auto" hangingPunct="1">
              <a:spcAft>
                <a:spcPts val="0"/>
              </a:spcAft>
              <a:defRPr/>
            </a:pPr>
            <a:r>
              <a:rPr lang="en-US" dirty="0" smtClean="0">
                <a:solidFill>
                  <a:schemeClr val="accent1">
                    <a:satMod val="150000"/>
                  </a:schemeClr>
                </a:solidFill>
              </a:rPr>
              <a:t>Marcus Garvey </a:t>
            </a:r>
            <a:endParaRPr lang="en-US" dirty="0">
              <a:solidFill>
                <a:schemeClr val="accent1">
                  <a:satMod val="150000"/>
                </a:schemeClr>
              </a:solidFill>
            </a:endParaRPr>
          </a:p>
        </p:txBody>
      </p:sp>
      <p:sp>
        <p:nvSpPr>
          <p:cNvPr id="17411" name="Content Placeholder 2"/>
          <p:cNvSpPr>
            <a:spLocks noGrp="1"/>
          </p:cNvSpPr>
          <p:nvPr>
            <p:ph sz="half" idx="1"/>
          </p:nvPr>
        </p:nvSpPr>
        <p:spPr>
          <a:xfrm>
            <a:off x="457200" y="1773238"/>
            <a:ext cx="4038600" cy="4624387"/>
          </a:xfrm>
        </p:spPr>
        <p:txBody>
          <a:bodyPr/>
          <a:lstStyle/>
          <a:p>
            <a:pPr eaLnBrk="1" hangingPunct="1"/>
            <a:r>
              <a:rPr lang="en-US" smtClean="0"/>
              <a:t>Jamaican by birth</a:t>
            </a:r>
          </a:p>
          <a:p>
            <a:pPr eaLnBrk="1" hangingPunct="1"/>
            <a:r>
              <a:rPr lang="en-US" smtClean="0"/>
              <a:t>Inspired a great sense of racial pride among African Americans </a:t>
            </a:r>
          </a:p>
          <a:p>
            <a:pPr eaLnBrk="1" hangingPunct="1"/>
            <a:r>
              <a:rPr lang="en-US" smtClean="0"/>
              <a:t>Amassed a following of more than 500,000 people </a:t>
            </a:r>
          </a:p>
        </p:txBody>
      </p:sp>
      <p:sp>
        <p:nvSpPr>
          <p:cNvPr id="17412" name="Content Placeholder 3"/>
          <p:cNvSpPr>
            <a:spLocks noGrp="1"/>
          </p:cNvSpPr>
          <p:nvPr>
            <p:ph sz="half" idx="2"/>
          </p:nvPr>
        </p:nvSpPr>
        <p:spPr>
          <a:xfrm>
            <a:off x="4648200" y="1773238"/>
            <a:ext cx="4038600" cy="4624387"/>
          </a:xfrm>
        </p:spPr>
        <p:txBody>
          <a:bodyPr/>
          <a:lstStyle/>
          <a:p>
            <a:pPr eaLnBrk="1" hangingPunct="1"/>
            <a:endParaRPr lang="en-US" smtClean="0"/>
          </a:p>
        </p:txBody>
      </p:sp>
      <p:pic>
        <p:nvPicPr>
          <p:cNvPr id="17413" name="Picture 2" descr="http://www.marcusgarvey.net/images/Gallery/mgp01.jpg"/>
          <p:cNvPicPr>
            <a:picLocks noChangeAspect="1" noChangeArrowheads="1"/>
          </p:cNvPicPr>
          <p:nvPr/>
        </p:nvPicPr>
        <p:blipFill>
          <a:blip r:embed="rId2"/>
          <a:srcRect/>
          <a:stretch>
            <a:fillRect/>
          </a:stretch>
        </p:blipFill>
        <p:spPr bwMode="auto">
          <a:xfrm>
            <a:off x="4724400" y="1600200"/>
            <a:ext cx="38100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eaLnBrk="1" fontAlgn="auto" hangingPunct="1">
              <a:spcAft>
                <a:spcPts val="0"/>
              </a:spcAft>
              <a:defRPr/>
            </a:pPr>
            <a:r>
              <a:rPr lang="en-US" dirty="0" smtClean="0">
                <a:solidFill>
                  <a:schemeClr val="accent1">
                    <a:satMod val="150000"/>
                  </a:schemeClr>
                </a:solidFill>
              </a:rPr>
              <a:t>Marcus Garvey </a:t>
            </a:r>
            <a:endParaRPr lang="en-US" dirty="0">
              <a:solidFill>
                <a:schemeClr val="accent1">
                  <a:satMod val="150000"/>
                </a:schemeClr>
              </a:solidFill>
            </a:endParaRPr>
          </a:p>
        </p:txBody>
      </p:sp>
      <p:sp>
        <p:nvSpPr>
          <p:cNvPr id="18435" name="Content Placeholder 2"/>
          <p:cNvSpPr>
            <a:spLocks noGrp="1"/>
          </p:cNvSpPr>
          <p:nvPr>
            <p:ph sz="half" idx="1"/>
          </p:nvPr>
        </p:nvSpPr>
        <p:spPr>
          <a:xfrm>
            <a:off x="457200" y="1773238"/>
            <a:ext cx="4038600" cy="4624387"/>
          </a:xfrm>
        </p:spPr>
        <p:txBody>
          <a:bodyPr/>
          <a:lstStyle/>
          <a:p>
            <a:pPr eaLnBrk="1" hangingPunct="1"/>
            <a:r>
              <a:rPr lang="en-US" dirty="0" smtClean="0"/>
              <a:t>“Back to Africa movement” </a:t>
            </a:r>
          </a:p>
          <a:p>
            <a:pPr lvl="1" eaLnBrk="1" hangingPunct="1"/>
            <a:r>
              <a:rPr lang="en-US" dirty="0" smtClean="0"/>
              <a:t>Advocated blacks leave the US to found a homeland in Africa</a:t>
            </a:r>
          </a:p>
          <a:p>
            <a:pPr lvl="1"/>
            <a:r>
              <a:rPr lang="en-US" dirty="0" smtClean="0">
                <a:hlinkClick r:id="rId2"/>
              </a:rPr>
              <a:t>http://www.biography.com/people/marcus-garvey-9307319/videos/marcus-garvey-mini-biography-11191875521</a:t>
            </a:r>
            <a:endParaRPr lang="en-US" dirty="0" smtClean="0"/>
          </a:p>
          <a:p>
            <a:pPr lvl="1" eaLnBrk="1" hangingPunct="1"/>
            <a:endParaRPr lang="en-US" dirty="0" smtClean="0"/>
          </a:p>
          <a:p>
            <a:pPr lvl="1" eaLnBrk="1" hangingPunct="1">
              <a:buFont typeface="Wingdings" pitchFamily="2" charset="2"/>
              <a:buNone/>
            </a:pPr>
            <a:endParaRPr lang="en-US" dirty="0" smtClean="0"/>
          </a:p>
        </p:txBody>
      </p:sp>
      <p:sp>
        <p:nvSpPr>
          <p:cNvPr id="18436" name="Content Placeholder 3"/>
          <p:cNvSpPr>
            <a:spLocks noGrp="1"/>
          </p:cNvSpPr>
          <p:nvPr>
            <p:ph sz="half" idx="2"/>
          </p:nvPr>
        </p:nvSpPr>
        <p:spPr>
          <a:xfrm>
            <a:off x="4648200" y="1773238"/>
            <a:ext cx="4038600" cy="4624387"/>
          </a:xfrm>
        </p:spPr>
        <p:txBody>
          <a:bodyPr/>
          <a:lstStyle/>
          <a:p>
            <a:pPr eaLnBrk="1" hangingPunct="1"/>
            <a:endParaRPr lang="en-US" smtClean="0"/>
          </a:p>
        </p:txBody>
      </p:sp>
      <p:pic>
        <p:nvPicPr>
          <p:cNvPr id="18437" name="Picture 2" descr="Africa"/>
          <p:cNvPicPr>
            <a:picLocks noChangeAspect="1" noChangeArrowheads="1"/>
          </p:cNvPicPr>
          <p:nvPr/>
        </p:nvPicPr>
        <p:blipFill>
          <a:blip r:embed="rId3"/>
          <a:srcRect/>
          <a:stretch>
            <a:fillRect/>
          </a:stretch>
        </p:blipFill>
        <p:spPr bwMode="auto">
          <a:xfrm>
            <a:off x="4724400" y="2209800"/>
            <a:ext cx="386715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The Progressive Era </a:t>
            </a:r>
            <a:endParaRPr lang="en-US" dirty="0">
              <a:solidFill>
                <a:schemeClr val="accent1">
                  <a:satMod val="150000"/>
                </a:schemeClr>
              </a:solidFill>
              <a:ea typeface="+mj-ea"/>
              <a:cs typeface="+mj-cs"/>
            </a:endParaRPr>
          </a:p>
        </p:txBody>
      </p:sp>
      <p:sp>
        <p:nvSpPr>
          <p:cNvPr id="53250" name="Content Placeholder 2"/>
          <p:cNvSpPr>
            <a:spLocks noGrp="1"/>
          </p:cNvSpPr>
          <p:nvPr>
            <p:ph idx="1"/>
          </p:nvPr>
        </p:nvSpPr>
        <p:spPr/>
        <p:txBody>
          <a:bodyPr/>
          <a:lstStyle/>
          <a:p>
            <a:pPr eaLnBrk="1" hangingPunct="1"/>
            <a:r>
              <a:rPr lang="en-US" dirty="0">
                <a:latin typeface="Corbel" charset="0"/>
              </a:rPr>
              <a:t>1890-1920</a:t>
            </a:r>
          </a:p>
          <a:p>
            <a:pPr eaLnBrk="1" hangingPunct="1"/>
            <a:r>
              <a:rPr lang="en-US" dirty="0">
                <a:latin typeface="Corbel" charset="0"/>
              </a:rPr>
              <a:t>Turn of the 20</a:t>
            </a:r>
            <a:r>
              <a:rPr lang="en-US" baseline="30000" dirty="0">
                <a:latin typeface="Corbel" charset="0"/>
              </a:rPr>
              <a:t>th</a:t>
            </a:r>
            <a:r>
              <a:rPr lang="en-US" dirty="0">
                <a:latin typeface="Corbel" charset="0"/>
              </a:rPr>
              <a:t> century</a:t>
            </a:r>
          </a:p>
          <a:p>
            <a:pPr eaLnBrk="1" hangingPunct="1"/>
            <a:r>
              <a:rPr lang="en-US" dirty="0">
                <a:latin typeface="Corbel" charset="0"/>
              </a:rPr>
              <a:t>Time of political, social, and economic change and reform in the US</a:t>
            </a:r>
          </a:p>
        </p:txBody>
      </p:sp>
    </p:spTree>
    <p:extLst>
      <p:ext uri="{BB962C8B-B14F-4D97-AF65-F5344CB8AC3E}">
        <p14:creationId xmlns="" xmlns:p14="http://schemas.microsoft.com/office/powerpoint/2010/main" val="28128354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Progressive African American Leader today? </a:t>
            </a:r>
            <a:endParaRPr lang="en-US" dirty="0">
              <a:solidFill>
                <a:schemeClr val="accent1">
                  <a:satMod val="150000"/>
                </a:schemeClr>
              </a:solidFill>
            </a:endParaRPr>
          </a:p>
        </p:txBody>
      </p:sp>
      <p:sp>
        <p:nvSpPr>
          <p:cNvPr id="19459" name="Content Placeholder 2"/>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Relevance to Today</a:t>
            </a:r>
            <a:endParaRPr lang="en-US" dirty="0">
              <a:solidFill>
                <a:schemeClr val="accent1">
                  <a:satMod val="150000"/>
                </a:schemeClr>
              </a:solidFill>
            </a:endParaRPr>
          </a:p>
        </p:txBody>
      </p:sp>
      <p:sp>
        <p:nvSpPr>
          <p:cNvPr id="20483" name="Content Placeholder 2"/>
          <p:cNvSpPr>
            <a:spLocks noGrp="1"/>
          </p:cNvSpPr>
          <p:nvPr>
            <p:ph idx="1"/>
          </p:nvPr>
        </p:nvSpPr>
        <p:spPr/>
        <p:txBody>
          <a:bodyPr/>
          <a:lstStyle/>
          <a:p>
            <a:pPr eaLnBrk="1" hangingPunct="1"/>
            <a:r>
              <a:rPr lang="en-US" dirty="0" smtClean="0"/>
              <a:t>Watch clip </a:t>
            </a:r>
          </a:p>
          <a:p>
            <a:pPr eaLnBrk="1" hangingPunct="1"/>
            <a:r>
              <a:rPr lang="en-US" dirty="0" smtClean="0"/>
              <a:t>http://www.washingtonpost.com/politics/decision2012/president-obamas-acceptance-speech-full-transcript/2012/11/07/ae133e44-28a5-11e2-96b6-8e6a7524553f_story.html</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Partner Quiz </a:t>
            </a:r>
            <a:endParaRPr lang="en-US" dirty="0">
              <a:solidFill>
                <a:schemeClr val="accent1">
                  <a:satMod val="150000"/>
                </a:schemeClr>
              </a:solidFill>
            </a:endParaRPr>
          </a:p>
        </p:txBody>
      </p:sp>
      <p:sp>
        <p:nvSpPr>
          <p:cNvPr id="21507" name="Content Placeholder 2"/>
          <p:cNvSpPr>
            <a:spLocks noGrp="1"/>
          </p:cNvSpPr>
          <p:nvPr>
            <p:ph idx="1"/>
          </p:nvPr>
        </p:nvSpPr>
        <p:spPr/>
        <p:txBody>
          <a:bodyPr/>
          <a:lstStyle/>
          <a:p>
            <a:pPr marL="514350" indent="-514350" eaLnBrk="1" hangingPunct="1">
              <a:buFont typeface="Wingdings 2" pitchFamily="18" charset="2"/>
              <a:buAutoNum type="arabicPeriod"/>
            </a:pPr>
            <a:r>
              <a:rPr lang="en-US" dirty="0" smtClean="0"/>
              <a:t>Which Progressive black leader was a slave as a child?</a:t>
            </a:r>
          </a:p>
          <a:p>
            <a:pPr marL="514350" indent="-514350" eaLnBrk="1" hangingPunct="1">
              <a:buFont typeface="Wingdings 2" pitchFamily="18" charset="2"/>
              <a:buAutoNum type="arabicPeriod"/>
            </a:pPr>
            <a:r>
              <a:rPr lang="en-US" dirty="0" smtClean="0"/>
              <a:t>Which leader helped found NAACP?</a:t>
            </a:r>
          </a:p>
          <a:p>
            <a:pPr marL="514350" indent="-514350" eaLnBrk="1" hangingPunct="1">
              <a:buFont typeface="Wingdings 2" pitchFamily="18" charset="2"/>
              <a:buAutoNum type="arabicPeriod"/>
            </a:pPr>
            <a:r>
              <a:rPr lang="en-US" dirty="0" smtClean="0"/>
              <a:t>Which leader encouraged all African Americans to move back to Africa?</a:t>
            </a:r>
          </a:p>
          <a:p>
            <a:pPr marL="514350" indent="-514350" eaLnBrk="1" hangingPunct="1">
              <a:buFont typeface="Wingdings 2" pitchFamily="18" charset="2"/>
              <a:buAutoNum type="arabicPeriod"/>
            </a:pPr>
            <a:r>
              <a:rPr lang="en-US" dirty="0" smtClean="0"/>
              <a:t>Which leader was strongly against segregation?</a:t>
            </a:r>
          </a:p>
          <a:p>
            <a:pPr marL="514350" indent="-514350" eaLnBrk="1" hangingPunct="1">
              <a:buFont typeface="Wingdings 2" pitchFamily="18" charset="2"/>
              <a:buNone/>
            </a:pPr>
            <a:endParaRPr lang="en-US" dirty="0" smtClean="0"/>
          </a:p>
          <a:p>
            <a:pPr marL="514350" indent="-514350" eaLnBrk="1" hangingPunct="1">
              <a:buFont typeface="Wingdings 2" pitchFamily="18" charset="2"/>
              <a:buAutoNum type="arabicPeriod"/>
            </a:pPr>
            <a:endParaRPr lang="en-US" dirty="0" smtClean="0"/>
          </a:p>
          <a:p>
            <a:pPr marL="514350" indent="-514350" eaLnBrk="1" hangingPunct="1">
              <a:buFont typeface="Wingdings 2" pitchFamily="18" charset="2"/>
              <a:buAutoNum type="arabicPeriod"/>
            </a:pPr>
            <a:endParaRPr lang="en-US" dirty="0" smtClean="0"/>
          </a:p>
          <a:p>
            <a:pPr marL="514350" indent="-514350" eaLnBrk="1" hangingPunct="1">
              <a:buFont typeface="Wingdings 2" pitchFamily="18" charset="2"/>
              <a:buAutoNum type="arabicPeriod"/>
            </a:pPr>
            <a:endParaRPr lang="en-US"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Reflective Writing: African Americans in America Today </a:t>
            </a:r>
            <a:endParaRPr lang="en-US" dirty="0">
              <a:solidFill>
                <a:schemeClr val="accent1">
                  <a:satMod val="150000"/>
                </a:schemeClr>
              </a:solidFill>
            </a:endParaRPr>
          </a:p>
        </p:txBody>
      </p:sp>
      <p:sp>
        <p:nvSpPr>
          <p:cNvPr id="22531" name="Content Placeholder 2"/>
          <p:cNvSpPr>
            <a:spLocks noGrp="1"/>
          </p:cNvSpPr>
          <p:nvPr>
            <p:ph idx="1"/>
          </p:nvPr>
        </p:nvSpPr>
        <p:spPr>
          <a:xfrm>
            <a:off x="457200" y="1295400"/>
            <a:ext cx="8229600" cy="5105400"/>
          </a:xfrm>
        </p:spPr>
        <p:txBody>
          <a:bodyPr/>
          <a:lstStyle/>
          <a:p>
            <a:pPr eaLnBrk="1" hangingPunct="1"/>
            <a:r>
              <a:rPr lang="en-US" smtClean="0"/>
              <a:t>Briefly write about the progressive black leaders from our notes. Evaluate America’s reaction to electing a black man to a second term as President. Does race matter in the US today? Are some whites still racist? Are some blacks still racist? Have you ever been the target of racism?  Create solutions to ending racism in America for your generation. How will you ensure that your children are not racist? </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lstStyle/>
          <a:p>
            <a:pPr eaLnBrk="1" fontAlgn="auto" hangingPunct="1">
              <a:spcAft>
                <a:spcPts val="0"/>
              </a:spcAft>
              <a:defRPr/>
            </a:pPr>
            <a:r>
              <a:rPr lang="en-US" dirty="0" smtClean="0">
                <a:solidFill>
                  <a:schemeClr val="accent1">
                    <a:satMod val="150000"/>
                  </a:schemeClr>
                </a:solidFill>
              </a:rPr>
              <a:t>Paper Organization</a:t>
            </a:r>
            <a:endParaRPr lang="en-US" dirty="0">
              <a:solidFill>
                <a:schemeClr val="accent1">
                  <a:satMod val="150000"/>
                </a:schemeClr>
              </a:solidFill>
            </a:endParaRPr>
          </a:p>
        </p:txBody>
      </p:sp>
      <p:sp>
        <p:nvSpPr>
          <p:cNvPr id="3" name="Content Placeholder 2"/>
          <p:cNvSpPr>
            <a:spLocks noGrp="1"/>
          </p:cNvSpPr>
          <p:nvPr>
            <p:ph idx="1"/>
          </p:nvPr>
        </p:nvSpPr>
        <p:spPr>
          <a:xfrm>
            <a:off x="381000" y="1447800"/>
            <a:ext cx="8305800" cy="4953000"/>
          </a:xfrm>
        </p:spPr>
        <p:txBody>
          <a:bodyPr rtlCol="0">
            <a:normAutofit fontScale="85000" lnSpcReduction="20000"/>
          </a:bodyPr>
          <a:lstStyle/>
          <a:p>
            <a:pPr marL="438912" indent="-320040" eaLnBrk="1" fontAlgn="auto" hangingPunct="1">
              <a:spcBef>
                <a:spcPts val="0"/>
              </a:spcBef>
              <a:spcAft>
                <a:spcPts val="0"/>
              </a:spcAft>
              <a:buFont typeface="Wingdings 2"/>
              <a:buChar char=""/>
              <a:defRPr/>
            </a:pPr>
            <a:r>
              <a:rPr lang="en-US" dirty="0" smtClean="0"/>
              <a:t>Write About</a:t>
            </a:r>
          </a:p>
          <a:p>
            <a:pPr marL="731520" lvl="1" indent="-274320" eaLnBrk="1" fontAlgn="auto" hangingPunct="1">
              <a:spcAft>
                <a:spcPts val="0"/>
              </a:spcAft>
              <a:buFont typeface="Wingdings"/>
              <a:buChar char=""/>
              <a:defRPr/>
            </a:pPr>
            <a:r>
              <a:rPr lang="en-US" dirty="0" smtClean="0"/>
              <a:t>Progressive Black Leaders during the Progressive Era and Today </a:t>
            </a:r>
          </a:p>
          <a:p>
            <a:pPr marL="996696" lvl="2" eaLnBrk="1" fontAlgn="auto" hangingPunct="1">
              <a:spcAft>
                <a:spcPts val="0"/>
              </a:spcAft>
              <a:buClr>
                <a:schemeClr val="accent3"/>
              </a:buClr>
              <a:buFont typeface="Arial"/>
              <a:buChar char="▪"/>
              <a:defRPr/>
            </a:pPr>
            <a:r>
              <a:rPr lang="en-US" dirty="0" smtClean="0"/>
              <a:t>Booker T. Washington</a:t>
            </a:r>
          </a:p>
          <a:p>
            <a:pPr marL="996696" lvl="2" eaLnBrk="1" fontAlgn="auto" hangingPunct="1">
              <a:spcAft>
                <a:spcPts val="0"/>
              </a:spcAft>
              <a:buClr>
                <a:schemeClr val="accent3"/>
              </a:buClr>
              <a:buFont typeface="Arial"/>
              <a:buChar char="▪"/>
              <a:defRPr/>
            </a:pPr>
            <a:r>
              <a:rPr lang="en-US" dirty="0" smtClean="0"/>
              <a:t>W.E.B. Du Bois</a:t>
            </a:r>
          </a:p>
          <a:p>
            <a:pPr marL="996696" lvl="2" eaLnBrk="1" fontAlgn="auto" hangingPunct="1">
              <a:spcAft>
                <a:spcPts val="0"/>
              </a:spcAft>
              <a:buClr>
                <a:schemeClr val="accent3"/>
              </a:buClr>
              <a:buFont typeface="Arial"/>
              <a:buChar char="▪"/>
              <a:defRPr/>
            </a:pPr>
            <a:r>
              <a:rPr lang="en-US" dirty="0" smtClean="0"/>
              <a:t>Marcus Garvey </a:t>
            </a:r>
          </a:p>
          <a:p>
            <a:pPr marL="996696" lvl="2" eaLnBrk="1" fontAlgn="auto" hangingPunct="1">
              <a:spcAft>
                <a:spcPts val="0"/>
              </a:spcAft>
              <a:buClr>
                <a:schemeClr val="accent3"/>
              </a:buClr>
              <a:buFont typeface="Arial"/>
              <a:buChar char="▪"/>
              <a:defRPr/>
            </a:pPr>
            <a:r>
              <a:rPr lang="en-US" dirty="0" smtClean="0"/>
              <a:t>President Obama</a:t>
            </a:r>
          </a:p>
          <a:p>
            <a:pPr marL="731520" lvl="1" indent="-274320" eaLnBrk="1" fontAlgn="auto" hangingPunct="1">
              <a:spcAft>
                <a:spcPts val="0"/>
              </a:spcAft>
              <a:buFont typeface="Wingdings"/>
              <a:buChar char=""/>
              <a:defRPr/>
            </a:pPr>
            <a:r>
              <a:rPr lang="en-US" dirty="0" smtClean="0"/>
              <a:t>Racism Today</a:t>
            </a:r>
          </a:p>
          <a:p>
            <a:pPr marL="996696" lvl="2" eaLnBrk="1" fontAlgn="auto" hangingPunct="1">
              <a:spcAft>
                <a:spcPts val="0"/>
              </a:spcAft>
              <a:buClr>
                <a:schemeClr val="accent3"/>
              </a:buClr>
              <a:buFont typeface="Arial"/>
              <a:buChar char="▪"/>
              <a:defRPr/>
            </a:pPr>
            <a:r>
              <a:rPr lang="en-US" dirty="0" smtClean="0"/>
              <a:t>Is it still around?</a:t>
            </a:r>
          </a:p>
          <a:p>
            <a:pPr marL="996696" lvl="2" eaLnBrk="1" fontAlgn="auto" hangingPunct="1">
              <a:spcAft>
                <a:spcPts val="0"/>
              </a:spcAft>
              <a:buClr>
                <a:schemeClr val="accent3"/>
              </a:buClr>
              <a:buFont typeface="Arial"/>
              <a:buChar char="▪"/>
              <a:defRPr/>
            </a:pPr>
            <a:r>
              <a:rPr lang="en-US" dirty="0" smtClean="0"/>
              <a:t>Have you ever been the victim of racism or guilty of being racist? </a:t>
            </a:r>
          </a:p>
          <a:p>
            <a:pPr marL="731520" lvl="1" indent="-274320" eaLnBrk="1" fontAlgn="auto" hangingPunct="1">
              <a:spcAft>
                <a:spcPts val="0"/>
              </a:spcAft>
              <a:buFont typeface="Wingdings"/>
              <a:buChar char=""/>
              <a:defRPr/>
            </a:pPr>
            <a:r>
              <a:rPr lang="en-US" dirty="0" smtClean="0"/>
              <a:t>Solutions to Future Racism  </a:t>
            </a:r>
          </a:p>
          <a:p>
            <a:pPr marL="996696" lvl="2" eaLnBrk="1" fontAlgn="auto" hangingPunct="1">
              <a:spcAft>
                <a:spcPts val="0"/>
              </a:spcAft>
              <a:buClr>
                <a:schemeClr val="accent3"/>
              </a:buClr>
              <a:buFont typeface="Arial"/>
              <a:buChar char="▪"/>
              <a:defRPr/>
            </a:pPr>
            <a:r>
              <a:rPr lang="en-US" dirty="0" smtClean="0"/>
              <a:t>Ending stereotypes </a:t>
            </a:r>
          </a:p>
          <a:p>
            <a:pPr marL="996696" lvl="2" eaLnBrk="1" fontAlgn="auto" hangingPunct="1">
              <a:spcAft>
                <a:spcPts val="0"/>
              </a:spcAft>
              <a:buClr>
                <a:schemeClr val="accent3"/>
              </a:buClr>
              <a:buFont typeface="Arial"/>
              <a:buChar char="▪"/>
              <a:defRPr/>
            </a:pPr>
            <a:r>
              <a:rPr lang="en-US" dirty="0" smtClean="0"/>
              <a:t>Not putting up with it</a:t>
            </a:r>
          </a:p>
          <a:p>
            <a:pPr marL="996696" lvl="2" eaLnBrk="1" fontAlgn="auto" hangingPunct="1">
              <a:spcAft>
                <a:spcPts val="0"/>
              </a:spcAft>
              <a:buClr>
                <a:schemeClr val="accent3"/>
              </a:buClr>
              <a:buFont typeface="Arial"/>
              <a:buChar char="▪"/>
              <a:defRPr/>
            </a:pPr>
            <a:r>
              <a:rPr lang="en-US" dirty="0" smtClean="0"/>
              <a:t>Not encouraging it yourself</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US.21  Analyze the impact of the Great Migration of African Americans that began in the early 1900s from the rural South to the industrial regions of the Northeast and Midwest. </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Migration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Great Migration, or the relocation of more than 6 million African Americans from the rural South to the cities of the North, Midwest and West from 1916 to 1970, had a huge impact on urban life in the United States.</a:t>
            </a:r>
          </a:p>
          <a:p>
            <a:r>
              <a:rPr lang="en-US" dirty="0" smtClean="0"/>
              <a:t> Driven from their homes by unsatisfactory economic opportunities and harsh segregationist laws, many blacks headed north, where they took advantage of the need for industrial workers that first arose during the First World War.</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Migration </a:t>
            </a:r>
            <a:endParaRPr lang="en-US" dirty="0"/>
          </a:p>
        </p:txBody>
      </p:sp>
      <p:sp>
        <p:nvSpPr>
          <p:cNvPr id="3" name="Content Placeholder 2"/>
          <p:cNvSpPr>
            <a:spLocks noGrp="1"/>
          </p:cNvSpPr>
          <p:nvPr>
            <p:ph idx="1"/>
          </p:nvPr>
        </p:nvSpPr>
        <p:spPr/>
        <p:txBody>
          <a:bodyPr/>
          <a:lstStyle/>
          <a:p>
            <a:r>
              <a:rPr lang="en-US" dirty="0" smtClean="0">
                <a:hlinkClick r:id="rId2"/>
              </a:rPr>
              <a:t>http://www.history.com/topics/black-history/great-migration</a:t>
            </a:r>
            <a:endParaRPr lang="en-US" dirty="0" smtClean="0"/>
          </a:p>
          <a:p>
            <a:endParaRPr lang="en-US" dirty="0" smtClean="0"/>
          </a:p>
          <a:p>
            <a:r>
              <a:rPr lang="en-US" dirty="0" smtClean="0"/>
              <a:t>Image &amp; article (notes cover article) </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Migration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As Chicago, New York and other cities saw their black populations expand exponentially, migrants were forced to deal with poor working conditions and competition for living space, as well as widespread racism and prejudice. </a:t>
            </a:r>
          </a:p>
          <a:p>
            <a:r>
              <a:rPr lang="en-US" dirty="0" smtClean="0"/>
              <a:t>During the Great Migration, African Americans began to build a new place for themselves in public life, actively confronting economic, political and social challenges and creating a new black urban culture that would exert enormous influence in the decades to come.</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As a result of housing tensions, many blacks ended up creating their own cities within big cities, fostering the growth of a new urban African-American culture.</a:t>
            </a:r>
          </a:p>
          <a:p>
            <a:r>
              <a:rPr lang="en-US" dirty="0" smtClean="0"/>
              <a:t> The most prominent example was Harlem in </a:t>
            </a:r>
            <a:r>
              <a:rPr lang="en-US" dirty="0" smtClean="0">
                <a:hlinkClick r:id="rId2"/>
              </a:rPr>
              <a:t>New York City</a:t>
            </a:r>
            <a:r>
              <a:rPr lang="en-US" dirty="0" smtClean="0"/>
              <a:t>, a formerly all-white neighborhood that by the 1920s housed some 200,000 African Americans.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Progressives </a:t>
            </a:r>
            <a:endParaRPr lang="en-US" dirty="0">
              <a:solidFill>
                <a:schemeClr val="accent1">
                  <a:satMod val="150000"/>
                </a:schemeClr>
              </a:solidFill>
              <a:ea typeface="+mj-ea"/>
              <a:cs typeface="+mj-cs"/>
            </a:endParaRPr>
          </a:p>
        </p:txBody>
      </p:sp>
      <p:sp>
        <p:nvSpPr>
          <p:cNvPr id="54274" name="Content Placeholder 2"/>
          <p:cNvSpPr>
            <a:spLocks noGrp="1"/>
          </p:cNvSpPr>
          <p:nvPr>
            <p:ph idx="1"/>
          </p:nvPr>
        </p:nvSpPr>
        <p:spPr/>
        <p:txBody>
          <a:bodyPr/>
          <a:lstStyle/>
          <a:p>
            <a:pPr eaLnBrk="1" hangingPunct="1"/>
            <a:r>
              <a:rPr lang="en-US">
                <a:latin typeface="Corbel" charset="0"/>
              </a:rPr>
              <a:t>Those who supported reforms during the Progressive Era </a:t>
            </a:r>
          </a:p>
          <a:p>
            <a:pPr eaLnBrk="1" hangingPunct="1"/>
            <a:r>
              <a:rPr lang="en-US">
                <a:latin typeface="Corbel" charset="0"/>
              </a:rPr>
              <a:t>Tended to be white, middle class, and Protestant </a:t>
            </a:r>
          </a:p>
        </p:txBody>
      </p:sp>
    </p:spTree>
    <p:extLst>
      <p:ext uri="{BB962C8B-B14F-4D97-AF65-F5344CB8AC3E}">
        <p14:creationId xmlns="" xmlns:p14="http://schemas.microsoft.com/office/powerpoint/2010/main" val="36473339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black experience during the Great Migration became an important theme in the artistic movement known first as the New Negro Movement and later as the </a:t>
            </a:r>
            <a:r>
              <a:rPr lang="en-US" dirty="0" smtClean="0">
                <a:hlinkClick r:id="rId2"/>
              </a:rPr>
              <a:t>Harlem Renaissance</a:t>
            </a:r>
            <a:r>
              <a:rPr lang="en-US" dirty="0" smtClean="0"/>
              <a:t>, which would have an enormous impact on the culture of the era. </a:t>
            </a:r>
          </a:p>
          <a:p>
            <a:r>
              <a:rPr lang="en-US" dirty="0" smtClean="0"/>
              <a:t>The Great Migration also began a new era of increasing political activism among African Americans, who after being disenfranchised in the South found a new place for themselves in public life in the cities of the North and West.</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hlinkClick r:id="rId2"/>
              </a:rPr>
              <a:t>http://www.history.com/topics/black-history/great-migration/videos/the-harlem-renaissance</a:t>
            </a:r>
            <a:endParaRPr lang="en-US" dirty="0" smtClean="0"/>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Just the Facts: The emergence of modern America </a:t>
            </a:r>
            <a:endParaRPr lang="en-US" dirty="0"/>
          </a:p>
        </p:txBody>
      </p:sp>
      <p:sp>
        <p:nvSpPr>
          <p:cNvPr id="3" name="Content Placeholder 2"/>
          <p:cNvSpPr>
            <a:spLocks noGrp="1"/>
          </p:cNvSpPr>
          <p:nvPr>
            <p:ph idx="1"/>
          </p:nvPr>
        </p:nvSpPr>
        <p:spPr/>
        <p:txBody>
          <a:bodyPr/>
          <a:lstStyle/>
          <a:p>
            <a:r>
              <a:rPr lang="en-US" dirty="0" smtClean="0"/>
              <a:t>Great review clip over Progressive Era</a:t>
            </a:r>
          </a:p>
          <a:p>
            <a:r>
              <a:rPr lang="en-US" dirty="0" smtClean="0"/>
              <a:t>30 minutes </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Page 229 </a:t>
            </a:r>
          </a:p>
          <a:p>
            <a:r>
              <a:rPr lang="en-US" dirty="0" smtClean="0"/>
              <a:t>Answer Compare questions 1 and 2 </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US.20 Analyze the significant progressive achievements during the administration of Woodrow Wilson, including his New Freedom, the Underwood Tariff, the Federal Reserve Act, and the Clayton Anti-trust Act.</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Freedom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Underwood Tariff</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Reserve Act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Clayton Anti-Trust Act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ea typeface="+mj-ea"/>
              <a:cs typeface="+mj-cs"/>
            </a:endParaRPr>
          </a:p>
        </p:txBody>
      </p:sp>
      <p:sp>
        <p:nvSpPr>
          <p:cNvPr id="80898" name="Content Placeholder 2"/>
          <p:cNvSpPr>
            <a:spLocks noGrp="1"/>
          </p:cNvSpPr>
          <p:nvPr>
            <p:ph idx="1"/>
          </p:nvPr>
        </p:nvSpPr>
        <p:spPr/>
        <p:txBody>
          <a:bodyPr/>
          <a:lstStyle/>
          <a:p>
            <a:endParaRPr lang="en-US">
              <a:latin typeface="Corbel" charset="0"/>
            </a:endParaRPr>
          </a:p>
          <a:p>
            <a:r>
              <a:rPr lang="en-US">
                <a:latin typeface="Corbel" charset="0"/>
              </a:rPr>
              <a:t>7.4 Identify the causes of American involvement in World War I (i.e., security concerns, economic benefits, Wilsonian diplomacy, propaganda). </a:t>
            </a:r>
          </a:p>
          <a:p>
            <a:endParaRPr lang="en-US">
              <a:latin typeface="Corbel" charset="0"/>
            </a:endParaRPr>
          </a:p>
        </p:txBody>
      </p:sp>
    </p:spTree>
    <p:extLst>
      <p:ext uri="{BB962C8B-B14F-4D97-AF65-F5344CB8AC3E}">
        <p14:creationId xmlns="" xmlns:p14="http://schemas.microsoft.com/office/powerpoint/2010/main" val="3094592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Progressives </a:t>
            </a:r>
            <a:endParaRPr lang="en-US" dirty="0">
              <a:solidFill>
                <a:schemeClr val="accent1">
                  <a:satMod val="150000"/>
                </a:schemeClr>
              </a:solidFill>
              <a:ea typeface="+mj-ea"/>
              <a:cs typeface="+mj-cs"/>
            </a:endParaRPr>
          </a:p>
        </p:txBody>
      </p:sp>
      <p:sp>
        <p:nvSpPr>
          <p:cNvPr id="55298" name="Content Placeholder 2"/>
          <p:cNvSpPr>
            <a:spLocks noGrp="1"/>
          </p:cNvSpPr>
          <p:nvPr>
            <p:ph idx="1"/>
          </p:nvPr>
        </p:nvSpPr>
        <p:spPr/>
        <p:txBody>
          <a:bodyPr/>
          <a:lstStyle/>
          <a:p>
            <a:pPr eaLnBrk="1" hangingPunct="1"/>
            <a:r>
              <a:rPr lang="en-US">
                <a:latin typeface="Corbel" charset="0"/>
              </a:rPr>
              <a:t>Called for regulation of business, improved wages for worker, and regulations over work environments </a:t>
            </a:r>
          </a:p>
        </p:txBody>
      </p:sp>
    </p:spTree>
    <p:extLst>
      <p:ext uri="{BB962C8B-B14F-4D97-AF65-F5344CB8AC3E}">
        <p14:creationId xmlns="" xmlns:p14="http://schemas.microsoft.com/office/powerpoint/2010/main" val="3631069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Progressive </a:t>
            </a:r>
            <a:endParaRPr lang="en-US" dirty="0">
              <a:solidFill>
                <a:schemeClr val="accent1">
                  <a:satMod val="150000"/>
                </a:schemeClr>
              </a:solidFill>
              <a:ea typeface="+mj-ea"/>
              <a:cs typeface="+mj-cs"/>
            </a:endParaRPr>
          </a:p>
        </p:txBody>
      </p:sp>
      <p:sp>
        <p:nvSpPr>
          <p:cNvPr id="56322" name="Content Placeholder 2"/>
          <p:cNvSpPr>
            <a:spLocks noGrp="1"/>
          </p:cNvSpPr>
          <p:nvPr>
            <p:ph idx="1"/>
          </p:nvPr>
        </p:nvSpPr>
        <p:spPr/>
        <p:txBody>
          <a:bodyPr/>
          <a:lstStyle/>
          <a:p>
            <a:pPr eaLnBrk="1" hangingPunct="1"/>
            <a:r>
              <a:rPr lang="en-US">
                <a:latin typeface="Corbel" charset="0"/>
              </a:rPr>
              <a:t>Raged against upper class</a:t>
            </a:r>
          </a:p>
          <a:p>
            <a:pPr eaLnBrk="1" hangingPunct="1"/>
            <a:r>
              <a:rPr lang="en-US">
                <a:latin typeface="Corbel" charset="0"/>
              </a:rPr>
              <a:t>Looked down on lower class</a:t>
            </a:r>
          </a:p>
        </p:txBody>
      </p:sp>
    </p:spTree>
    <p:extLst>
      <p:ext uri="{BB962C8B-B14F-4D97-AF65-F5344CB8AC3E}">
        <p14:creationId xmlns="" xmlns:p14="http://schemas.microsoft.com/office/powerpoint/2010/main" val="3536141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Women’s Suffrage </a:t>
            </a:r>
            <a:endParaRPr lang="en-US" dirty="0"/>
          </a:p>
        </p:txBody>
      </p:sp>
      <p:sp>
        <p:nvSpPr>
          <p:cNvPr id="3" name="Content Placeholder 2"/>
          <p:cNvSpPr>
            <a:spLocks noGrp="1"/>
          </p:cNvSpPr>
          <p:nvPr>
            <p:ph idx="1"/>
          </p:nvPr>
        </p:nvSpPr>
        <p:spPr/>
        <p:txBody>
          <a:bodyPr/>
          <a:lstStyle/>
          <a:p>
            <a:r>
              <a:rPr lang="en-US" dirty="0"/>
              <a:t> </a:t>
            </a:r>
          </a:p>
          <a:p>
            <a:r>
              <a:rPr lang="en-US" dirty="0"/>
              <a:t>US.18 Describe the movement to achieve suffrage for women, including its leaders, the activities of suffragettes, </a:t>
            </a:r>
            <a:r>
              <a:rPr lang="en-US" dirty="0" smtClean="0"/>
              <a:t>the </a:t>
            </a:r>
            <a:r>
              <a:rPr lang="en-US" dirty="0"/>
              <a:t>passage of the 19</a:t>
            </a:r>
            <a:r>
              <a:rPr lang="en-US" baseline="30000" dirty="0"/>
              <a:t>th</a:t>
            </a:r>
            <a:r>
              <a:rPr lang="en-US" dirty="0"/>
              <a:t> amendment, and the role of TN in the suffrage effort (Anne Dallas Dudley, Harry Burn, Josephine Pearson, ‘Perfect 36’)</a:t>
            </a:r>
          </a:p>
          <a:p>
            <a:endParaRPr lang="en-US" dirty="0"/>
          </a:p>
        </p:txBody>
      </p:sp>
    </p:spTree>
    <p:extLst>
      <p:ext uri="{BB962C8B-B14F-4D97-AF65-F5344CB8AC3E}">
        <p14:creationId xmlns="" xmlns:p14="http://schemas.microsoft.com/office/powerpoint/2010/main" val="3889682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1. Women’s suffrage </a:t>
            </a:r>
            <a:endParaRPr lang="en-US" dirty="0">
              <a:solidFill>
                <a:schemeClr val="accent1">
                  <a:satMod val="150000"/>
                </a:schemeClr>
              </a:solidFill>
              <a:ea typeface="+mj-ea"/>
              <a:cs typeface="+mj-cs"/>
            </a:endParaRPr>
          </a:p>
        </p:txBody>
      </p:sp>
      <p:sp>
        <p:nvSpPr>
          <p:cNvPr id="57346" name="Content Placeholder 2"/>
          <p:cNvSpPr>
            <a:spLocks noGrp="1"/>
          </p:cNvSpPr>
          <p:nvPr>
            <p:ph idx="1"/>
          </p:nvPr>
        </p:nvSpPr>
        <p:spPr/>
        <p:txBody>
          <a:bodyPr/>
          <a:lstStyle/>
          <a:p>
            <a:pPr eaLnBrk="1" hangingPunct="1"/>
            <a:r>
              <a:rPr lang="en-US">
                <a:latin typeface="Corbel" charset="0"/>
              </a:rPr>
              <a:t>Suffrage – right to vote</a:t>
            </a:r>
          </a:p>
          <a:p>
            <a:pPr eaLnBrk="1" hangingPunct="1"/>
            <a:r>
              <a:rPr lang="en-US">
                <a:latin typeface="Corbel" charset="0"/>
              </a:rPr>
              <a:t>Susan B. Anthony – most recognized leader of the movement</a:t>
            </a:r>
          </a:p>
          <a:p>
            <a:pPr eaLnBrk="1" hangingPunct="1"/>
            <a:r>
              <a:rPr lang="en-US">
                <a:latin typeface="Corbel" charset="0"/>
              </a:rPr>
              <a:t>Organized rallies and parades</a:t>
            </a:r>
          </a:p>
          <a:p>
            <a:pPr eaLnBrk="1" hangingPunct="1"/>
            <a:r>
              <a:rPr lang="en-US" b="1">
                <a:latin typeface="Corbel" charset="0"/>
              </a:rPr>
              <a:t>19</a:t>
            </a:r>
            <a:r>
              <a:rPr lang="en-US" b="1" baseline="30000">
                <a:latin typeface="Corbel" charset="0"/>
              </a:rPr>
              <a:t>th</a:t>
            </a:r>
            <a:r>
              <a:rPr lang="en-US" b="1">
                <a:latin typeface="Corbel" charset="0"/>
              </a:rPr>
              <a:t> amendment </a:t>
            </a:r>
            <a:r>
              <a:rPr lang="en-US">
                <a:latin typeface="Corbel" charset="0"/>
              </a:rPr>
              <a:t>officially became part of the US constitution in 1920</a:t>
            </a:r>
          </a:p>
        </p:txBody>
      </p:sp>
    </p:spTree>
    <p:extLst>
      <p:ext uri="{BB962C8B-B14F-4D97-AF65-F5344CB8AC3E}">
        <p14:creationId xmlns="" xmlns:p14="http://schemas.microsoft.com/office/powerpoint/2010/main" val="1504844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Susan B. Anthony </a:t>
            </a:r>
            <a:endParaRPr lang="en-US" dirty="0">
              <a:solidFill>
                <a:schemeClr val="accent1">
                  <a:satMod val="150000"/>
                </a:schemeClr>
              </a:solidFill>
              <a:ea typeface="+mj-ea"/>
              <a:cs typeface="+mj-cs"/>
            </a:endParaRPr>
          </a:p>
        </p:txBody>
      </p:sp>
      <p:sp>
        <p:nvSpPr>
          <p:cNvPr id="58370" name="Content Placeholder 2"/>
          <p:cNvSpPr>
            <a:spLocks noGrp="1"/>
          </p:cNvSpPr>
          <p:nvPr>
            <p:ph idx="1"/>
          </p:nvPr>
        </p:nvSpPr>
        <p:spPr/>
        <p:txBody>
          <a:bodyPr/>
          <a:lstStyle/>
          <a:p>
            <a:r>
              <a:rPr lang="en-US" dirty="0">
                <a:latin typeface="Corbel" charset="0"/>
              </a:rPr>
              <a:t>http://</a:t>
            </a:r>
            <a:r>
              <a:rPr lang="en-US" dirty="0" err="1">
                <a:latin typeface="Corbel" charset="0"/>
              </a:rPr>
              <a:t>www.biography.com</a:t>
            </a:r>
            <a:r>
              <a:rPr lang="en-US" dirty="0">
                <a:latin typeface="Corbel" charset="0"/>
              </a:rPr>
              <a:t>/people/groups/activists-</a:t>
            </a:r>
            <a:r>
              <a:rPr lang="en-US" dirty="0" err="1">
                <a:latin typeface="Corbel" charset="0"/>
              </a:rPr>
              <a:t>womens</a:t>
            </a:r>
            <a:r>
              <a:rPr lang="en-US" dirty="0">
                <a:latin typeface="Corbel" charset="0"/>
              </a:rPr>
              <a:t>-rights-activists</a:t>
            </a:r>
          </a:p>
        </p:txBody>
      </p:sp>
    </p:spTree>
    <p:extLst>
      <p:ext uri="{BB962C8B-B14F-4D97-AF65-F5344CB8AC3E}">
        <p14:creationId xmlns="" xmlns:p14="http://schemas.microsoft.com/office/powerpoint/2010/main" val="836232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 </a:t>
            </a:r>
            <a:endParaRPr lang="en-US" dirty="0">
              <a:solidFill>
                <a:schemeClr val="accent1">
                  <a:satMod val="150000"/>
                </a:schemeClr>
              </a:solidFill>
              <a:ea typeface="+mj-ea"/>
              <a:cs typeface="+mj-cs"/>
            </a:endParaRPr>
          </a:p>
        </p:txBody>
      </p:sp>
      <p:sp>
        <p:nvSpPr>
          <p:cNvPr id="59394" name="Content Placeholder 2"/>
          <p:cNvSpPr>
            <a:spLocks noGrp="1"/>
          </p:cNvSpPr>
          <p:nvPr>
            <p:ph idx="1"/>
          </p:nvPr>
        </p:nvSpPr>
        <p:spPr/>
        <p:txBody>
          <a:bodyPr/>
          <a:lstStyle/>
          <a:p>
            <a:pPr eaLnBrk="1" hangingPunct="1"/>
            <a:r>
              <a:rPr lang="en-US" dirty="0">
                <a:latin typeface="Corbel" charset="0"/>
              </a:rPr>
              <a:t>Recognize the role of TN in the </a:t>
            </a:r>
            <a:r>
              <a:rPr lang="en-US" dirty="0" smtClean="0">
                <a:latin typeface="Corbel" charset="0"/>
              </a:rPr>
              <a:t>women</a:t>
            </a:r>
            <a:r>
              <a:rPr lang="ja-JP" altLang="en-US" dirty="0" smtClean="0">
                <a:latin typeface="Corbel" charset="0"/>
              </a:rPr>
              <a:t>’</a:t>
            </a:r>
            <a:r>
              <a:rPr lang="en-US" altLang="ja-JP" dirty="0" smtClean="0">
                <a:latin typeface="Corbel" charset="0"/>
              </a:rPr>
              <a:t>s</a:t>
            </a:r>
            <a:endParaRPr lang="en-US" dirty="0">
              <a:latin typeface="Corbel" charset="0"/>
            </a:endParaRPr>
          </a:p>
        </p:txBody>
      </p:sp>
    </p:spTree>
    <p:extLst>
      <p:ext uri="{BB962C8B-B14F-4D97-AF65-F5344CB8AC3E}">
        <p14:creationId xmlns="" xmlns:p14="http://schemas.microsoft.com/office/powerpoint/2010/main" val="3531008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A. </a:t>
            </a:r>
            <a:r>
              <a:rPr lang="en-US" i="1" dirty="0" smtClean="0">
                <a:solidFill>
                  <a:schemeClr val="accent1">
                    <a:satMod val="150000"/>
                  </a:schemeClr>
                </a:solidFill>
                <a:ea typeface="+mj-ea"/>
                <a:cs typeface="+mj-cs"/>
              </a:rPr>
              <a:t>The Perfect 36</a:t>
            </a:r>
            <a:endParaRPr lang="en-US" dirty="0">
              <a:solidFill>
                <a:schemeClr val="accent1">
                  <a:satMod val="150000"/>
                </a:schemeClr>
              </a:solidFill>
              <a:ea typeface="+mj-ea"/>
              <a:cs typeface="+mj-cs"/>
            </a:endParaRPr>
          </a:p>
        </p:txBody>
      </p:sp>
      <p:sp>
        <p:nvSpPr>
          <p:cNvPr id="60418" name="Content Placeholder 2"/>
          <p:cNvSpPr>
            <a:spLocks noGrp="1"/>
          </p:cNvSpPr>
          <p:nvPr>
            <p:ph idx="1"/>
          </p:nvPr>
        </p:nvSpPr>
        <p:spPr/>
        <p:txBody>
          <a:bodyPr/>
          <a:lstStyle/>
          <a:p>
            <a:pPr eaLnBrk="1" hangingPunct="1"/>
            <a:r>
              <a:rPr lang="en-US">
                <a:latin typeface="Corbel" charset="0"/>
              </a:rPr>
              <a:t>Tennessee and the states before it that voted in favor of women</a:t>
            </a:r>
            <a:r>
              <a:rPr lang="ja-JP" altLang="en-US">
                <a:latin typeface="Corbel" charset="0"/>
              </a:rPr>
              <a:t>’</a:t>
            </a:r>
            <a:r>
              <a:rPr lang="en-US" altLang="ja-JP">
                <a:latin typeface="Corbel" charset="0"/>
              </a:rPr>
              <a:t>s suffrage became known as the </a:t>
            </a:r>
            <a:r>
              <a:rPr lang="en-US" altLang="ja-JP" i="1">
                <a:latin typeface="Corbel" charset="0"/>
              </a:rPr>
              <a:t>perfect 36</a:t>
            </a:r>
            <a:endParaRPr lang="en-US">
              <a:latin typeface="Corbel" charset="0"/>
            </a:endParaRPr>
          </a:p>
        </p:txBody>
      </p:sp>
    </p:spTree>
    <p:extLst>
      <p:ext uri="{BB962C8B-B14F-4D97-AF65-F5344CB8AC3E}">
        <p14:creationId xmlns="" xmlns:p14="http://schemas.microsoft.com/office/powerpoint/2010/main" val="2872700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were 4 of the main issues citizens are concerned about when voting?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B. Anne Dallas Dudley</a:t>
            </a:r>
            <a:endParaRPr lang="en-US" dirty="0">
              <a:solidFill>
                <a:schemeClr val="accent1">
                  <a:satMod val="150000"/>
                </a:schemeClr>
              </a:solidFill>
              <a:ea typeface="+mj-ea"/>
              <a:cs typeface="+mj-cs"/>
            </a:endParaRPr>
          </a:p>
        </p:txBody>
      </p:sp>
      <p:sp>
        <p:nvSpPr>
          <p:cNvPr id="61442" name="Content Placeholder 2"/>
          <p:cNvSpPr>
            <a:spLocks noGrp="1"/>
          </p:cNvSpPr>
          <p:nvPr>
            <p:ph idx="1"/>
          </p:nvPr>
        </p:nvSpPr>
        <p:spPr/>
        <p:txBody>
          <a:bodyPr/>
          <a:lstStyle/>
          <a:p>
            <a:pPr eaLnBrk="1" hangingPunct="1"/>
            <a:r>
              <a:rPr lang="en-US">
                <a:latin typeface="Corbel" charset="0"/>
              </a:rPr>
              <a:t>Important activist in the women</a:t>
            </a:r>
            <a:r>
              <a:rPr lang="ja-JP" altLang="en-US">
                <a:latin typeface="Corbel" charset="0"/>
              </a:rPr>
              <a:t>’</a:t>
            </a:r>
            <a:r>
              <a:rPr lang="en-US" altLang="ja-JP">
                <a:latin typeface="Corbel" charset="0"/>
              </a:rPr>
              <a:t>s suffrage movement</a:t>
            </a:r>
          </a:p>
          <a:p>
            <a:pPr eaLnBrk="1" hangingPunct="1"/>
            <a:r>
              <a:rPr lang="en-US">
                <a:latin typeface="Corbel" charset="0"/>
              </a:rPr>
              <a:t>Played a key role in campaigning for the ratification of the 19</a:t>
            </a:r>
            <a:r>
              <a:rPr lang="en-US" baseline="30000">
                <a:latin typeface="Corbel" charset="0"/>
              </a:rPr>
              <a:t>th</a:t>
            </a:r>
            <a:r>
              <a:rPr lang="en-US">
                <a:latin typeface="Corbel" charset="0"/>
              </a:rPr>
              <a:t> amendment </a:t>
            </a:r>
          </a:p>
        </p:txBody>
      </p:sp>
    </p:spTree>
    <p:extLst>
      <p:ext uri="{BB962C8B-B14F-4D97-AF65-F5344CB8AC3E}">
        <p14:creationId xmlns="" xmlns:p14="http://schemas.microsoft.com/office/powerpoint/2010/main" val="232595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C. Harry Burn</a:t>
            </a:r>
            <a:endParaRPr lang="en-US" dirty="0">
              <a:solidFill>
                <a:schemeClr val="accent1">
                  <a:satMod val="150000"/>
                </a:schemeClr>
              </a:solidFill>
              <a:ea typeface="+mj-ea"/>
              <a:cs typeface="+mj-cs"/>
            </a:endParaRPr>
          </a:p>
        </p:txBody>
      </p:sp>
      <p:sp>
        <p:nvSpPr>
          <p:cNvPr id="62466" name="Content Placeholder 2"/>
          <p:cNvSpPr>
            <a:spLocks noGrp="1"/>
          </p:cNvSpPr>
          <p:nvPr>
            <p:ph idx="1"/>
          </p:nvPr>
        </p:nvSpPr>
        <p:spPr/>
        <p:txBody>
          <a:bodyPr/>
          <a:lstStyle/>
          <a:p>
            <a:pPr eaLnBrk="1" hangingPunct="1"/>
            <a:r>
              <a:rPr lang="en-US">
                <a:latin typeface="Corbel" charset="0"/>
              </a:rPr>
              <a:t>TN General Assembly locked in a tie</a:t>
            </a:r>
          </a:p>
          <a:p>
            <a:pPr eaLnBrk="1" hangingPunct="1"/>
            <a:r>
              <a:rPr lang="en-US">
                <a:latin typeface="Corbel" charset="0"/>
              </a:rPr>
              <a:t>Burn planned to vote NO until he received a letter from his mother.</a:t>
            </a:r>
          </a:p>
          <a:p>
            <a:pPr eaLnBrk="1" hangingPunct="1"/>
            <a:r>
              <a:rPr lang="en-US">
                <a:latin typeface="Corbel" charset="0"/>
              </a:rPr>
              <a:t>He voted in favor of women</a:t>
            </a:r>
            <a:r>
              <a:rPr lang="ja-JP" altLang="en-US">
                <a:latin typeface="Corbel" charset="0"/>
              </a:rPr>
              <a:t>’</a:t>
            </a:r>
            <a:r>
              <a:rPr lang="en-US" altLang="ja-JP">
                <a:latin typeface="Corbel" charset="0"/>
              </a:rPr>
              <a:t>s suffrage and the 19</a:t>
            </a:r>
            <a:r>
              <a:rPr lang="en-US" altLang="ja-JP" baseline="30000">
                <a:latin typeface="Corbel" charset="0"/>
              </a:rPr>
              <a:t>th</a:t>
            </a:r>
            <a:r>
              <a:rPr lang="en-US" altLang="ja-JP">
                <a:latin typeface="Corbel" charset="0"/>
              </a:rPr>
              <a:t> amendment had the </a:t>
            </a:r>
            <a:r>
              <a:rPr lang="ja-JP" altLang="en-US">
                <a:latin typeface="Corbel" charset="0"/>
              </a:rPr>
              <a:t>‘</a:t>
            </a:r>
            <a:r>
              <a:rPr lang="en-US" altLang="ja-JP">
                <a:latin typeface="Corbel" charset="0"/>
              </a:rPr>
              <a:t>perfect 36</a:t>
            </a:r>
            <a:r>
              <a:rPr lang="ja-JP" altLang="en-US">
                <a:latin typeface="Corbel" charset="0"/>
              </a:rPr>
              <a:t>’</a:t>
            </a:r>
            <a:r>
              <a:rPr lang="en-US" altLang="ja-JP">
                <a:latin typeface="Corbel" charset="0"/>
              </a:rPr>
              <a:t> necessary to become part of the constituion</a:t>
            </a:r>
            <a:endParaRPr lang="en-US">
              <a:latin typeface="Corbel" charset="0"/>
            </a:endParaRPr>
          </a:p>
        </p:txBody>
      </p:sp>
    </p:spTree>
    <p:extLst>
      <p:ext uri="{BB962C8B-B14F-4D97-AF65-F5344CB8AC3E}">
        <p14:creationId xmlns="" xmlns:p14="http://schemas.microsoft.com/office/powerpoint/2010/main" val="95820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D. Josephine Pearson </a:t>
            </a:r>
            <a:endParaRPr lang="en-US" dirty="0">
              <a:solidFill>
                <a:schemeClr val="accent1">
                  <a:satMod val="150000"/>
                </a:schemeClr>
              </a:solidFill>
              <a:ea typeface="+mj-ea"/>
              <a:cs typeface="+mj-cs"/>
            </a:endParaRPr>
          </a:p>
        </p:txBody>
      </p:sp>
      <p:sp>
        <p:nvSpPr>
          <p:cNvPr id="63490" name="Content Placeholder 2"/>
          <p:cNvSpPr>
            <a:spLocks noGrp="1"/>
          </p:cNvSpPr>
          <p:nvPr>
            <p:ph idx="1"/>
          </p:nvPr>
        </p:nvSpPr>
        <p:spPr/>
        <p:txBody>
          <a:bodyPr/>
          <a:lstStyle/>
          <a:p>
            <a:pPr eaLnBrk="1" hangingPunct="1"/>
            <a:r>
              <a:rPr lang="en-US" dirty="0" smtClean="0">
                <a:latin typeface="Corbel" charset="0"/>
              </a:rPr>
              <a:t>Born in </a:t>
            </a:r>
            <a:r>
              <a:rPr lang="en-US" dirty="0" err="1" smtClean="0">
                <a:latin typeface="Corbel" charset="0"/>
              </a:rPr>
              <a:t>McMinnsville</a:t>
            </a:r>
            <a:r>
              <a:rPr lang="en-US" dirty="0" smtClean="0">
                <a:latin typeface="Corbel" charset="0"/>
              </a:rPr>
              <a:t>, TN </a:t>
            </a:r>
          </a:p>
          <a:p>
            <a:pPr eaLnBrk="1" hangingPunct="1"/>
            <a:r>
              <a:rPr lang="en-US" dirty="0" smtClean="0">
                <a:latin typeface="Corbel" charset="0"/>
              </a:rPr>
              <a:t>Leader of the anti-suffrage movement in TN</a:t>
            </a:r>
          </a:p>
          <a:p>
            <a:pPr eaLnBrk="1" hangingPunct="1"/>
            <a:r>
              <a:rPr lang="en-US" dirty="0" smtClean="0">
                <a:latin typeface="Corbel" charset="0"/>
              </a:rPr>
              <a:t>Teacher and administrator, held a Master’s Degree</a:t>
            </a:r>
          </a:p>
          <a:p>
            <a:pPr eaLnBrk="1" hangingPunct="1"/>
            <a:endParaRPr lang="en-US" dirty="0" smtClean="0">
              <a:latin typeface="Corbel" charset="0"/>
            </a:endParaRPr>
          </a:p>
        </p:txBody>
      </p:sp>
    </p:spTree>
    <p:extLst>
      <p:ext uri="{BB962C8B-B14F-4D97-AF65-F5344CB8AC3E}">
        <p14:creationId xmlns="" xmlns:p14="http://schemas.microsoft.com/office/powerpoint/2010/main" val="510610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pPr marL="0" indent="0">
              <a:buNone/>
            </a:pPr>
            <a:r>
              <a:rPr lang="en-US" dirty="0" smtClean="0"/>
              <a:t>What was Tennessee’s role in the women’s suffrage movement? </a:t>
            </a:r>
            <a:endParaRPr lang="en-US" dirty="0"/>
          </a:p>
        </p:txBody>
      </p:sp>
    </p:spTree>
    <p:extLst>
      <p:ext uri="{BB962C8B-B14F-4D97-AF65-F5344CB8AC3E}">
        <p14:creationId xmlns="" xmlns:p14="http://schemas.microsoft.com/office/powerpoint/2010/main" val="2411439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Progressivism happen? </a:t>
            </a:r>
            <a:endParaRPr lang="en-US" dirty="0"/>
          </a:p>
        </p:txBody>
      </p:sp>
      <p:sp>
        <p:nvSpPr>
          <p:cNvPr id="3" name="Content Placeholder 2"/>
          <p:cNvSpPr>
            <a:spLocks noGrp="1"/>
          </p:cNvSpPr>
          <p:nvPr>
            <p:ph idx="1"/>
          </p:nvPr>
        </p:nvSpPr>
        <p:spPr/>
        <p:txBody>
          <a:bodyPr/>
          <a:lstStyle/>
          <a:p>
            <a:r>
              <a:rPr lang="en-US" dirty="0">
                <a:hlinkClick r:id="rId2"/>
              </a:rPr>
              <a:t>https://www.youtube.com/watch?v=tfUYi8ehLMk&amp;list=</a:t>
            </a:r>
            <a:r>
              <a:rPr lang="en-US" dirty="0" smtClean="0">
                <a:hlinkClick r:id="rId2"/>
              </a:rPr>
              <a:t>PLX32WBn4JAMIOp6lLEFvOU96YfuA8bZSs</a:t>
            </a:r>
            <a:endParaRPr lang="en-US" dirty="0" smtClean="0"/>
          </a:p>
          <a:p>
            <a:endParaRPr lang="en-US" dirty="0"/>
          </a:p>
          <a:p>
            <a:endParaRPr lang="en-US" sz="1600" dirty="0" smtClean="0"/>
          </a:p>
          <a:p>
            <a:r>
              <a:rPr lang="en-US" sz="1600" dirty="0" smtClean="0"/>
              <a:t>(pass out handouts) </a:t>
            </a:r>
            <a:endParaRPr lang="en-US" sz="1600" dirty="0"/>
          </a:p>
        </p:txBody>
      </p:sp>
    </p:spTree>
    <p:extLst>
      <p:ext uri="{BB962C8B-B14F-4D97-AF65-F5344CB8AC3E}">
        <p14:creationId xmlns="" xmlns:p14="http://schemas.microsoft.com/office/powerpoint/2010/main" val="2070528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Finish Questions on W.E.B. Du Bois 	</a:t>
            </a:r>
          </a:p>
          <a:p>
            <a:r>
              <a:rPr lang="en-US" dirty="0" smtClean="0"/>
              <a:t>	</a:t>
            </a:r>
            <a:r>
              <a:rPr lang="en-US" i="1" dirty="0" smtClean="0"/>
              <a:t>The Souls of Black Folk </a:t>
            </a:r>
            <a:endParaRPr lang="en-US" dirty="0"/>
          </a:p>
        </p:txBody>
      </p:sp>
    </p:spTree>
    <p:extLst>
      <p:ext uri="{BB962C8B-B14F-4D97-AF65-F5344CB8AC3E}">
        <p14:creationId xmlns="" xmlns:p14="http://schemas.microsoft.com/office/powerpoint/2010/main" val="4135180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2. Regulation of food and drug </a:t>
            </a:r>
            <a:endParaRPr lang="en-US" dirty="0">
              <a:ea typeface="+mj-ea"/>
              <a:cs typeface="+mj-cs"/>
            </a:endParaRPr>
          </a:p>
        </p:txBody>
      </p:sp>
      <p:sp>
        <p:nvSpPr>
          <p:cNvPr id="65538" name="Content Placeholder 2"/>
          <p:cNvSpPr>
            <a:spLocks noGrp="1"/>
          </p:cNvSpPr>
          <p:nvPr>
            <p:ph idx="1"/>
          </p:nvPr>
        </p:nvSpPr>
        <p:spPr/>
        <p:txBody>
          <a:bodyPr/>
          <a:lstStyle/>
          <a:p>
            <a:pPr eaLnBrk="1" hangingPunct="1"/>
            <a:r>
              <a:rPr lang="en-US">
                <a:latin typeface="Corbel" charset="0"/>
              </a:rPr>
              <a:t>1906 Congress passed the Pure Food and Drug Act and the Meat Inspection Act</a:t>
            </a:r>
          </a:p>
          <a:p>
            <a:pPr lvl="1" eaLnBrk="1" hangingPunct="1"/>
            <a:r>
              <a:rPr lang="en-US">
                <a:latin typeface="Corbel" charset="0"/>
              </a:rPr>
              <a:t>Regulated the food and drug industries</a:t>
            </a:r>
          </a:p>
          <a:p>
            <a:pPr lvl="1" eaLnBrk="1" hangingPunct="1"/>
            <a:r>
              <a:rPr lang="en-US">
                <a:latin typeface="Corbel" charset="0"/>
              </a:rPr>
              <a:t>Required accurate labeling of ingredients, strict sanitary conditions, and a rating system for meats </a:t>
            </a:r>
          </a:p>
        </p:txBody>
      </p:sp>
    </p:spTree>
    <p:extLst>
      <p:ext uri="{BB962C8B-B14F-4D97-AF65-F5344CB8AC3E}">
        <p14:creationId xmlns="" xmlns:p14="http://schemas.microsoft.com/office/powerpoint/2010/main" val="2660100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endParaRPr lang="en-US">
              <a:ea typeface="+mj-ea"/>
              <a:cs typeface="+mj-cs"/>
            </a:endParaRPr>
          </a:p>
        </p:txBody>
      </p:sp>
      <p:sp>
        <p:nvSpPr>
          <p:cNvPr id="66562" name="Content Placeholder 2"/>
          <p:cNvSpPr>
            <a:spLocks noGrp="1"/>
          </p:cNvSpPr>
          <p:nvPr>
            <p:ph idx="1"/>
          </p:nvPr>
        </p:nvSpPr>
        <p:spPr/>
        <p:txBody>
          <a:bodyPr/>
          <a:lstStyle/>
          <a:p>
            <a:pPr eaLnBrk="1" hangingPunct="1"/>
            <a:r>
              <a:rPr lang="en-US">
                <a:latin typeface="Corbel" charset="0"/>
              </a:rPr>
              <a:t>Led to the creation of the Food and Drug Administration- FDA</a:t>
            </a:r>
          </a:p>
          <a:p>
            <a:pPr lvl="1" eaLnBrk="1" hangingPunct="1"/>
            <a:r>
              <a:rPr lang="en-US">
                <a:latin typeface="Corbel" charset="0"/>
              </a:rPr>
              <a:t>FDA – still in charge of safety regulations</a:t>
            </a:r>
          </a:p>
        </p:txBody>
      </p:sp>
    </p:spTree>
    <p:extLst>
      <p:ext uri="{BB962C8B-B14F-4D97-AF65-F5344CB8AC3E}">
        <p14:creationId xmlns="" xmlns:p14="http://schemas.microsoft.com/office/powerpoint/2010/main" val="514054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ea typeface="+mj-ea"/>
              <a:cs typeface="+mj-cs"/>
            </a:endParaRPr>
          </a:p>
        </p:txBody>
      </p:sp>
      <p:sp>
        <p:nvSpPr>
          <p:cNvPr id="67586" name="Content Placeholder 2"/>
          <p:cNvSpPr>
            <a:spLocks noGrp="1"/>
          </p:cNvSpPr>
          <p:nvPr>
            <p:ph idx="1"/>
          </p:nvPr>
        </p:nvSpPr>
        <p:spPr/>
        <p:txBody>
          <a:bodyPr/>
          <a:lstStyle/>
          <a:p>
            <a:r>
              <a:rPr lang="en-US" i="1" dirty="0">
                <a:latin typeface="Corbel" charset="0"/>
              </a:rPr>
              <a:t>The Jungle </a:t>
            </a:r>
            <a:r>
              <a:rPr lang="en-US" dirty="0">
                <a:latin typeface="Corbel" charset="0"/>
              </a:rPr>
              <a:t>– Upton Sinclair </a:t>
            </a:r>
          </a:p>
          <a:p>
            <a:r>
              <a:rPr lang="en-US" dirty="0">
                <a:latin typeface="Corbel" charset="0"/>
              </a:rPr>
              <a:t>Exposed nasty meatpacking conditions </a:t>
            </a:r>
            <a:endParaRPr lang="en-US" dirty="0" smtClean="0">
              <a:latin typeface="Corbel" charset="0"/>
            </a:endParaRPr>
          </a:p>
          <a:p>
            <a:endParaRPr lang="en-US" dirty="0">
              <a:latin typeface="Corbel" charset="0"/>
            </a:endParaRPr>
          </a:p>
          <a:p>
            <a:r>
              <a:rPr lang="en-US" dirty="0">
                <a:latin typeface="Corbel" charset="0"/>
              </a:rPr>
              <a:t>https://www.youtube.com/watch?v=Xxe9nosWawM</a:t>
            </a:r>
          </a:p>
        </p:txBody>
      </p:sp>
    </p:spTree>
    <p:extLst>
      <p:ext uri="{BB962C8B-B14F-4D97-AF65-F5344CB8AC3E}">
        <p14:creationId xmlns="" xmlns:p14="http://schemas.microsoft.com/office/powerpoint/2010/main" val="1478973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Political Reforms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197508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Name three of the most fascinating Presidents. </a:t>
            </a:r>
          </a:p>
          <a:p>
            <a:r>
              <a:rPr lang="en-US" dirty="0" smtClean="0"/>
              <a:t>Why did you select each one?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US.17 Analyze the goals and achievements of the Progressive Movement, including the following: </a:t>
            </a:r>
          </a:p>
          <a:p>
            <a:pPr lvl="1"/>
            <a:r>
              <a:rPr lang="en-US" dirty="0" smtClean="0"/>
              <a:t>Adoption of the initiative, referendum, and recall</a:t>
            </a:r>
          </a:p>
          <a:p>
            <a:pPr lvl="1"/>
            <a:r>
              <a:rPr lang="en-US" dirty="0" smtClean="0"/>
              <a:t>Adoption of the primary system</a:t>
            </a:r>
          </a:p>
          <a:p>
            <a:pPr lvl="1"/>
            <a:r>
              <a:rPr lang="en-US" dirty="0" smtClean="0"/>
              <a:t>16</a:t>
            </a:r>
            <a:r>
              <a:rPr lang="en-US" baseline="30000" dirty="0" smtClean="0"/>
              <a:t>th</a:t>
            </a:r>
            <a:r>
              <a:rPr lang="en-US" dirty="0" smtClean="0"/>
              <a:t> amendment</a:t>
            </a:r>
          </a:p>
          <a:p>
            <a:pPr lvl="1"/>
            <a:r>
              <a:rPr lang="en-US" dirty="0" smtClean="0"/>
              <a:t>17</a:t>
            </a:r>
            <a:r>
              <a:rPr lang="en-US" baseline="30000" dirty="0" smtClean="0"/>
              <a:t>th</a:t>
            </a:r>
            <a:r>
              <a:rPr lang="en-US" dirty="0" smtClean="0"/>
              <a:t> amendment</a:t>
            </a:r>
          </a:p>
          <a:p>
            <a:pPr lvl="1"/>
            <a:r>
              <a:rPr lang="en-US" dirty="0" smtClean="0"/>
              <a:t>Impact of the relationship between the citizen and the government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Finish Progressive Era clip</a:t>
            </a:r>
          </a:p>
          <a:p>
            <a:r>
              <a:rPr lang="en-US" dirty="0">
                <a:hlinkClick r:id="rId2"/>
              </a:rPr>
              <a:t>https://www.youtube.com/watch?v=</a:t>
            </a:r>
            <a:r>
              <a:rPr lang="en-US" dirty="0" smtClean="0">
                <a:hlinkClick r:id="rId2"/>
              </a:rPr>
              <a:t>i0Q4zPR4G7M</a:t>
            </a:r>
            <a:endParaRPr lang="en-US" dirty="0" smtClean="0"/>
          </a:p>
          <a:p>
            <a:endParaRPr lang="en-US" dirty="0"/>
          </a:p>
          <a:p>
            <a:r>
              <a:rPr lang="en-US" dirty="0" smtClean="0"/>
              <a:t>Longer Progressive Clip:</a:t>
            </a:r>
          </a:p>
          <a:p>
            <a:endParaRPr lang="en-US" dirty="0" smtClean="0"/>
          </a:p>
          <a:p>
            <a:r>
              <a:rPr lang="en-US" dirty="0">
                <a:hlinkClick r:id="rId3"/>
              </a:rPr>
              <a:t>https://www.youtube.com/watch?v=z-ztBdclkYU&amp;list=</a:t>
            </a:r>
            <a:r>
              <a:rPr lang="en-US" dirty="0" smtClean="0">
                <a:hlinkClick r:id="rId3"/>
              </a:rPr>
              <a:t>PLX32WBn4JAMKZFHC8NExGT2BKijKYp3h4</a:t>
            </a:r>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 xmlns:p14="http://schemas.microsoft.com/office/powerpoint/2010/main" val="2811263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a:t>
            </a:r>
            <a:r>
              <a:rPr lang="en-US" dirty="0" smtClean="0">
                <a:ea typeface="+mj-ea"/>
                <a:cs typeface="+mj-cs"/>
              </a:rPr>
              <a:t>. Initiative </a:t>
            </a:r>
            <a:endParaRPr lang="en-US" dirty="0">
              <a:ea typeface="+mj-ea"/>
              <a:cs typeface="+mj-cs"/>
            </a:endParaRPr>
          </a:p>
        </p:txBody>
      </p:sp>
      <p:sp>
        <p:nvSpPr>
          <p:cNvPr id="68610" name="Content Placeholder 2"/>
          <p:cNvSpPr>
            <a:spLocks noGrp="1"/>
          </p:cNvSpPr>
          <p:nvPr>
            <p:ph idx="1"/>
          </p:nvPr>
        </p:nvSpPr>
        <p:spPr/>
        <p:txBody>
          <a:bodyPr/>
          <a:lstStyle/>
          <a:p>
            <a:r>
              <a:rPr lang="en-US">
                <a:latin typeface="Corbel" charset="0"/>
              </a:rPr>
              <a:t>Allowed citizens to force a vote on certain issues without having to wait on public officials to bring it up.</a:t>
            </a:r>
          </a:p>
        </p:txBody>
      </p:sp>
    </p:spTree>
    <p:extLst>
      <p:ext uri="{BB962C8B-B14F-4D97-AF65-F5344CB8AC3E}">
        <p14:creationId xmlns="" xmlns:p14="http://schemas.microsoft.com/office/powerpoint/2010/main" val="806051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a:t>
            </a:r>
            <a:r>
              <a:rPr lang="en-US" dirty="0" smtClean="0">
                <a:ea typeface="+mj-ea"/>
                <a:cs typeface="+mj-cs"/>
              </a:rPr>
              <a:t>. Referendum </a:t>
            </a:r>
            <a:endParaRPr lang="en-US" dirty="0">
              <a:ea typeface="+mj-ea"/>
              <a:cs typeface="+mj-cs"/>
            </a:endParaRPr>
          </a:p>
        </p:txBody>
      </p:sp>
      <p:sp>
        <p:nvSpPr>
          <p:cNvPr id="69634" name="Content Placeholder 2"/>
          <p:cNvSpPr>
            <a:spLocks noGrp="1"/>
          </p:cNvSpPr>
          <p:nvPr>
            <p:ph idx="1"/>
          </p:nvPr>
        </p:nvSpPr>
        <p:spPr/>
        <p:txBody>
          <a:bodyPr/>
          <a:lstStyle/>
          <a:p>
            <a:r>
              <a:rPr lang="en-US" dirty="0">
                <a:latin typeface="Corbel" charset="0"/>
              </a:rPr>
              <a:t>Citizens could vote directly on proposed laws rather than having political leaders make all of the decisions </a:t>
            </a:r>
          </a:p>
          <a:p>
            <a:pPr>
              <a:buFont typeface="Wingdings 2" charset="0"/>
              <a:buNone/>
            </a:pPr>
            <a:endParaRPr lang="en-US" dirty="0">
              <a:latin typeface="Corbel" charset="0"/>
            </a:endParaRPr>
          </a:p>
        </p:txBody>
      </p:sp>
    </p:spTree>
    <p:extLst>
      <p:ext uri="{BB962C8B-B14F-4D97-AF65-F5344CB8AC3E}">
        <p14:creationId xmlns="" xmlns:p14="http://schemas.microsoft.com/office/powerpoint/2010/main" val="3797411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t>
            </a:r>
            <a:r>
              <a:rPr lang="en-US" dirty="0" smtClean="0">
                <a:ea typeface="+mj-ea"/>
                <a:cs typeface="+mj-cs"/>
              </a:rPr>
              <a:t>. Recall </a:t>
            </a:r>
            <a:endParaRPr lang="en-US" dirty="0">
              <a:ea typeface="+mj-ea"/>
              <a:cs typeface="+mj-cs"/>
            </a:endParaRPr>
          </a:p>
        </p:txBody>
      </p:sp>
      <p:sp>
        <p:nvSpPr>
          <p:cNvPr id="70658" name="Content Placeholder 2"/>
          <p:cNvSpPr>
            <a:spLocks noGrp="1"/>
          </p:cNvSpPr>
          <p:nvPr>
            <p:ph idx="1"/>
          </p:nvPr>
        </p:nvSpPr>
        <p:spPr/>
        <p:txBody>
          <a:bodyPr/>
          <a:lstStyle/>
          <a:p>
            <a:r>
              <a:rPr lang="en-US">
                <a:latin typeface="Corbel" charset="0"/>
              </a:rPr>
              <a:t>Citizens have the power to remove officials from office</a:t>
            </a:r>
          </a:p>
        </p:txBody>
      </p:sp>
    </p:spTree>
    <p:extLst>
      <p:ext uri="{BB962C8B-B14F-4D97-AF65-F5344CB8AC3E}">
        <p14:creationId xmlns="" xmlns:p14="http://schemas.microsoft.com/office/powerpoint/2010/main" val="873250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Adoption of the primary system</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303538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16</a:t>
            </a:r>
            <a:r>
              <a:rPr lang="en-US" baseline="30000" dirty="0" smtClean="0"/>
              <a:t>th</a:t>
            </a:r>
            <a:r>
              <a:rPr lang="en-US" dirty="0" smtClean="0"/>
              <a:t> amendment </a:t>
            </a:r>
            <a:endParaRPr lang="en-US" dirty="0"/>
          </a:p>
        </p:txBody>
      </p:sp>
      <p:sp>
        <p:nvSpPr>
          <p:cNvPr id="3" name="Content Placeholder 2"/>
          <p:cNvSpPr>
            <a:spLocks noGrp="1"/>
          </p:cNvSpPr>
          <p:nvPr>
            <p:ph idx="1"/>
          </p:nvPr>
        </p:nvSpPr>
        <p:spPr/>
        <p:txBody>
          <a:bodyPr/>
          <a:lstStyle/>
          <a:p>
            <a:r>
              <a:rPr lang="en-US" dirty="0"/>
              <a:t>An amendment to the US Constitution, ratified in 1913, authorizing Congress to levy a tax on incomes </a:t>
            </a:r>
          </a:p>
          <a:p>
            <a:endParaRPr lang="en-US" dirty="0" smtClean="0"/>
          </a:p>
          <a:p>
            <a:r>
              <a:rPr lang="en-US" dirty="0">
                <a:hlinkClick r:id="rId2"/>
              </a:rPr>
              <a:t>https://www.youtube.com/watch?v=</a:t>
            </a:r>
            <a:r>
              <a:rPr lang="en-US" dirty="0" smtClean="0">
                <a:hlinkClick r:id="rId2"/>
              </a:rPr>
              <a:t>axKDFOVWb6c</a:t>
            </a:r>
            <a:endParaRPr lang="en-US" dirty="0" smtClean="0"/>
          </a:p>
          <a:p>
            <a:endParaRPr lang="en-US" dirty="0"/>
          </a:p>
        </p:txBody>
      </p:sp>
    </p:spTree>
    <p:extLst>
      <p:ext uri="{BB962C8B-B14F-4D97-AF65-F5344CB8AC3E}">
        <p14:creationId xmlns="" xmlns:p14="http://schemas.microsoft.com/office/powerpoint/2010/main" val="1982424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17</a:t>
            </a:r>
            <a:r>
              <a:rPr lang="en-US" baseline="30000" dirty="0" smtClean="0"/>
              <a:t>th</a:t>
            </a:r>
            <a:r>
              <a:rPr lang="en-US" dirty="0" smtClean="0"/>
              <a:t> amendment </a:t>
            </a:r>
            <a:endParaRPr lang="en-US" dirty="0"/>
          </a:p>
        </p:txBody>
      </p:sp>
      <p:sp>
        <p:nvSpPr>
          <p:cNvPr id="3" name="Content Placeholder 2"/>
          <p:cNvSpPr>
            <a:spLocks noGrp="1"/>
          </p:cNvSpPr>
          <p:nvPr>
            <p:ph idx="1"/>
          </p:nvPr>
        </p:nvSpPr>
        <p:spPr/>
        <p:txBody>
          <a:bodyPr/>
          <a:lstStyle/>
          <a:p>
            <a:r>
              <a:rPr lang="en-US" dirty="0" smtClean="0"/>
              <a:t>An amendment to the US Constitution providing for the election of two US Senators from each state to be selected by popular vote and a term of 6 years </a:t>
            </a:r>
            <a:endParaRPr lang="en-US" dirty="0"/>
          </a:p>
        </p:txBody>
      </p:sp>
    </p:spTree>
    <p:extLst>
      <p:ext uri="{BB962C8B-B14F-4D97-AF65-F5344CB8AC3E}">
        <p14:creationId xmlns="" xmlns:p14="http://schemas.microsoft.com/office/powerpoint/2010/main" val="3076458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on the relationship between the citizen and the government </a:t>
            </a:r>
            <a:endParaRPr lang="en-US" dirty="0"/>
          </a:p>
        </p:txBody>
      </p:sp>
      <p:sp>
        <p:nvSpPr>
          <p:cNvPr id="3" name="Content Placeholder 2"/>
          <p:cNvSpPr>
            <a:spLocks noGrp="1"/>
          </p:cNvSpPr>
          <p:nvPr>
            <p:ph idx="1"/>
          </p:nvPr>
        </p:nvSpPr>
        <p:spPr/>
        <p:txBody>
          <a:bodyPr/>
          <a:lstStyle/>
          <a:p>
            <a:r>
              <a:rPr lang="en-US" dirty="0" smtClean="0"/>
              <a:t>What was it? </a:t>
            </a:r>
            <a:endParaRPr lang="en-US" dirty="0"/>
          </a:p>
        </p:txBody>
      </p:sp>
    </p:spTree>
    <p:extLst>
      <p:ext uri="{BB962C8B-B14F-4D97-AF65-F5344CB8AC3E}">
        <p14:creationId xmlns="" xmlns:p14="http://schemas.microsoft.com/office/powerpoint/2010/main" val="2001041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Groups &amp; Impromptu Presentations over: (standard US.15)</a:t>
            </a:r>
            <a:endParaRPr lang="en-US" dirty="0"/>
          </a:p>
        </p:txBody>
      </p:sp>
      <p:sp>
        <p:nvSpPr>
          <p:cNvPr id="3" name="Content Placeholder 2"/>
          <p:cNvSpPr>
            <a:spLocks noGrp="1"/>
          </p:cNvSpPr>
          <p:nvPr>
            <p:ph sz="half" idx="1"/>
          </p:nvPr>
        </p:nvSpPr>
        <p:spPr/>
        <p:txBody>
          <a:bodyPr>
            <a:normAutofit fontScale="92500"/>
          </a:bodyPr>
          <a:lstStyle/>
          <a:p>
            <a:r>
              <a:rPr lang="en-US" dirty="0" smtClean="0"/>
              <a:t>Samuel Gompers</a:t>
            </a:r>
          </a:p>
          <a:p>
            <a:r>
              <a:rPr lang="en-US" dirty="0" smtClean="0"/>
              <a:t>Eugene Debs</a:t>
            </a:r>
          </a:p>
          <a:p>
            <a:r>
              <a:rPr lang="en-US" dirty="0" smtClean="0"/>
              <a:t>Haymarket Affair</a:t>
            </a:r>
          </a:p>
          <a:p>
            <a:r>
              <a:rPr lang="en-US" dirty="0" smtClean="0"/>
              <a:t>Pullman Strike</a:t>
            </a:r>
          </a:p>
          <a:p>
            <a:r>
              <a:rPr lang="en-US" dirty="0" smtClean="0"/>
              <a:t>Coal Creek Labor Saga</a:t>
            </a:r>
          </a:p>
          <a:p>
            <a:r>
              <a:rPr lang="en-US" dirty="0" smtClean="0"/>
              <a:t>Blacklisting</a:t>
            </a:r>
          </a:p>
          <a:p>
            <a:r>
              <a:rPr lang="en-US" dirty="0" smtClean="0"/>
              <a:t>Open vs. Closed Shop</a:t>
            </a:r>
            <a:endParaRPr lang="en-US" dirty="0"/>
          </a:p>
        </p:txBody>
      </p:sp>
      <p:sp>
        <p:nvSpPr>
          <p:cNvPr id="4" name="Content Placeholder 3"/>
          <p:cNvSpPr>
            <a:spLocks noGrp="1"/>
          </p:cNvSpPr>
          <p:nvPr>
            <p:ph sz="half" idx="2"/>
          </p:nvPr>
        </p:nvSpPr>
        <p:spPr/>
        <p:txBody>
          <a:bodyPr>
            <a:normAutofit fontScale="92500"/>
          </a:bodyPr>
          <a:lstStyle/>
          <a:p>
            <a:r>
              <a:rPr lang="en-US" dirty="0" smtClean="0"/>
              <a:t>Research Time = 11 minutes</a:t>
            </a:r>
          </a:p>
          <a:p>
            <a:r>
              <a:rPr lang="en-US" dirty="0" smtClean="0"/>
              <a:t>Write down notes about your topic.</a:t>
            </a:r>
          </a:p>
          <a:p>
            <a:r>
              <a:rPr lang="en-US" dirty="0" smtClean="0"/>
              <a:t>Decide who is going to present which facts to the class.</a:t>
            </a:r>
          </a:p>
          <a:p>
            <a:r>
              <a:rPr lang="en-US" dirty="0" smtClean="0"/>
              <a:t>Everyone needs to talk.</a:t>
            </a:r>
          </a:p>
          <a:p>
            <a:r>
              <a:rPr lang="en-US" dirty="0" smtClean="0"/>
              <a:t>Tell the class the significance of your topic.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 10 Analyze the similarities and differences between the ideologies of Social Darwinism and Social Gospel.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US.14 Describe working conditions in industries, including the use of labor by women and children.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4</a:t>
            </a:r>
            <a:r>
              <a:rPr lang="en-US" dirty="0" smtClean="0">
                <a:ea typeface="+mj-ea"/>
                <a:cs typeface="+mj-cs"/>
              </a:rPr>
              <a:t>. Protection of workers’ rights </a:t>
            </a:r>
            <a:endParaRPr lang="en-US" dirty="0">
              <a:ea typeface="+mj-ea"/>
              <a:cs typeface="+mj-cs"/>
            </a:endParaRPr>
          </a:p>
        </p:txBody>
      </p:sp>
      <p:sp>
        <p:nvSpPr>
          <p:cNvPr id="71682" name="Content Placeholder 2"/>
          <p:cNvSpPr>
            <a:spLocks noGrp="1"/>
          </p:cNvSpPr>
          <p:nvPr>
            <p:ph idx="1"/>
          </p:nvPr>
        </p:nvSpPr>
        <p:spPr/>
        <p:txBody>
          <a:bodyPr/>
          <a:lstStyle/>
          <a:p>
            <a:r>
              <a:rPr lang="en-US" dirty="0">
                <a:latin typeface="Corbel" charset="0"/>
              </a:rPr>
              <a:t>Progressives also demanded reforms in the workplace </a:t>
            </a:r>
          </a:p>
          <a:p>
            <a:pPr lvl="1"/>
            <a:r>
              <a:rPr lang="en-US" dirty="0">
                <a:latin typeface="Corbel" charset="0"/>
              </a:rPr>
              <a:t>1911 Triangle Shirtwaist Factory Fire</a:t>
            </a:r>
          </a:p>
          <a:p>
            <a:pPr lvl="2"/>
            <a:r>
              <a:rPr lang="en-US" dirty="0">
                <a:latin typeface="Corbel" charset="0"/>
              </a:rPr>
              <a:t>146 deaths </a:t>
            </a:r>
          </a:p>
          <a:p>
            <a:pPr lvl="2"/>
            <a:r>
              <a:rPr lang="en-US" dirty="0">
                <a:latin typeface="Corbel" charset="0"/>
              </a:rPr>
              <a:t>Locked exits</a:t>
            </a:r>
          </a:p>
          <a:p>
            <a:pPr lvl="2"/>
            <a:r>
              <a:rPr lang="en-US" dirty="0">
                <a:latin typeface="Corbel" charset="0"/>
              </a:rPr>
              <a:t>Fire escape </a:t>
            </a:r>
            <a:r>
              <a:rPr lang="en-US" dirty="0" smtClean="0">
                <a:latin typeface="Corbel" charset="0"/>
              </a:rPr>
              <a:t>collapsed</a:t>
            </a:r>
          </a:p>
          <a:p>
            <a:pPr lvl="2"/>
            <a:endParaRPr lang="en-US" dirty="0" smtClean="0">
              <a:latin typeface="Corbel" charset="0"/>
            </a:endParaRPr>
          </a:p>
          <a:p>
            <a:pPr lvl="2"/>
            <a:r>
              <a:rPr lang="en-US" dirty="0" smtClean="0">
                <a:latin typeface="Corbel" charset="0"/>
                <a:hlinkClick r:id="rId2"/>
              </a:rPr>
              <a:t>https://www.youtube.com/watch?v=4ulaG9x4GpE</a:t>
            </a:r>
            <a:endParaRPr lang="en-US" dirty="0" smtClean="0">
              <a:latin typeface="Corbel" charset="0"/>
            </a:endParaRPr>
          </a:p>
          <a:p>
            <a:pPr lvl="2"/>
            <a:endParaRPr lang="en-US" dirty="0">
              <a:latin typeface="Corbel" charset="0"/>
            </a:endParaRPr>
          </a:p>
        </p:txBody>
      </p:sp>
    </p:spTree>
    <p:extLst>
      <p:ext uri="{BB962C8B-B14F-4D97-AF65-F5344CB8AC3E}">
        <p14:creationId xmlns="" xmlns:p14="http://schemas.microsoft.com/office/powerpoint/2010/main" val="2548213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ea typeface="+mj-ea"/>
              <a:cs typeface="+mj-cs"/>
            </a:endParaRPr>
          </a:p>
        </p:txBody>
      </p:sp>
      <p:sp>
        <p:nvSpPr>
          <p:cNvPr id="72706" name="Content Placeholder 2"/>
          <p:cNvSpPr>
            <a:spLocks noGrp="1"/>
          </p:cNvSpPr>
          <p:nvPr>
            <p:ph idx="1"/>
          </p:nvPr>
        </p:nvSpPr>
        <p:spPr>
          <a:xfrm>
            <a:off x="0" y="3117772"/>
            <a:ext cx="8890612" cy="3492347"/>
          </a:xfrm>
        </p:spPr>
        <p:txBody>
          <a:bodyPr>
            <a:normAutofit fontScale="92500" lnSpcReduction="10000"/>
          </a:bodyPr>
          <a:lstStyle/>
          <a:p>
            <a:r>
              <a:rPr lang="en-US" dirty="0">
                <a:latin typeface="Corbel" charset="0"/>
              </a:rPr>
              <a:t>Angry progressives demanded </a:t>
            </a:r>
            <a:r>
              <a:rPr lang="en-US" dirty="0" smtClean="0">
                <a:latin typeface="Corbel" charset="0"/>
              </a:rPr>
              <a:t>action.</a:t>
            </a:r>
            <a:endParaRPr lang="en-US" dirty="0">
              <a:latin typeface="Corbel" charset="0"/>
            </a:endParaRPr>
          </a:p>
          <a:p>
            <a:r>
              <a:rPr lang="en-US" dirty="0">
                <a:latin typeface="Corbel" charset="0"/>
              </a:rPr>
              <a:t>By 1920, most states had established workers accident insurance </a:t>
            </a:r>
            <a:r>
              <a:rPr lang="en-US" dirty="0" smtClean="0">
                <a:latin typeface="Corbel" charset="0"/>
              </a:rPr>
              <a:t>programs,</a:t>
            </a:r>
            <a:endParaRPr lang="en-US" dirty="0">
              <a:latin typeface="Corbel" charset="0"/>
            </a:endParaRPr>
          </a:p>
          <a:p>
            <a:r>
              <a:rPr lang="en-US" dirty="0">
                <a:latin typeface="Corbel" charset="0"/>
              </a:rPr>
              <a:t>Eventually reformers convinced legislators to:</a:t>
            </a:r>
            <a:br>
              <a:rPr lang="en-US" dirty="0">
                <a:latin typeface="Corbel" charset="0"/>
              </a:rPr>
            </a:br>
            <a:r>
              <a:rPr lang="en-US" dirty="0">
                <a:latin typeface="Corbel" charset="0"/>
              </a:rPr>
              <a:t>	set limits on how young workers could be</a:t>
            </a:r>
          </a:p>
          <a:p>
            <a:pPr>
              <a:buFont typeface="Wingdings 2" charset="0"/>
              <a:buNone/>
            </a:pPr>
            <a:r>
              <a:rPr lang="en-US" dirty="0">
                <a:latin typeface="Corbel" charset="0"/>
              </a:rPr>
              <a:t>		restricted hours</a:t>
            </a:r>
          </a:p>
          <a:p>
            <a:pPr>
              <a:buFont typeface="Wingdings 2" charset="0"/>
              <a:buNone/>
            </a:pPr>
            <a:r>
              <a:rPr lang="en-US" dirty="0">
                <a:latin typeface="Corbel" charset="0"/>
              </a:rPr>
              <a:t>		created safer working conditions</a:t>
            </a:r>
          </a:p>
        </p:txBody>
      </p:sp>
      <p:pic>
        <p:nvPicPr>
          <p:cNvPr id="4" name="Picture 2" descr="Engraving from &quot;Life and Adventures of Michael Armstrong, the Factory Boy,&quot; by Frances Trollope"/>
          <p:cNvPicPr>
            <a:picLocks noChangeAspect="1" noChangeArrowheads="1"/>
          </p:cNvPicPr>
          <p:nvPr/>
        </p:nvPicPr>
        <p:blipFill>
          <a:blip r:embed="rId2"/>
          <a:srcRect/>
          <a:stretch>
            <a:fillRect/>
          </a:stretch>
        </p:blipFill>
        <p:spPr bwMode="auto">
          <a:xfrm>
            <a:off x="0" y="245093"/>
            <a:ext cx="8291821" cy="2710214"/>
          </a:xfrm>
          <a:prstGeom prst="rect">
            <a:avLst/>
          </a:prstGeom>
          <a:noFill/>
        </p:spPr>
      </p:pic>
    </p:spTree>
    <p:extLst>
      <p:ext uri="{BB962C8B-B14F-4D97-AF65-F5344CB8AC3E}">
        <p14:creationId xmlns="" xmlns:p14="http://schemas.microsoft.com/office/powerpoint/2010/main" val="1516177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child labor </a:t>
            </a:r>
            <a:endParaRPr lang="en-US" dirty="0"/>
          </a:p>
        </p:txBody>
      </p:sp>
      <p:sp>
        <p:nvSpPr>
          <p:cNvPr id="3" name="Content Placeholder 2"/>
          <p:cNvSpPr>
            <a:spLocks noGrp="1"/>
          </p:cNvSpPr>
          <p:nvPr>
            <p:ph idx="1"/>
          </p:nvPr>
        </p:nvSpPr>
        <p:spPr/>
        <p:txBody>
          <a:bodyPr/>
          <a:lstStyle/>
          <a:p>
            <a:r>
              <a:rPr lang="en-US" dirty="0" smtClean="0">
                <a:hlinkClick r:id="rId2"/>
              </a:rPr>
              <a:t>http://www.history.com/topics/child-labor/videos/the-fight-to-end-child-labor</a:t>
            </a:r>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Dangerous Jobs Today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Decreasing </a:t>
            </a:r>
            <a:endParaRPr lang="en-US" dirty="0"/>
          </a:p>
        </p:txBody>
      </p:sp>
      <p:sp>
        <p:nvSpPr>
          <p:cNvPr id="3" name="Content Placeholder 2"/>
          <p:cNvSpPr>
            <a:spLocks noGrp="1"/>
          </p:cNvSpPr>
          <p:nvPr>
            <p:ph idx="1"/>
          </p:nvPr>
        </p:nvSpPr>
        <p:spPr/>
        <p:txBody>
          <a:bodyPr/>
          <a:lstStyle/>
          <a:p>
            <a:r>
              <a:rPr lang="en-US" dirty="0" smtClean="0"/>
              <a:t>In 1992, 6,217 fatal work injuries occurred.</a:t>
            </a:r>
          </a:p>
          <a:p>
            <a:r>
              <a:rPr lang="en-US" dirty="0" smtClean="0"/>
              <a:t> In 2013, that number dwindled to 4,383.</a:t>
            </a:r>
          </a:p>
          <a:p>
            <a:endParaRPr lang="en-US" dirty="0" smtClean="0"/>
          </a:p>
          <a:p>
            <a:r>
              <a:rPr lang="en-US" dirty="0" smtClean="0">
                <a:hlinkClick r:id="rId2"/>
              </a:rPr>
              <a:t>http://newsfeed.time.com/2014/01/15/these-are-the-top-10-most-dangerous-jobs-in-the-u-s/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US.19</a:t>
            </a:r>
          </a:p>
          <a:p>
            <a:pPr>
              <a:buNone/>
            </a:pPr>
            <a:r>
              <a:rPr lang="en-US" dirty="0" smtClean="0"/>
              <a:t>Analyze the significant progressive achievements during the administration of Theodore Roosevelt including the Square Deal, ‘trust busting’, the passage of the Pure Food and Drug Act, the Meat Inspection Act, and support for conservation.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openers </a:t>
            </a:r>
            <a:endParaRPr lang="en-US" dirty="0"/>
          </a:p>
        </p:txBody>
      </p:sp>
      <p:sp>
        <p:nvSpPr>
          <p:cNvPr id="3" name="Content Placeholder 2"/>
          <p:cNvSpPr>
            <a:spLocks noGrp="1"/>
          </p:cNvSpPr>
          <p:nvPr>
            <p:ph idx="1"/>
          </p:nvPr>
        </p:nvSpPr>
        <p:spPr/>
        <p:txBody>
          <a:bodyPr/>
          <a:lstStyle/>
          <a:p>
            <a:r>
              <a:rPr lang="en-US" dirty="0" smtClean="0"/>
              <a:t>What are some of the most deadly jobs in America?</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 sheet of paper, write:</a:t>
            </a:r>
            <a:endParaRPr lang="en-US" dirty="0"/>
          </a:p>
        </p:txBody>
      </p:sp>
      <p:sp>
        <p:nvSpPr>
          <p:cNvPr id="3" name="Content Placeholder 2"/>
          <p:cNvSpPr>
            <a:spLocks noGrp="1"/>
          </p:cNvSpPr>
          <p:nvPr>
            <p:ph idx="1"/>
          </p:nvPr>
        </p:nvSpPr>
        <p:spPr/>
        <p:txBody>
          <a:bodyPr/>
          <a:lstStyle/>
          <a:p>
            <a:r>
              <a:rPr lang="en-US" dirty="0" smtClean="0"/>
              <a:t>Your name, period, date</a:t>
            </a:r>
          </a:p>
          <a:p>
            <a:r>
              <a:rPr lang="en-US" dirty="0" smtClean="0"/>
              <a:t>Topic of your project</a:t>
            </a:r>
          </a:p>
          <a:p>
            <a:r>
              <a:rPr lang="en-US" dirty="0" smtClean="0"/>
              <a:t>At least 20 good facts on your topic</a:t>
            </a:r>
          </a:p>
          <a:p>
            <a:r>
              <a:rPr lang="en-US" dirty="0" smtClean="0"/>
              <a:t>The answers to the following questions:</a:t>
            </a:r>
          </a:p>
          <a:p>
            <a:pPr lvl="1"/>
            <a:r>
              <a:rPr lang="en-US" dirty="0" smtClean="0"/>
              <a:t>Why is your topic important to history?</a:t>
            </a:r>
          </a:p>
          <a:p>
            <a:pPr lvl="1"/>
            <a:r>
              <a:rPr lang="en-US" dirty="0" smtClean="0"/>
              <a:t>What impact did your topic/event make on history?</a:t>
            </a:r>
          </a:p>
          <a:p>
            <a:pPr lvl="1"/>
            <a:r>
              <a:rPr lang="en-US" dirty="0" smtClean="0"/>
              <a:t>How is your topic still impacting the world today?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Gospel vs. Social Darwinism </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Christian faith practiced as a call not just to personal conversion but to social reform.</a:t>
            </a:r>
          </a:p>
          <a:p>
            <a:endParaRPr lang="en-US" dirty="0"/>
          </a:p>
        </p:txBody>
      </p:sp>
      <p:sp>
        <p:nvSpPr>
          <p:cNvPr id="6" name="Content Placeholder 5"/>
          <p:cNvSpPr>
            <a:spLocks noGrp="1"/>
          </p:cNvSpPr>
          <p:nvPr>
            <p:ph sz="half" idx="2"/>
          </p:nvPr>
        </p:nvSpPr>
        <p:spPr>
          <a:xfrm>
            <a:off x="4495800" y="1600200"/>
            <a:ext cx="4191000" cy="4866701"/>
          </a:xfrm>
        </p:spPr>
        <p:txBody>
          <a:bodyPr>
            <a:normAutofit fontScale="85000" lnSpcReduction="20000"/>
          </a:bodyPr>
          <a:lstStyle/>
          <a:p>
            <a:r>
              <a:rPr lang="en-US" dirty="0" smtClean="0"/>
              <a:t>The theory that individuals, groups, and peoples are subject to the same Darwinian laws of natural selection as plants and animals. Now largely discredited, social Darwinism was advocated by Herbert Spencer and others in the late 19th and early 20th centuries and was used to justify political conservatism, imperialism, and racism and to discourage intervention and reform.</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Era Presidents </a:t>
            </a:r>
            <a:endParaRPr lang="en-US"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1338549"/>
                <a:gridCol w="2776251"/>
                <a:gridCol w="2057400"/>
                <a:gridCol w="2057400"/>
              </a:tblGrid>
              <a:tr h="370840">
                <a:tc>
                  <a:txBody>
                    <a:bodyPr/>
                    <a:lstStyle/>
                    <a:p>
                      <a:r>
                        <a:rPr lang="en-US" dirty="0" smtClean="0"/>
                        <a:t>Number </a:t>
                      </a:r>
                      <a:endParaRPr lang="en-US" dirty="0"/>
                    </a:p>
                  </a:txBody>
                  <a:tcPr/>
                </a:tc>
                <a:tc>
                  <a:txBody>
                    <a:bodyPr/>
                    <a:lstStyle/>
                    <a:p>
                      <a:r>
                        <a:rPr lang="en-US" dirty="0" smtClean="0"/>
                        <a:t>Name</a:t>
                      </a:r>
                      <a:endParaRPr lang="en-US" dirty="0"/>
                    </a:p>
                  </a:txBody>
                  <a:tcPr/>
                </a:tc>
                <a:tc>
                  <a:txBody>
                    <a:bodyPr/>
                    <a:lstStyle/>
                    <a:p>
                      <a:r>
                        <a:rPr lang="en-US" dirty="0" smtClean="0"/>
                        <a:t>Terms</a:t>
                      </a:r>
                      <a:endParaRPr lang="en-US" dirty="0"/>
                    </a:p>
                  </a:txBody>
                  <a:tcPr/>
                </a:tc>
                <a:tc>
                  <a:txBody>
                    <a:bodyPr/>
                    <a:lstStyle/>
                    <a:p>
                      <a:r>
                        <a:rPr lang="en-US" dirty="0" smtClean="0"/>
                        <a:t>Party</a:t>
                      </a:r>
                      <a:r>
                        <a:rPr lang="en-US" baseline="0" dirty="0" smtClean="0"/>
                        <a:t> </a:t>
                      </a:r>
                      <a:endParaRPr lang="en-US" dirty="0"/>
                    </a:p>
                  </a:txBody>
                  <a:tcPr/>
                </a:tc>
              </a:tr>
              <a:tr h="370840">
                <a:tc>
                  <a:txBody>
                    <a:bodyPr/>
                    <a:lstStyle/>
                    <a:p>
                      <a:r>
                        <a:rPr lang="en-US" dirty="0" smtClean="0"/>
                        <a:t>25</a:t>
                      </a:r>
                      <a:r>
                        <a:rPr lang="en-US" baseline="30000" dirty="0" smtClean="0"/>
                        <a:t>th</a:t>
                      </a:r>
                      <a:endParaRPr lang="en-US" dirty="0"/>
                    </a:p>
                  </a:txBody>
                  <a:tcPr/>
                </a:tc>
                <a:tc>
                  <a:txBody>
                    <a:bodyPr/>
                    <a:lstStyle/>
                    <a:p>
                      <a:r>
                        <a:rPr lang="en-US" dirty="0" smtClean="0"/>
                        <a:t>William McKinley</a:t>
                      </a:r>
                      <a:endParaRPr lang="en-US" dirty="0"/>
                    </a:p>
                  </a:txBody>
                  <a:tcPr/>
                </a:tc>
                <a:tc>
                  <a:txBody>
                    <a:bodyPr/>
                    <a:lstStyle/>
                    <a:p>
                      <a:r>
                        <a:rPr lang="en-US" dirty="0" smtClean="0"/>
                        <a:t>1897-1901</a:t>
                      </a:r>
                      <a:endParaRPr lang="en-US" dirty="0"/>
                    </a:p>
                  </a:txBody>
                  <a:tcPr/>
                </a:tc>
                <a:tc>
                  <a:txBody>
                    <a:bodyPr/>
                    <a:lstStyle/>
                    <a:p>
                      <a:r>
                        <a:rPr lang="en-US" dirty="0" smtClean="0"/>
                        <a:t>Republican</a:t>
                      </a:r>
                      <a:endParaRPr lang="en-US" dirty="0"/>
                    </a:p>
                  </a:txBody>
                  <a:tcPr/>
                </a:tc>
              </a:tr>
              <a:tr h="370840">
                <a:tc>
                  <a:txBody>
                    <a:bodyPr/>
                    <a:lstStyle/>
                    <a:p>
                      <a:r>
                        <a:rPr lang="en-US" dirty="0" smtClean="0"/>
                        <a:t>26</a:t>
                      </a:r>
                      <a:r>
                        <a:rPr lang="en-US" baseline="30000" dirty="0" smtClean="0"/>
                        <a:t>th</a:t>
                      </a:r>
                      <a:endParaRPr lang="en-US" dirty="0"/>
                    </a:p>
                  </a:txBody>
                  <a:tcPr/>
                </a:tc>
                <a:tc>
                  <a:txBody>
                    <a:bodyPr/>
                    <a:lstStyle/>
                    <a:p>
                      <a:r>
                        <a:rPr lang="en-US" dirty="0" smtClean="0"/>
                        <a:t>Theodore</a:t>
                      </a:r>
                      <a:r>
                        <a:rPr lang="en-US" baseline="0" dirty="0" smtClean="0"/>
                        <a:t> Roosevelt</a:t>
                      </a:r>
                      <a:endParaRPr lang="en-US" dirty="0"/>
                    </a:p>
                  </a:txBody>
                  <a:tcPr/>
                </a:tc>
                <a:tc>
                  <a:txBody>
                    <a:bodyPr/>
                    <a:lstStyle/>
                    <a:p>
                      <a:r>
                        <a:rPr lang="en-US" dirty="0" smtClean="0"/>
                        <a:t>1901-1909</a:t>
                      </a:r>
                      <a:endParaRPr lang="en-US" dirty="0"/>
                    </a:p>
                  </a:txBody>
                  <a:tcPr/>
                </a:tc>
                <a:tc>
                  <a:txBody>
                    <a:bodyPr/>
                    <a:lstStyle/>
                    <a:p>
                      <a:r>
                        <a:rPr lang="en-US" dirty="0" smtClean="0"/>
                        <a:t>Republican</a:t>
                      </a:r>
                      <a:endParaRPr lang="en-US" dirty="0"/>
                    </a:p>
                  </a:txBody>
                  <a:tcPr/>
                </a:tc>
              </a:tr>
              <a:tr h="370840">
                <a:tc>
                  <a:txBody>
                    <a:bodyPr/>
                    <a:lstStyle/>
                    <a:p>
                      <a:r>
                        <a:rPr lang="en-US" dirty="0" smtClean="0"/>
                        <a:t>27</a:t>
                      </a:r>
                      <a:r>
                        <a:rPr lang="en-US" baseline="30000" dirty="0" smtClean="0"/>
                        <a:t>th</a:t>
                      </a:r>
                      <a:endParaRPr lang="en-US" dirty="0"/>
                    </a:p>
                  </a:txBody>
                  <a:tcPr/>
                </a:tc>
                <a:tc>
                  <a:txBody>
                    <a:bodyPr/>
                    <a:lstStyle/>
                    <a:p>
                      <a:r>
                        <a:rPr lang="en-US" dirty="0" smtClean="0"/>
                        <a:t>William</a:t>
                      </a:r>
                      <a:r>
                        <a:rPr lang="en-US" baseline="0" dirty="0" smtClean="0"/>
                        <a:t> Howard Taft</a:t>
                      </a:r>
                      <a:endParaRPr lang="en-US" dirty="0"/>
                    </a:p>
                  </a:txBody>
                  <a:tcPr/>
                </a:tc>
                <a:tc>
                  <a:txBody>
                    <a:bodyPr/>
                    <a:lstStyle/>
                    <a:p>
                      <a:r>
                        <a:rPr lang="en-US" dirty="0" smtClean="0"/>
                        <a:t>1909-1913</a:t>
                      </a:r>
                      <a:endParaRPr lang="en-US" dirty="0"/>
                    </a:p>
                  </a:txBody>
                  <a:tcPr/>
                </a:tc>
                <a:tc>
                  <a:txBody>
                    <a:bodyPr/>
                    <a:lstStyle/>
                    <a:p>
                      <a:r>
                        <a:rPr lang="en-US" dirty="0" smtClean="0"/>
                        <a:t>Republican</a:t>
                      </a:r>
                      <a:endParaRPr lang="en-US" dirty="0"/>
                    </a:p>
                  </a:txBody>
                  <a:tcPr/>
                </a:tc>
              </a:tr>
              <a:tr h="370840">
                <a:tc>
                  <a:txBody>
                    <a:bodyPr/>
                    <a:lstStyle/>
                    <a:p>
                      <a:r>
                        <a:rPr lang="en-US" dirty="0" smtClean="0"/>
                        <a:t>28</a:t>
                      </a:r>
                      <a:r>
                        <a:rPr lang="en-US" baseline="30000" dirty="0" smtClean="0"/>
                        <a:t>th</a:t>
                      </a:r>
                      <a:r>
                        <a:rPr lang="en-US" dirty="0" smtClean="0"/>
                        <a:t> </a:t>
                      </a:r>
                      <a:endParaRPr lang="en-US" dirty="0"/>
                    </a:p>
                  </a:txBody>
                  <a:tcPr/>
                </a:tc>
                <a:tc>
                  <a:txBody>
                    <a:bodyPr/>
                    <a:lstStyle/>
                    <a:p>
                      <a:r>
                        <a:rPr lang="en-US" dirty="0" smtClean="0"/>
                        <a:t>Woodrow Wilson</a:t>
                      </a:r>
                      <a:endParaRPr lang="en-US" dirty="0"/>
                    </a:p>
                  </a:txBody>
                  <a:tcPr/>
                </a:tc>
                <a:tc>
                  <a:txBody>
                    <a:bodyPr/>
                    <a:lstStyle/>
                    <a:p>
                      <a:r>
                        <a:rPr lang="en-US" dirty="0" smtClean="0"/>
                        <a:t>1913-1921</a:t>
                      </a:r>
                      <a:endParaRPr lang="en-US" dirty="0"/>
                    </a:p>
                  </a:txBody>
                  <a:tcPr/>
                </a:tc>
                <a:tc>
                  <a:txBody>
                    <a:bodyPr/>
                    <a:lstStyle/>
                    <a:p>
                      <a:r>
                        <a:rPr lang="en-US" dirty="0" smtClean="0"/>
                        <a:t>Democrat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normAutofit fontScale="90000"/>
          </a:bodyPr>
          <a:lstStyle/>
          <a:p>
            <a:pPr>
              <a:defRPr/>
            </a:pPr>
            <a:r>
              <a:rPr lang="en-US" dirty="0" smtClean="0"/>
              <a:t>5</a:t>
            </a:r>
            <a:r>
              <a:rPr lang="en-US" dirty="0" smtClean="0">
                <a:ea typeface="+mj-ea"/>
                <a:cs typeface="+mj-cs"/>
              </a:rPr>
              <a:t>. Antitrust Supreme Court decisions </a:t>
            </a:r>
            <a:endParaRPr lang="en-US" dirty="0">
              <a:ea typeface="+mj-ea"/>
              <a:cs typeface="+mj-cs"/>
            </a:endParaRPr>
          </a:p>
        </p:txBody>
      </p:sp>
      <p:sp>
        <p:nvSpPr>
          <p:cNvPr id="74754" name="Content Placeholder 2"/>
          <p:cNvSpPr>
            <a:spLocks noGrp="1"/>
          </p:cNvSpPr>
          <p:nvPr>
            <p:ph idx="1"/>
          </p:nvPr>
        </p:nvSpPr>
        <p:spPr/>
        <p:txBody>
          <a:bodyPr/>
          <a:lstStyle/>
          <a:p>
            <a:r>
              <a:rPr lang="en-US">
                <a:latin typeface="Corbel" charset="0"/>
              </a:rPr>
              <a:t>Rockefeller and several associates created the Standard Oil Trust in 1890</a:t>
            </a:r>
          </a:p>
          <a:p>
            <a:pPr lvl="1"/>
            <a:r>
              <a:rPr lang="en-US">
                <a:latin typeface="Corbel" charset="0"/>
              </a:rPr>
              <a:t>Controlled the oil industry</a:t>
            </a:r>
          </a:p>
          <a:p>
            <a:pPr lvl="1"/>
            <a:r>
              <a:rPr lang="en-US">
                <a:latin typeface="Corbel" charset="0"/>
              </a:rPr>
              <a:t>Severely limited market competition</a:t>
            </a:r>
          </a:p>
          <a:p>
            <a:pPr lvl="1"/>
            <a:r>
              <a:rPr lang="en-US">
                <a:latin typeface="Corbel" charset="0"/>
              </a:rPr>
              <a:t>Many Americans demanded government intervention.</a:t>
            </a:r>
          </a:p>
        </p:txBody>
      </p:sp>
    </p:spTree>
    <p:extLst>
      <p:ext uri="{BB962C8B-B14F-4D97-AF65-F5344CB8AC3E}">
        <p14:creationId xmlns="" xmlns:p14="http://schemas.microsoft.com/office/powerpoint/2010/main" val="1299484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ea typeface="+mj-ea"/>
              <a:cs typeface="+mj-cs"/>
            </a:endParaRPr>
          </a:p>
        </p:txBody>
      </p:sp>
      <p:sp>
        <p:nvSpPr>
          <p:cNvPr id="75778" name="Content Placeholder 2"/>
          <p:cNvSpPr>
            <a:spLocks noGrp="1"/>
          </p:cNvSpPr>
          <p:nvPr>
            <p:ph idx="1"/>
          </p:nvPr>
        </p:nvSpPr>
        <p:spPr/>
        <p:txBody>
          <a:bodyPr/>
          <a:lstStyle/>
          <a:p>
            <a:r>
              <a:rPr lang="en-US">
                <a:latin typeface="Corbel" charset="0"/>
              </a:rPr>
              <a:t>In response, Congress passed the Sherman Antitrust Act</a:t>
            </a:r>
          </a:p>
          <a:p>
            <a:pPr lvl="1"/>
            <a:r>
              <a:rPr lang="en-US">
                <a:latin typeface="Corbel" charset="0"/>
              </a:rPr>
              <a:t>Did not allow any combination of companies that would limit trade and commerce</a:t>
            </a:r>
          </a:p>
          <a:p>
            <a:pPr lvl="1"/>
            <a:r>
              <a:rPr lang="en-US">
                <a:latin typeface="Corbel" charset="0"/>
              </a:rPr>
              <a:t>During the Progressive Era, a number of trusts ended after the government challenged them in court.</a:t>
            </a:r>
          </a:p>
        </p:txBody>
      </p:sp>
    </p:spTree>
    <p:extLst>
      <p:ext uri="{BB962C8B-B14F-4D97-AF65-F5344CB8AC3E}">
        <p14:creationId xmlns="" xmlns:p14="http://schemas.microsoft.com/office/powerpoint/2010/main" val="26120511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Progressive Era Presidents </a:t>
            </a:r>
            <a:endParaRPr lang="en-US"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1338549"/>
                <a:gridCol w="2776251"/>
                <a:gridCol w="2057400"/>
                <a:gridCol w="2057400"/>
              </a:tblGrid>
              <a:tr h="370840">
                <a:tc>
                  <a:txBody>
                    <a:bodyPr/>
                    <a:lstStyle/>
                    <a:p>
                      <a:r>
                        <a:rPr lang="en-US" dirty="0" smtClean="0"/>
                        <a:t>Number </a:t>
                      </a:r>
                      <a:endParaRPr lang="en-US" dirty="0"/>
                    </a:p>
                  </a:txBody>
                  <a:tcPr/>
                </a:tc>
                <a:tc>
                  <a:txBody>
                    <a:bodyPr/>
                    <a:lstStyle/>
                    <a:p>
                      <a:r>
                        <a:rPr lang="en-US" dirty="0" smtClean="0"/>
                        <a:t>Name</a:t>
                      </a:r>
                      <a:endParaRPr lang="en-US" dirty="0"/>
                    </a:p>
                  </a:txBody>
                  <a:tcPr/>
                </a:tc>
                <a:tc>
                  <a:txBody>
                    <a:bodyPr/>
                    <a:lstStyle/>
                    <a:p>
                      <a:r>
                        <a:rPr lang="en-US" dirty="0" smtClean="0"/>
                        <a:t>Terms</a:t>
                      </a:r>
                      <a:endParaRPr lang="en-US" dirty="0"/>
                    </a:p>
                  </a:txBody>
                  <a:tcPr/>
                </a:tc>
                <a:tc>
                  <a:txBody>
                    <a:bodyPr/>
                    <a:lstStyle/>
                    <a:p>
                      <a:r>
                        <a:rPr lang="en-US" dirty="0" smtClean="0"/>
                        <a:t>Party</a:t>
                      </a:r>
                      <a:r>
                        <a:rPr lang="en-US" baseline="0" dirty="0" smtClean="0"/>
                        <a:t> </a:t>
                      </a:r>
                      <a:endParaRPr lang="en-US" dirty="0"/>
                    </a:p>
                  </a:txBody>
                  <a:tcPr/>
                </a:tc>
              </a:tr>
              <a:tr h="370840">
                <a:tc>
                  <a:txBody>
                    <a:bodyPr/>
                    <a:lstStyle/>
                    <a:p>
                      <a:r>
                        <a:rPr lang="en-US" dirty="0" smtClean="0"/>
                        <a:t>25</a:t>
                      </a:r>
                      <a:r>
                        <a:rPr lang="en-US" baseline="30000" dirty="0" smtClean="0"/>
                        <a:t>th</a:t>
                      </a:r>
                      <a:endParaRPr lang="en-US" dirty="0"/>
                    </a:p>
                  </a:txBody>
                  <a:tcPr/>
                </a:tc>
                <a:tc>
                  <a:txBody>
                    <a:bodyPr/>
                    <a:lstStyle/>
                    <a:p>
                      <a:r>
                        <a:rPr lang="en-US" dirty="0" smtClean="0"/>
                        <a:t>William McKinley</a:t>
                      </a:r>
                      <a:endParaRPr lang="en-US" dirty="0"/>
                    </a:p>
                  </a:txBody>
                  <a:tcPr/>
                </a:tc>
                <a:tc>
                  <a:txBody>
                    <a:bodyPr/>
                    <a:lstStyle/>
                    <a:p>
                      <a:r>
                        <a:rPr lang="en-US" dirty="0" smtClean="0"/>
                        <a:t>1897-1901</a:t>
                      </a:r>
                      <a:endParaRPr lang="en-US" dirty="0"/>
                    </a:p>
                  </a:txBody>
                  <a:tcPr/>
                </a:tc>
                <a:tc>
                  <a:txBody>
                    <a:bodyPr/>
                    <a:lstStyle/>
                    <a:p>
                      <a:r>
                        <a:rPr lang="en-US" dirty="0" smtClean="0"/>
                        <a:t>Republican</a:t>
                      </a:r>
                      <a:endParaRPr lang="en-US" dirty="0"/>
                    </a:p>
                  </a:txBody>
                  <a:tcPr/>
                </a:tc>
              </a:tr>
              <a:tr h="370840">
                <a:tc>
                  <a:txBody>
                    <a:bodyPr/>
                    <a:lstStyle/>
                    <a:p>
                      <a:r>
                        <a:rPr lang="en-US" dirty="0" smtClean="0"/>
                        <a:t>26</a:t>
                      </a:r>
                      <a:r>
                        <a:rPr lang="en-US" baseline="30000" dirty="0" smtClean="0"/>
                        <a:t>th</a:t>
                      </a:r>
                      <a:endParaRPr lang="en-US" dirty="0"/>
                    </a:p>
                  </a:txBody>
                  <a:tcPr/>
                </a:tc>
                <a:tc>
                  <a:txBody>
                    <a:bodyPr/>
                    <a:lstStyle/>
                    <a:p>
                      <a:r>
                        <a:rPr lang="en-US" dirty="0" smtClean="0"/>
                        <a:t>Theodore</a:t>
                      </a:r>
                      <a:r>
                        <a:rPr lang="en-US" baseline="0" dirty="0" smtClean="0"/>
                        <a:t> Roosevelt</a:t>
                      </a:r>
                      <a:endParaRPr lang="en-US" dirty="0"/>
                    </a:p>
                  </a:txBody>
                  <a:tcPr/>
                </a:tc>
                <a:tc>
                  <a:txBody>
                    <a:bodyPr/>
                    <a:lstStyle/>
                    <a:p>
                      <a:r>
                        <a:rPr lang="en-US" dirty="0" smtClean="0"/>
                        <a:t>1901-1909</a:t>
                      </a:r>
                      <a:endParaRPr lang="en-US" dirty="0"/>
                    </a:p>
                  </a:txBody>
                  <a:tcPr/>
                </a:tc>
                <a:tc>
                  <a:txBody>
                    <a:bodyPr/>
                    <a:lstStyle/>
                    <a:p>
                      <a:r>
                        <a:rPr lang="en-US" dirty="0" smtClean="0"/>
                        <a:t>Republican</a:t>
                      </a:r>
                      <a:endParaRPr lang="en-US" dirty="0"/>
                    </a:p>
                  </a:txBody>
                  <a:tcPr/>
                </a:tc>
              </a:tr>
              <a:tr h="370840">
                <a:tc>
                  <a:txBody>
                    <a:bodyPr/>
                    <a:lstStyle/>
                    <a:p>
                      <a:r>
                        <a:rPr lang="en-US" dirty="0" smtClean="0"/>
                        <a:t>27</a:t>
                      </a:r>
                      <a:r>
                        <a:rPr lang="en-US" baseline="30000" dirty="0" smtClean="0"/>
                        <a:t>th</a:t>
                      </a:r>
                      <a:endParaRPr lang="en-US" dirty="0"/>
                    </a:p>
                  </a:txBody>
                  <a:tcPr/>
                </a:tc>
                <a:tc>
                  <a:txBody>
                    <a:bodyPr/>
                    <a:lstStyle/>
                    <a:p>
                      <a:r>
                        <a:rPr lang="en-US" dirty="0" smtClean="0"/>
                        <a:t>William</a:t>
                      </a:r>
                      <a:r>
                        <a:rPr lang="en-US" baseline="0" dirty="0" smtClean="0"/>
                        <a:t> Howard Taft</a:t>
                      </a:r>
                      <a:endParaRPr lang="en-US" dirty="0"/>
                    </a:p>
                  </a:txBody>
                  <a:tcPr/>
                </a:tc>
                <a:tc>
                  <a:txBody>
                    <a:bodyPr/>
                    <a:lstStyle/>
                    <a:p>
                      <a:r>
                        <a:rPr lang="en-US" dirty="0" smtClean="0"/>
                        <a:t>1909-1913</a:t>
                      </a:r>
                      <a:endParaRPr lang="en-US" dirty="0"/>
                    </a:p>
                  </a:txBody>
                  <a:tcPr/>
                </a:tc>
                <a:tc>
                  <a:txBody>
                    <a:bodyPr/>
                    <a:lstStyle/>
                    <a:p>
                      <a:r>
                        <a:rPr lang="en-US" dirty="0" smtClean="0"/>
                        <a:t>Republican</a:t>
                      </a:r>
                      <a:endParaRPr lang="en-US" dirty="0"/>
                    </a:p>
                  </a:txBody>
                  <a:tcPr/>
                </a:tc>
              </a:tr>
              <a:tr h="370840">
                <a:tc>
                  <a:txBody>
                    <a:bodyPr/>
                    <a:lstStyle/>
                    <a:p>
                      <a:r>
                        <a:rPr lang="en-US" dirty="0" smtClean="0"/>
                        <a:t>28</a:t>
                      </a:r>
                      <a:r>
                        <a:rPr lang="en-US" baseline="30000" dirty="0" smtClean="0"/>
                        <a:t>th</a:t>
                      </a:r>
                      <a:r>
                        <a:rPr lang="en-US" dirty="0" smtClean="0"/>
                        <a:t> </a:t>
                      </a:r>
                      <a:endParaRPr lang="en-US" dirty="0"/>
                    </a:p>
                  </a:txBody>
                  <a:tcPr/>
                </a:tc>
                <a:tc>
                  <a:txBody>
                    <a:bodyPr/>
                    <a:lstStyle/>
                    <a:p>
                      <a:r>
                        <a:rPr lang="en-US" dirty="0" smtClean="0"/>
                        <a:t>Woodrow Wilson</a:t>
                      </a:r>
                      <a:endParaRPr lang="en-US" dirty="0"/>
                    </a:p>
                  </a:txBody>
                  <a:tcPr/>
                </a:tc>
                <a:tc>
                  <a:txBody>
                    <a:bodyPr/>
                    <a:lstStyle/>
                    <a:p>
                      <a:r>
                        <a:rPr lang="en-US" dirty="0" smtClean="0"/>
                        <a:t>1913-1921</a:t>
                      </a:r>
                      <a:endParaRPr lang="en-US" dirty="0"/>
                    </a:p>
                  </a:txBody>
                  <a:tcPr/>
                </a:tc>
                <a:tc>
                  <a:txBody>
                    <a:bodyPr/>
                    <a:lstStyle/>
                    <a:p>
                      <a:r>
                        <a:rPr lang="en-US" dirty="0" smtClean="0"/>
                        <a:t>Democrat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do not believe there ever was any life more attractive to a vigorous young fellow than life on a cattle ranch in those days. It was a fine, healthy life, too; it taught a man self-reliance, hardihood, and the value of instant decision ... I enjoyed the life to the full.”</a:t>
            </a:r>
          </a:p>
          <a:p>
            <a:r>
              <a:rPr lang="en-US" dirty="0" smtClean="0"/>
              <a:t>—Theodore Roosevelt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endParaRPr lang="en-US" dirty="0"/>
          </a:p>
        </p:txBody>
      </p:sp>
      <p:pic>
        <p:nvPicPr>
          <p:cNvPr id="4" name="Content Placeholder 3" descr="teddy.jpg"/>
          <p:cNvPicPr>
            <a:picLocks noGrp="1" noChangeAspect="1"/>
          </p:cNvPicPr>
          <p:nvPr>
            <p:ph idx="1"/>
          </p:nvPr>
        </p:nvPicPr>
        <p:blipFill>
          <a:blip r:embed="rId2"/>
          <a:stretch>
            <a:fillRect/>
          </a:stretch>
        </p:blipFill>
        <p:spPr>
          <a:xfrm>
            <a:off x="2046878" y="274638"/>
            <a:ext cx="4827648" cy="7453888"/>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http://www.history.com/this-day-in-history/theodore-roosevelt-shot-in-milwaukee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Theodore Roosevelt </a:t>
            </a:r>
            <a:endParaRPr lang="en-US" dirty="0"/>
          </a:p>
        </p:txBody>
      </p:sp>
      <p:sp>
        <p:nvSpPr>
          <p:cNvPr id="3" name="Content Placeholder 2"/>
          <p:cNvSpPr>
            <a:spLocks noGrp="1"/>
          </p:cNvSpPr>
          <p:nvPr>
            <p:ph idx="1"/>
          </p:nvPr>
        </p:nvSpPr>
        <p:spPr/>
        <p:txBody>
          <a:bodyPr>
            <a:normAutofit/>
          </a:bodyPr>
          <a:lstStyle/>
          <a:p>
            <a:r>
              <a:rPr lang="en-US" dirty="0" smtClean="0"/>
              <a:t>Born in New York</a:t>
            </a:r>
          </a:p>
          <a:p>
            <a:r>
              <a:rPr lang="en-US" dirty="0" smtClean="0"/>
              <a:t>Sickly childhood</a:t>
            </a:r>
          </a:p>
          <a:p>
            <a:r>
              <a:rPr lang="en-US" dirty="0" smtClean="0"/>
              <a:t>doctors discovered that he had a weak heart and advised him to get a desk job and not strain himself</a:t>
            </a:r>
          </a:p>
          <a:p>
            <a:r>
              <a:rPr lang="en-US" dirty="0" smtClean="0"/>
              <a:t>Affluent family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44667"/>
          </a:xfrm>
        </p:spPr>
        <p:txBody>
          <a:bodyPr>
            <a:normAutofit fontScale="92500" lnSpcReduction="10000"/>
          </a:bodyPr>
          <a:lstStyle/>
          <a:p>
            <a:r>
              <a:rPr lang="en-US" dirty="0" smtClean="0"/>
              <a:t>After his dad’s death, Teddy threw himself into his studies at Harvard and later at Columbia Law School.</a:t>
            </a:r>
          </a:p>
          <a:p>
            <a:r>
              <a:rPr lang="en-US" dirty="0" smtClean="0"/>
              <a:t>On February 14, 1884, his mother and wife died.</a:t>
            </a:r>
          </a:p>
          <a:p>
            <a:r>
              <a:rPr lang="en-US" dirty="0" smtClean="0"/>
              <a:t>He would later remarry Edith </a:t>
            </a:r>
            <a:r>
              <a:rPr lang="en-US" dirty="0" err="1" smtClean="0"/>
              <a:t>Carow</a:t>
            </a:r>
            <a:r>
              <a:rPr lang="en-US" dirty="0" smtClean="0"/>
              <a:t>,  a childhood friend, and land the prestigious job as the Assistant US Navy Secretary but resigned from that post to lead a volunteer unit known as the Rough Riders in battle during the Spanish American War (1898).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He led in a bold charge up San Juan Hill in the Battle of San Juan Heights, in 1898. </a:t>
            </a:r>
          </a:p>
          <a:p>
            <a:r>
              <a:rPr lang="en-US" dirty="0" smtClean="0"/>
              <a:t>A war hero, and nominated for the Medal of Honor, Roosevelt was elected governor of New York in 1898.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Reading Activity: </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US. 12 Explain the characteristics and impact of the Granger Movement and Populism, including the problems between farmers and the railroads, the call for banking reform, support for a graduated income tax, and regulation of public utilities. </a:t>
            </a:r>
          </a:p>
          <a:p>
            <a:r>
              <a:rPr lang="en-US" dirty="0" smtClean="0"/>
              <a:t>Read article aloud on the Grange Movement </a:t>
            </a:r>
          </a:p>
          <a:p>
            <a:r>
              <a:rPr lang="en-US" dirty="0" smtClean="0">
                <a:hlinkClick r:id="rId2"/>
              </a:rPr>
              <a:t>http://www.gilderlehrman.org/history-by-era/populism-and-agrarian-discontent/resources/grange-movement-1875</a:t>
            </a:r>
            <a:r>
              <a:rPr lang="en-US" dirty="0" smtClean="0"/>
              <a:t>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Was McKinley’s VP</a:t>
            </a:r>
          </a:p>
          <a:p>
            <a:r>
              <a:rPr lang="en-US" dirty="0" smtClean="0"/>
              <a:t>McKinley was assassinated by an anarchist making Teddy the youngest President ever</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Teddy was also nicknamed the ‘Trust Buster’ </a:t>
            </a:r>
            <a:endParaRPr lang="en-US" dirty="0"/>
          </a:p>
        </p:txBody>
      </p:sp>
      <p:sp>
        <p:nvSpPr>
          <p:cNvPr id="3" name="Content Placeholder 2"/>
          <p:cNvSpPr>
            <a:spLocks noGrp="1"/>
          </p:cNvSpPr>
          <p:nvPr>
            <p:ph idx="1"/>
          </p:nvPr>
        </p:nvSpPr>
        <p:spPr/>
        <p:txBody>
          <a:bodyPr>
            <a:normAutofit lnSpcReduction="10000"/>
          </a:bodyPr>
          <a:lstStyle/>
          <a:p>
            <a:r>
              <a:rPr lang="en-US" dirty="0" smtClean="0"/>
              <a:t>dedicated to prosecuting monopolies under the Sherman Antitrust Act</a:t>
            </a:r>
          </a:p>
          <a:p>
            <a:r>
              <a:rPr lang="en-US" dirty="0" smtClean="0"/>
              <a:t> "Square Deal"—a domestic program that embraced </a:t>
            </a:r>
          </a:p>
          <a:p>
            <a:pPr lvl="1"/>
            <a:r>
              <a:rPr lang="en-US" dirty="0" smtClean="0"/>
              <a:t>reform of the American workplace</a:t>
            </a:r>
          </a:p>
          <a:p>
            <a:pPr lvl="1"/>
            <a:r>
              <a:rPr lang="en-US" dirty="0" smtClean="0"/>
              <a:t> government regulation of industry and consumer protection</a:t>
            </a:r>
          </a:p>
          <a:p>
            <a:pPr lvl="1"/>
            <a:r>
              <a:rPr lang="en-US" dirty="0" smtClean="0"/>
              <a:t>with the overall aim of helping all classes of people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first president to entertain an African-American, Booker T. Washington, as a guest at the White House</a:t>
            </a:r>
          </a:p>
          <a:p>
            <a:r>
              <a:rPr lang="en-US" dirty="0" smtClean="0"/>
              <a:t> deemed the country's first environmentalist president</a:t>
            </a:r>
          </a:p>
          <a:p>
            <a:r>
              <a:rPr lang="en-US" dirty="0" smtClean="0"/>
              <a:t>Published 25 books about a range of subjects, including history, biology, geography and philosophy</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a:t>
            </a:r>
            <a:endParaRPr lang="en-US" dirty="0"/>
          </a:p>
        </p:txBody>
      </p:sp>
      <p:sp>
        <p:nvSpPr>
          <p:cNvPr id="3" name="Content Placeholder 2"/>
          <p:cNvSpPr>
            <a:spLocks noGrp="1"/>
          </p:cNvSpPr>
          <p:nvPr>
            <p:ph idx="1"/>
          </p:nvPr>
        </p:nvSpPr>
        <p:spPr/>
        <p:txBody>
          <a:bodyPr>
            <a:normAutofit/>
          </a:bodyPr>
          <a:lstStyle/>
          <a:p>
            <a:r>
              <a:rPr lang="en-US" dirty="0" smtClean="0"/>
              <a:t>Roosevelt protected wildlife and public lands by creating the U.S. Forest Service and establishing 51 Federal Bird Reservations, 4 National Game Preserves, 150 National Forests &amp; 5 National Parks.</a:t>
            </a:r>
          </a:p>
          <a:p>
            <a:r>
              <a:rPr lang="en-US" dirty="0" smtClean="0"/>
              <a:t> TR protected approximately 230,000,000 acres of public land.</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Theodore Roosevelt </a:t>
            </a:r>
            <a:endParaRPr lang="en-US" dirty="0"/>
          </a:p>
        </p:txBody>
      </p:sp>
      <p:sp>
        <p:nvSpPr>
          <p:cNvPr id="3" name="Content Placeholder 2"/>
          <p:cNvSpPr>
            <a:spLocks noGrp="1"/>
          </p:cNvSpPr>
          <p:nvPr>
            <p:ph idx="1"/>
          </p:nvPr>
        </p:nvSpPr>
        <p:spPr/>
        <p:txBody>
          <a:bodyPr/>
          <a:lstStyle/>
          <a:p>
            <a:r>
              <a:rPr lang="en-US" dirty="0" smtClean="0">
                <a:hlinkClick r:id="rId2"/>
              </a:rPr>
              <a:t>http://www.biography.com/people/theodore-roosevelt-9463424</a:t>
            </a:r>
            <a:endParaRPr lang="en-US" dirty="0" smtClean="0"/>
          </a:p>
          <a:p>
            <a:endParaRPr lang="en-US" dirty="0" smtClean="0"/>
          </a:p>
          <a:p>
            <a:r>
              <a:rPr lang="en-US" dirty="0" smtClean="0"/>
              <a:t>Page 234-25 </a:t>
            </a:r>
            <a:r>
              <a:rPr lang="en-US" dirty="0" err="1" smtClean="0"/>
              <a:t>infographic</a:t>
            </a:r>
            <a:r>
              <a:rPr lang="en-US" dirty="0" smtClean="0"/>
              <a:t>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Quiz</a:t>
            </a:r>
            <a:endParaRPr lang="en-US" dirty="0"/>
          </a:p>
        </p:txBody>
      </p:sp>
      <p:sp>
        <p:nvSpPr>
          <p:cNvPr id="3" name="Content Placeholder 2"/>
          <p:cNvSpPr>
            <a:spLocks noGrp="1"/>
          </p:cNvSpPr>
          <p:nvPr>
            <p:ph idx="1"/>
          </p:nvPr>
        </p:nvSpPr>
        <p:spPr>
          <a:xfrm>
            <a:off x="457200" y="1417638"/>
            <a:ext cx="8229600" cy="5743327"/>
          </a:xfrm>
        </p:spPr>
        <p:txBody>
          <a:bodyPr>
            <a:normAutofit fontScale="85000" lnSpcReduction="20000"/>
          </a:bodyPr>
          <a:lstStyle/>
          <a:p>
            <a:pPr>
              <a:buNone/>
            </a:pPr>
            <a:r>
              <a:rPr lang="en-US" dirty="0" smtClean="0"/>
              <a:t>1. While the focus on ________________________________ as the agent of change was a hallmark of this early twentieth century reforming spirit, there was never a singular ideology underpinning the reform activities. (This was a theme during the essay pertaining to its role in protecting the human welfare.)</a:t>
            </a:r>
          </a:p>
          <a:p>
            <a:pPr>
              <a:buNone/>
            </a:pPr>
            <a:r>
              <a:rPr lang="en-US" dirty="0" smtClean="0"/>
              <a:t>2. List three characteristics used to generally describe the Progressives. </a:t>
            </a:r>
          </a:p>
          <a:p>
            <a:pPr>
              <a:buNone/>
            </a:pPr>
            <a:r>
              <a:rPr lang="en-US" dirty="0" smtClean="0"/>
              <a:t>3. Who was a pioneer of photojournalism who compiled photographic images of NYC's slums in </a:t>
            </a:r>
            <a:r>
              <a:rPr lang="en-US" i="1" dirty="0" smtClean="0"/>
              <a:t>How The Other Half Lives?</a:t>
            </a:r>
            <a:endParaRPr lang="en-US" dirty="0" smtClean="0"/>
          </a:p>
          <a:p>
            <a:pPr>
              <a:buNone/>
            </a:pPr>
            <a:r>
              <a:rPr lang="en-US" i="1" dirty="0" smtClean="0"/>
              <a:t>4. </a:t>
            </a:r>
            <a:r>
              <a:rPr lang="en-US" dirty="0" smtClean="0"/>
              <a:t>List 3 reformers mentioned in the article. </a:t>
            </a:r>
          </a:p>
          <a:p>
            <a:pPr>
              <a:buNone/>
            </a:pPr>
            <a:r>
              <a:rPr lang="en-US" dirty="0" smtClean="0"/>
              <a:t>5. Describe the incident that </a:t>
            </a:r>
            <a:r>
              <a:rPr lang="en-US" dirty="0" err="1" smtClean="0"/>
              <a:t>occured</a:t>
            </a:r>
            <a:r>
              <a:rPr lang="en-US" dirty="0" smtClean="0"/>
              <a:t> in 1911 and why this angered Progressives. </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Quiz- You may use notes. </a:t>
            </a:r>
            <a:endParaRPr lang="en-US" dirty="0">
              <a:ea typeface="+mj-ea"/>
              <a:cs typeface="+mj-cs"/>
            </a:endParaRPr>
          </a:p>
        </p:txBody>
      </p:sp>
      <p:sp>
        <p:nvSpPr>
          <p:cNvPr id="73730" name="Content Placeholder 2"/>
          <p:cNvSpPr>
            <a:spLocks noGrp="1"/>
          </p:cNvSpPr>
          <p:nvPr>
            <p:ph idx="1"/>
          </p:nvPr>
        </p:nvSpPr>
        <p:spPr/>
        <p:txBody>
          <a:bodyPr>
            <a:normAutofit fontScale="92500" lnSpcReduction="10000"/>
          </a:bodyPr>
          <a:lstStyle/>
          <a:p>
            <a:pPr marL="631825" indent="-514350">
              <a:buFont typeface="Wingdings 2" charset="0"/>
              <a:buAutoNum type="arabicPeriod"/>
            </a:pPr>
            <a:r>
              <a:rPr lang="en-US" dirty="0">
                <a:latin typeface="Corbel" charset="0"/>
              </a:rPr>
              <a:t>List three political reforms that occurred during the Progressive Era. </a:t>
            </a:r>
          </a:p>
          <a:p>
            <a:pPr marL="631825" indent="-514350">
              <a:buFont typeface="Wingdings 2" charset="0"/>
              <a:buAutoNum type="arabicPeriod"/>
            </a:pPr>
            <a:r>
              <a:rPr lang="en-US" dirty="0">
                <a:latin typeface="Corbel" charset="0"/>
              </a:rPr>
              <a:t>Describe one of the political reforms.</a:t>
            </a:r>
          </a:p>
          <a:p>
            <a:pPr marL="631825" indent="-514350">
              <a:buFont typeface="Wingdings 2" charset="0"/>
              <a:buAutoNum type="arabicPeriod"/>
            </a:pPr>
            <a:r>
              <a:rPr lang="en-US" dirty="0">
                <a:latin typeface="Corbel" charset="0"/>
              </a:rPr>
              <a:t>Who wrote </a:t>
            </a:r>
            <a:r>
              <a:rPr lang="en-US" i="1" dirty="0">
                <a:latin typeface="Corbel" charset="0"/>
              </a:rPr>
              <a:t>The Jungle?</a:t>
            </a:r>
          </a:p>
          <a:p>
            <a:pPr marL="631825" indent="-514350">
              <a:buFont typeface="Wingdings 2" charset="0"/>
              <a:buNone/>
            </a:pPr>
            <a:r>
              <a:rPr lang="en-US" dirty="0">
                <a:latin typeface="Corbel" charset="0"/>
              </a:rPr>
              <a:t>4. What were two reforms made for workers during the Progressive Era? </a:t>
            </a:r>
          </a:p>
          <a:p>
            <a:pPr marL="631825" indent="-514350">
              <a:buFont typeface="Wingdings 2" charset="0"/>
              <a:buNone/>
            </a:pPr>
            <a:r>
              <a:rPr lang="en-US" dirty="0">
                <a:latin typeface="Corbel" charset="0"/>
              </a:rPr>
              <a:t>5. When was the Progressive Era? </a:t>
            </a:r>
            <a:endParaRPr lang="en-US" dirty="0" smtClean="0">
              <a:latin typeface="Corbel" charset="0"/>
            </a:endParaRPr>
          </a:p>
          <a:p>
            <a:pPr marL="631825" indent="-514350">
              <a:buFont typeface="Wingdings 2" charset="0"/>
              <a:buNone/>
            </a:pPr>
            <a:r>
              <a:rPr lang="en-US" dirty="0" smtClean="0">
                <a:latin typeface="Corbel" charset="0"/>
              </a:rPr>
              <a:t>6. Generally, progressives were white, ______________, and ________________.</a:t>
            </a:r>
            <a:endParaRPr lang="en-US" dirty="0">
              <a:latin typeface="Corbel" charset="0"/>
            </a:endParaRPr>
          </a:p>
        </p:txBody>
      </p:sp>
    </p:spTree>
    <p:extLst>
      <p:ext uri="{BB962C8B-B14F-4D97-AF65-F5344CB8AC3E}">
        <p14:creationId xmlns="" xmlns:p14="http://schemas.microsoft.com/office/powerpoint/2010/main" val="2620791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87240"/>
        </p:xfrm>
        <a:graphic>
          <a:graphicData uri="http://schemas.openxmlformats.org/drawingml/2006/table">
            <a:tbl>
              <a:tblPr firstRow="1" bandRow="1">
                <a:tableStyleId>{5C22544A-7EE6-4342-B048-85BDC9FD1C3A}</a:tableStyleId>
              </a:tblPr>
              <a:tblGrid>
                <a:gridCol w="2991080"/>
                <a:gridCol w="5238520"/>
              </a:tblGrid>
              <a:tr h="370840">
                <a:tc>
                  <a:txBody>
                    <a:bodyPr/>
                    <a:lstStyle/>
                    <a:p>
                      <a:endParaRPr lang="en-US" dirty="0"/>
                    </a:p>
                  </a:txBody>
                  <a:tcPr/>
                </a:tc>
                <a:tc>
                  <a:txBody>
                    <a:bodyPr/>
                    <a:lstStyle/>
                    <a:p>
                      <a:endParaRPr lang="en-US"/>
                    </a:p>
                  </a:txBody>
                  <a:tcPr/>
                </a:tc>
              </a:tr>
              <a:tr h="370840">
                <a:tc>
                  <a:txBody>
                    <a:bodyPr/>
                    <a:lstStyle/>
                    <a:p>
                      <a:r>
                        <a:rPr lang="en-US" dirty="0" smtClean="0"/>
                        <a:t>Ryan, Sydney,</a:t>
                      </a:r>
                      <a:r>
                        <a:rPr lang="en-US" baseline="0" dirty="0" smtClean="0"/>
                        <a:t> </a:t>
                      </a:r>
                      <a:r>
                        <a:rPr lang="en-US" baseline="0" dirty="0" err="1" smtClean="0"/>
                        <a:t>Ruchi</a:t>
                      </a:r>
                      <a:r>
                        <a:rPr lang="en-US" baseline="0" dirty="0" smtClean="0"/>
                        <a:t>, Mario</a:t>
                      </a:r>
                      <a:endParaRPr lang="en-US" dirty="0"/>
                    </a:p>
                  </a:txBody>
                  <a:tcPr/>
                </a:tc>
                <a:tc>
                  <a:txBody>
                    <a:bodyPr/>
                    <a:lstStyle/>
                    <a:p>
                      <a:r>
                        <a:rPr lang="en-US" dirty="0" smtClean="0"/>
                        <a:t>Women</a:t>
                      </a:r>
                      <a:r>
                        <a:rPr lang="en-US" baseline="0" dirty="0" smtClean="0"/>
                        <a:t> make progress page 221 Stop at Reformers Champion Working Women’s Rights</a:t>
                      </a:r>
                      <a:endParaRPr lang="en-US" dirty="0"/>
                    </a:p>
                  </a:txBody>
                  <a:tcPr/>
                </a:tc>
              </a:tr>
              <a:tr h="370840">
                <a:tc>
                  <a:txBody>
                    <a:bodyPr/>
                    <a:lstStyle/>
                    <a:p>
                      <a:r>
                        <a:rPr lang="en-US" dirty="0" smtClean="0"/>
                        <a:t>Ben, Blake, Zach,</a:t>
                      </a:r>
                      <a:r>
                        <a:rPr lang="en-US" baseline="0" dirty="0" smtClean="0"/>
                        <a:t> Juan </a:t>
                      </a:r>
                      <a:endParaRPr lang="en-US" dirty="0"/>
                    </a:p>
                  </a:txBody>
                  <a:tcPr/>
                </a:tc>
                <a:tc>
                  <a:txBody>
                    <a:bodyPr/>
                    <a:lstStyle/>
                    <a:p>
                      <a:r>
                        <a:rPr lang="en-US" dirty="0" smtClean="0"/>
                        <a:t>Women</a:t>
                      </a:r>
                      <a:r>
                        <a:rPr lang="en-US" baseline="0" dirty="0" smtClean="0"/>
                        <a:t> Work for Changes in Family Life Stop at Women Fight for the Right to Vote But include the Ida B. Wells History Makers Box </a:t>
                      </a:r>
                      <a:endParaRPr lang="en-US" dirty="0"/>
                    </a:p>
                  </a:txBody>
                  <a:tcPr/>
                </a:tc>
              </a:tr>
              <a:tr h="370840">
                <a:tc>
                  <a:txBody>
                    <a:bodyPr/>
                    <a:lstStyle/>
                    <a:p>
                      <a:r>
                        <a:rPr lang="en-US" dirty="0" smtClean="0"/>
                        <a:t>Justin, Aaron, Robby, Chris </a:t>
                      </a:r>
                      <a:endParaRPr lang="en-US" dirty="0"/>
                    </a:p>
                  </a:txBody>
                  <a:tcPr/>
                </a:tc>
                <a:tc>
                  <a:txBody>
                    <a:bodyPr/>
                    <a:lstStyle/>
                    <a:p>
                      <a:r>
                        <a:rPr lang="en-US" dirty="0" smtClean="0"/>
                        <a:t>Women</a:t>
                      </a:r>
                      <a:r>
                        <a:rPr lang="en-US" baseline="0" dirty="0" smtClean="0"/>
                        <a:t> Fight for the Right To Vote &amp; Catt Takes Charge of the Movement</a:t>
                      </a:r>
                      <a:endParaRPr lang="en-US" dirty="0"/>
                    </a:p>
                  </a:txBody>
                  <a:tcPr/>
                </a:tc>
              </a:tr>
              <a:tr h="370840">
                <a:tc>
                  <a:txBody>
                    <a:bodyPr/>
                    <a:lstStyle/>
                    <a:p>
                      <a:r>
                        <a:rPr lang="en-US" dirty="0" smtClean="0"/>
                        <a:t>Zach C, Sadie,</a:t>
                      </a:r>
                      <a:r>
                        <a:rPr lang="en-US" baseline="0" dirty="0" smtClean="0"/>
                        <a:t> Tobias, Alexis </a:t>
                      </a:r>
                      <a:endParaRPr lang="en-US" dirty="0"/>
                    </a:p>
                  </a:txBody>
                  <a:tcPr/>
                </a:tc>
                <a:tc>
                  <a:txBody>
                    <a:bodyPr/>
                    <a:lstStyle/>
                    <a:p>
                      <a:r>
                        <a:rPr lang="en-US" dirty="0" smtClean="0"/>
                        <a:t>Activists Carry</a:t>
                      </a:r>
                      <a:r>
                        <a:rPr lang="en-US" baseline="0" dirty="0" smtClean="0"/>
                        <a:t> on the Struggle </a:t>
                      </a:r>
                      <a:endParaRPr lang="en-US" dirty="0"/>
                    </a:p>
                  </a:txBody>
                  <a:tcPr/>
                </a:tc>
              </a:tr>
              <a:tr h="370840">
                <a:tc>
                  <a:txBody>
                    <a:bodyPr/>
                    <a:lstStyle/>
                    <a:p>
                      <a:r>
                        <a:rPr lang="en-US" dirty="0" smtClean="0"/>
                        <a:t>Wade,</a:t>
                      </a:r>
                      <a:r>
                        <a:rPr lang="en-US" baseline="0" dirty="0" smtClean="0"/>
                        <a:t> Jeremiah, Jasmine, Michelle </a:t>
                      </a:r>
                      <a:endParaRPr lang="en-US" dirty="0"/>
                    </a:p>
                  </a:txBody>
                  <a:tcPr/>
                </a:tc>
                <a:tc>
                  <a:txBody>
                    <a:bodyPr/>
                    <a:lstStyle/>
                    <a:p>
                      <a:r>
                        <a:rPr lang="en-US" dirty="0" smtClean="0"/>
                        <a:t>The</a:t>
                      </a:r>
                      <a:r>
                        <a:rPr lang="en-US" baseline="0" dirty="0" smtClean="0"/>
                        <a:t> Nineteenth Amendment Becomes Law</a:t>
                      </a:r>
                      <a:endParaRPr lang="en-US" dirty="0"/>
                    </a:p>
                  </a:txBody>
                  <a:tcPr/>
                </a:tc>
              </a:tr>
              <a:tr h="370840">
                <a:tc>
                  <a:txBody>
                    <a:bodyPr/>
                    <a:lstStyle/>
                    <a:p>
                      <a:r>
                        <a:rPr lang="en-US" dirty="0" smtClean="0"/>
                        <a:t>Everyone</a:t>
                      </a:r>
                      <a:endParaRPr lang="en-US" dirty="0"/>
                    </a:p>
                  </a:txBody>
                  <a:tcPr/>
                </a:tc>
                <a:tc>
                  <a:txBody>
                    <a:bodyPr/>
                    <a:lstStyle/>
                    <a:p>
                      <a:r>
                        <a:rPr lang="en-US" dirty="0" smtClean="0"/>
                        <a:t>Look at Suffragists Win the Right to Vote on pages 224-225 </a:t>
                      </a:r>
                      <a:endParaRPr lang="en-US" dirty="0"/>
                    </a:p>
                  </a:txBody>
                  <a:tcPr/>
                </a:tc>
              </a:tr>
              <a:tr h="370840">
                <a:tc>
                  <a:txBody>
                    <a:bodyPr/>
                    <a:lstStyle/>
                    <a:p>
                      <a:r>
                        <a:rPr lang="en-US" dirty="0" smtClean="0"/>
                        <a:t>5</a:t>
                      </a:r>
                      <a:r>
                        <a:rPr lang="en-US" baseline="30000" dirty="0" smtClean="0"/>
                        <a:t>th</a:t>
                      </a:r>
                      <a:r>
                        <a:rPr lang="en-US" dirty="0" smtClean="0"/>
                        <a:t> needs to</a:t>
                      </a:r>
                      <a:r>
                        <a:rPr lang="en-US" baseline="0" dirty="0" smtClean="0"/>
                        <a:t> complete </a:t>
                      </a:r>
                      <a:endParaRPr lang="en-US" dirty="0"/>
                    </a:p>
                  </a:txBody>
                  <a:tcPr/>
                </a:tc>
                <a:tc>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Groups: Ch. 8 Sect. 4 starts on page 233 </a:t>
            </a:r>
            <a:endParaRPr lang="en-US" dirty="0"/>
          </a:p>
        </p:txBody>
      </p:sp>
      <p:sp>
        <p:nvSpPr>
          <p:cNvPr id="3" name="Content Placeholder 2"/>
          <p:cNvSpPr>
            <a:spLocks noGrp="1"/>
          </p:cNvSpPr>
          <p:nvPr>
            <p:ph idx="1"/>
          </p:nvPr>
        </p:nvSpPr>
        <p:spPr/>
        <p:txBody>
          <a:bodyPr/>
          <a:lstStyle/>
          <a:p>
            <a:pPr>
              <a:buNone/>
            </a:pPr>
            <a:endParaRPr lang="en-US" dirty="0"/>
          </a:p>
        </p:txBody>
      </p:sp>
      <p:graphicFrame>
        <p:nvGraphicFramePr>
          <p:cNvPr id="4" name="Table 3"/>
          <p:cNvGraphicFramePr>
            <a:graphicFrameLocks noGrp="1"/>
          </p:cNvGraphicFramePr>
          <p:nvPr/>
        </p:nvGraphicFramePr>
        <p:xfrm>
          <a:off x="220338" y="274638"/>
          <a:ext cx="8466462" cy="6164569"/>
        </p:xfrm>
        <a:graphic>
          <a:graphicData uri="http://schemas.openxmlformats.org/drawingml/2006/table">
            <a:tbl>
              <a:tblPr firstRow="1" bandRow="1">
                <a:tableStyleId>{5C22544A-7EE6-4342-B048-85BDC9FD1C3A}</a:tableStyleId>
              </a:tblPr>
              <a:tblGrid>
                <a:gridCol w="4233231"/>
                <a:gridCol w="4233231"/>
              </a:tblGrid>
              <a:tr h="332808">
                <a:tc>
                  <a:txBody>
                    <a:bodyPr/>
                    <a:lstStyle/>
                    <a:p>
                      <a:r>
                        <a:rPr lang="en-US" dirty="0" smtClean="0"/>
                        <a:t>Group Members </a:t>
                      </a:r>
                      <a:endParaRPr lang="en-US" dirty="0"/>
                    </a:p>
                  </a:txBody>
                  <a:tcPr/>
                </a:tc>
                <a:tc>
                  <a:txBody>
                    <a:bodyPr/>
                    <a:lstStyle/>
                    <a:p>
                      <a:r>
                        <a:rPr lang="en-US" dirty="0" smtClean="0"/>
                        <a:t>Section</a:t>
                      </a:r>
                      <a:r>
                        <a:rPr lang="en-US" baseline="0" dirty="0" smtClean="0"/>
                        <a:t> &amp; Assignment</a:t>
                      </a:r>
                      <a:endParaRPr lang="en-US" dirty="0"/>
                    </a:p>
                  </a:txBody>
                  <a:tcPr/>
                </a:tc>
              </a:tr>
              <a:tr h="582414">
                <a:tc>
                  <a:txBody>
                    <a:bodyPr/>
                    <a:lstStyle/>
                    <a:p>
                      <a:r>
                        <a:rPr lang="en-US" dirty="0" smtClean="0"/>
                        <a:t>Ryan, Sydney,</a:t>
                      </a:r>
                      <a:r>
                        <a:rPr lang="en-US" baseline="0" dirty="0" smtClean="0"/>
                        <a:t> </a:t>
                      </a:r>
                      <a:r>
                        <a:rPr lang="en-US" baseline="0" dirty="0" err="1" smtClean="0"/>
                        <a:t>Ruchi</a:t>
                      </a:r>
                      <a:r>
                        <a:rPr lang="en-US" baseline="0" dirty="0" smtClean="0"/>
                        <a:t>, Mario</a:t>
                      </a:r>
                      <a:endParaRPr lang="en-US" dirty="0"/>
                    </a:p>
                  </a:txBody>
                  <a:tcPr/>
                </a:tc>
                <a:tc>
                  <a:txBody>
                    <a:bodyPr/>
                    <a:lstStyle/>
                    <a:p>
                      <a:r>
                        <a:rPr lang="en-US" dirty="0" smtClean="0"/>
                        <a:t>Roosevelt’s Square Deal – stop at </a:t>
                      </a:r>
                      <a:r>
                        <a:rPr lang="en-US" dirty="0" err="1" smtClean="0"/>
                        <a:t>Trustbusting</a:t>
                      </a:r>
                      <a:r>
                        <a:rPr lang="en-US" baseline="0" dirty="0" smtClean="0"/>
                        <a:t> and Regulating Industry </a:t>
                      </a:r>
                      <a:endParaRPr lang="en-US" dirty="0"/>
                    </a:p>
                  </a:txBody>
                  <a:tcPr/>
                </a:tc>
              </a:tr>
              <a:tr h="582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 Blake, Zach,</a:t>
                      </a:r>
                      <a:r>
                        <a:rPr lang="en-US" baseline="0" dirty="0" smtClean="0"/>
                        <a:t> Juan </a:t>
                      </a:r>
                      <a:endParaRPr lang="en-US" dirty="0" smtClean="0"/>
                    </a:p>
                    <a:p>
                      <a:endParaRPr lang="en-US" dirty="0"/>
                    </a:p>
                  </a:txBody>
                  <a:tcPr/>
                </a:tc>
                <a:tc>
                  <a:txBody>
                    <a:bodyPr/>
                    <a:lstStyle/>
                    <a:p>
                      <a:r>
                        <a:rPr lang="en-US" dirty="0" err="1" smtClean="0"/>
                        <a:t>Trustbusting</a:t>
                      </a:r>
                      <a:r>
                        <a:rPr lang="en-US" baseline="0" dirty="0" smtClean="0"/>
                        <a:t> &amp; Regulating Industry (just page 235)&amp; </a:t>
                      </a:r>
                      <a:r>
                        <a:rPr lang="en-US" baseline="0" dirty="0" err="1" smtClean="0"/>
                        <a:t>Infographic</a:t>
                      </a:r>
                      <a:r>
                        <a:rPr lang="en-US" baseline="0" dirty="0" smtClean="0"/>
                        <a:t> on pgs. 234-235</a:t>
                      </a:r>
                      <a:endParaRPr lang="en-US" dirty="0"/>
                    </a:p>
                  </a:txBody>
                  <a:tcPr/>
                </a:tc>
              </a:tr>
              <a:tr h="832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Justin, Aaron, Robby, Chris </a:t>
                      </a:r>
                    </a:p>
                    <a:p>
                      <a:endParaRPr lang="en-US" dirty="0"/>
                    </a:p>
                  </a:txBody>
                  <a:tcPr/>
                </a:tc>
                <a:tc>
                  <a:txBody>
                    <a:bodyPr/>
                    <a:lstStyle/>
                    <a:p>
                      <a:r>
                        <a:rPr lang="en-US" dirty="0" smtClean="0"/>
                        <a:t>Roosevelt Enforces the Sherman Antitrust</a:t>
                      </a:r>
                      <a:r>
                        <a:rPr lang="en-US" baseline="0" dirty="0" smtClean="0"/>
                        <a:t> Act &amp; Regulating Food and Drug Industries </a:t>
                      </a:r>
                      <a:endParaRPr lang="en-US" dirty="0"/>
                    </a:p>
                  </a:txBody>
                  <a:tcPr/>
                </a:tc>
              </a:tr>
              <a:tr h="10816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Zach C, Sadie,</a:t>
                      </a:r>
                      <a:r>
                        <a:rPr lang="en-US" baseline="0" dirty="0" smtClean="0"/>
                        <a:t> Tobias, Alexis </a:t>
                      </a:r>
                      <a:endParaRPr lang="en-US" dirty="0" smtClean="0"/>
                    </a:p>
                    <a:p>
                      <a:endParaRPr lang="en-US" dirty="0"/>
                    </a:p>
                  </a:txBody>
                  <a:tcPr/>
                </a:tc>
                <a:tc>
                  <a:txBody>
                    <a:bodyPr/>
                    <a:lstStyle/>
                    <a:p>
                      <a:r>
                        <a:rPr lang="en-US" dirty="0" smtClean="0"/>
                        <a:t>The Government Manages</a:t>
                      </a:r>
                      <a:r>
                        <a:rPr lang="en-US" baseline="0" dirty="0" smtClean="0"/>
                        <a:t> the Environment &amp; National Land Conservation (237) stop at Roosevelt Changes Water Policy </a:t>
                      </a:r>
                      <a:endParaRPr lang="en-US" dirty="0"/>
                    </a:p>
                  </a:txBody>
                  <a:tcPr/>
                </a:tc>
              </a:tr>
              <a:tr h="582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Wade,</a:t>
                      </a:r>
                      <a:r>
                        <a:rPr lang="en-US" baseline="0" dirty="0" smtClean="0"/>
                        <a:t> Jeremiah, Jasmine, Michelle </a:t>
                      </a:r>
                      <a:endParaRPr lang="en-US" dirty="0" smtClean="0"/>
                    </a:p>
                    <a:p>
                      <a:endParaRPr lang="en-US" dirty="0"/>
                    </a:p>
                  </a:txBody>
                  <a:tcPr/>
                </a:tc>
                <a:tc>
                  <a:txBody>
                    <a:bodyPr/>
                    <a:lstStyle/>
                    <a:p>
                      <a:r>
                        <a:rPr lang="en-US" dirty="0" smtClean="0"/>
                        <a:t>Roosevelt</a:t>
                      </a:r>
                      <a:r>
                        <a:rPr lang="en-US" baseline="0" dirty="0" smtClean="0"/>
                        <a:t> Changes Water Policy to Roosevelt Strikes Back </a:t>
                      </a:r>
                      <a:endParaRPr lang="en-US" dirty="0"/>
                    </a:p>
                  </a:txBody>
                  <a:tcPr/>
                </a:tc>
              </a:tr>
              <a:tr h="1857829">
                <a:tc>
                  <a:txBody>
                    <a:bodyPr/>
                    <a:lstStyle/>
                    <a:p>
                      <a:endParaRPr lang="en-US"/>
                    </a:p>
                  </a:txBody>
                  <a:tcPr/>
                </a:tc>
                <a:tc>
                  <a:txBody>
                    <a:bodyPr/>
                    <a:lstStyle/>
                    <a:p>
                      <a:r>
                        <a:rPr lang="en-US" dirty="0" smtClean="0"/>
                        <a:t>READ THE ASSIGNED SECTION.</a:t>
                      </a:r>
                    </a:p>
                    <a:p>
                      <a:r>
                        <a:rPr lang="en-US" dirty="0" smtClean="0"/>
                        <a:t>ANSWER:</a:t>
                      </a:r>
                      <a:r>
                        <a:rPr lang="en-US" baseline="0" dirty="0" smtClean="0"/>
                        <a:t> Evaluate the main themes and people from your section. Be prepared to summarize for the class. What significance to history did these events/people play? Are there any similarities to today? </a:t>
                      </a:r>
                      <a:endParaRPr lang="en-US" dirty="0"/>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a group, answer questions 3-7 </a:t>
            </a:r>
          </a:p>
          <a:p>
            <a:r>
              <a:rPr lang="en-US" dirty="0" smtClean="0"/>
              <a:t>Turn in</a:t>
            </a:r>
          </a:p>
          <a:p>
            <a:r>
              <a:rPr lang="en-US" dirty="0" smtClean="0"/>
              <a:t>Discuss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US. 17 Analyze the goals and achievements of the Progressive movement, including the following: Adoption of the initiative, referendum, and recall, adoption of the primary system, 16</a:t>
            </a:r>
            <a:r>
              <a:rPr lang="en-US" baseline="30000" dirty="0"/>
              <a:t>th</a:t>
            </a:r>
            <a:r>
              <a:rPr lang="en-US" dirty="0"/>
              <a:t> amendment, 17</a:t>
            </a:r>
            <a:r>
              <a:rPr lang="en-US" baseline="30000" dirty="0"/>
              <a:t>th</a:t>
            </a:r>
            <a:r>
              <a:rPr lang="en-US" dirty="0"/>
              <a:t> amendment, and impact on the relationship between the citizen and the government.</a:t>
            </a:r>
          </a:p>
          <a:p>
            <a:pPr marL="0" indent="0">
              <a:buNone/>
            </a:pPr>
            <a:endParaRPr lang="en-US" dirty="0"/>
          </a:p>
        </p:txBody>
      </p:sp>
    </p:spTree>
    <p:extLst>
      <p:ext uri="{BB962C8B-B14F-4D97-AF65-F5344CB8AC3E}">
        <p14:creationId xmlns="" xmlns:p14="http://schemas.microsoft.com/office/powerpoint/2010/main" val="32136554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US.16 Citing textual evidence as appropriate, explain the significant roles played by muckrakers and progressive idealists, including</a:t>
            </a:r>
          </a:p>
          <a:p>
            <a:r>
              <a:rPr lang="en-US" dirty="0"/>
              <a:t>Robert La </a:t>
            </a:r>
            <a:r>
              <a:rPr lang="en-US" dirty="0" err="1"/>
              <a:t>Follette</a:t>
            </a:r>
            <a:endParaRPr lang="en-US" dirty="0"/>
          </a:p>
          <a:p>
            <a:r>
              <a:rPr lang="en-US" dirty="0" smtClean="0"/>
              <a:t>Ida </a:t>
            </a:r>
            <a:r>
              <a:rPr lang="en-US" dirty="0"/>
              <a:t>Tarbell</a:t>
            </a:r>
          </a:p>
          <a:p>
            <a:r>
              <a:rPr lang="en-US" dirty="0"/>
              <a:t>Lincoln Steffens</a:t>
            </a:r>
          </a:p>
          <a:p>
            <a:r>
              <a:rPr lang="en-US" dirty="0"/>
              <a:t>Upton Sinclair</a:t>
            </a:r>
          </a:p>
          <a:p>
            <a:pPr marL="0" indent="0">
              <a:buNone/>
            </a:pPr>
            <a:endParaRPr lang="en-US" dirty="0"/>
          </a:p>
        </p:txBody>
      </p:sp>
    </p:spTree>
    <p:extLst>
      <p:ext uri="{BB962C8B-B14F-4D97-AF65-F5344CB8AC3E}">
        <p14:creationId xmlns="" xmlns:p14="http://schemas.microsoft.com/office/powerpoint/2010/main" val="985355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Muckraker</a:t>
            </a:r>
            <a:endParaRPr lang="en-US" dirty="0"/>
          </a:p>
        </p:txBody>
      </p:sp>
      <p:sp>
        <p:nvSpPr>
          <p:cNvPr id="3" name="Content Placeholder 2"/>
          <p:cNvSpPr>
            <a:spLocks noGrp="1"/>
          </p:cNvSpPr>
          <p:nvPr>
            <p:ph idx="1"/>
          </p:nvPr>
        </p:nvSpPr>
        <p:spPr/>
        <p:txBody>
          <a:bodyPr/>
          <a:lstStyle/>
          <a:p>
            <a:r>
              <a:rPr lang="en-US" dirty="0" smtClean="0"/>
              <a:t>Investigative journalist who exposed corruption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Upton Sinclair </a:t>
            </a:r>
            <a:endParaRPr lang="en-US" dirty="0">
              <a:ea typeface="+mj-ea"/>
              <a:cs typeface="+mj-cs"/>
            </a:endParaRPr>
          </a:p>
        </p:txBody>
      </p:sp>
      <p:sp>
        <p:nvSpPr>
          <p:cNvPr id="76802" name="Content Placeholder 2"/>
          <p:cNvSpPr>
            <a:spLocks noGrp="1"/>
          </p:cNvSpPr>
          <p:nvPr>
            <p:ph idx="1"/>
          </p:nvPr>
        </p:nvSpPr>
        <p:spPr/>
        <p:txBody>
          <a:bodyPr/>
          <a:lstStyle/>
          <a:p>
            <a:r>
              <a:rPr lang="en-US" dirty="0">
                <a:latin typeface="Corbel" charset="0"/>
              </a:rPr>
              <a:t>Upton Sinclair</a:t>
            </a:r>
          </a:p>
          <a:p>
            <a:pPr lvl="1"/>
            <a:r>
              <a:rPr lang="en-US" dirty="0">
                <a:latin typeface="Corbel" charset="0"/>
              </a:rPr>
              <a:t>Exposed working conditions and poor sanitation in the meat packing </a:t>
            </a:r>
            <a:r>
              <a:rPr lang="en-US" dirty="0" smtClean="0">
                <a:latin typeface="Corbel" charset="0"/>
              </a:rPr>
              <a:t>industry</a:t>
            </a:r>
            <a:endParaRPr lang="en-US" dirty="0">
              <a:latin typeface="Corbel" charset="0"/>
            </a:endParaRPr>
          </a:p>
          <a:p>
            <a:pPr lvl="1"/>
            <a:r>
              <a:rPr lang="en-US" i="1" dirty="0">
                <a:latin typeface="Corbel" charset="0"/>
              </a:rPr>
              <a:t>The Jungle </a:t>
            </a:r>
          </a:p>
          <a:p>
            <a:pPr lvl="1"/>
            <a:endParaRPr lang="en-US" i="1" dirty="0">
              <a:latin typeface="Corbel" charset="0"/>
            </a:endParaRPr>
          </a:p>
          <a:p>
            <a:pPr lvl="1"/>
            <a:endParaRPr lang="en-US" i="1" dirty="0">
              <a:latin typeface="Corbel" charset="0"/>
            </a:endParaRPr>
          </a:p>
        </p:txBody>
      </p:sp>
      <p:pic>
        <p:nvPicPr>
          <p:cNvPr id="25602" name="Picture 2" descr="http://www.makara.us/04mdr/01writing/03tg/bios/Sinclair_files/UptonSinclair7.jpg"/>
          <p:cNvPicPr>
            <a:picLocks noChangeAspect="1" noChangeArrowheads="1"/>
          </p:cNvPicPr>
          <p:nvPr/>
        </p:nvPicPr>
        <p:blipFill>
          <a:blip r:embed="rId2"/>
          <a:srcRect/>
          <a:stretch>
            <a:fillRect/>
          </a:stretch>
        </p:blipFill>
        <p:spPr bwMode="auto">
          <a:xfrm>
            <a:off x="6781800" y="3515700"/>
            <a:ext cx="1905000" cy="2743201"/>
          </a:xfrm>
          <a:prstGeom prst="rect">
            <a:avLst/>
          </a:prstGeom>
          <a:noFill/>
        </p:spPr>
      </p:pic>
    </p:spTree>
    <p:extLst>
      <p:ext uri="{BB962C8B-B14F-4D97-AF65-F5344CB8AC3E}">
        <p14:creationId xmlns="" xmlns:p14="http://schemas.microsoft.com/office/powerpoint/2010/main" val="25376102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Robert La </a:t>
            </a:r>
            <a:r>
              <a:rPr lang="en-US" dirty="0" err="1" smtClean="0"/>
              <a:t>Follette</a:t>
            </a:r>
            <a:r>
              <a:rPr lang="en-US" dirty="0" smtClean="0"/>
              <a:t/>
            </a:r>
            <a:br>
              <a:rPr lang="en-US" dirty="0" smtClean="0"/>
            </a:br>
            <a:r>
              <a:rPr lang="en-US" dirty="0" smtClean="0"/>
              <a:t/>
            </a:r>
            <a:br>
              <a:rPr lang="en-US" dirty="0" smtClean="0"/>
            </a:b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r>
              <a:rPr lang="en-US" dirty="0" smtClean="0"/>
              <a:t>Civil Rights Activist</a:t>
            </a:r>
          </a:p>
          <a:p>
            <a:r>
              <a:rPr lang="en-US" dirty="0" smtClean="0"/>
              <a:t>Women's Rights Activist</a:t>
            </a:r>
          </a:p>
          <a:p>
            <a:r>
              <a:rPr lang="en-US" dirty="0" smtClean="0"/>
              <a:t> Anti-War Activist</a:t>
            </a:r>
          </a:p>
          <a:p>
            <a:r>
              <a:rPr lang="en-US" dirty="0" smtClean="0"/>
              <a:t> U.S. Representative</a:t>
            </a:r>
          </a:p>
          <a:p>
            <a:pPr>
              <a:buNone/>
            </a:pPr>
            <a:endParaRPr lang="en-US" dirty="0"/>
          </a:p>
        </p:txBody>
      </p:sp>
      <p:pic>
        <p:nvPicPr>
          <p:cNvPr id="5122" name="Picture 2" descr="http://a5.files.biography.com/image/upload/c_fit,dpr_1.0,q_80,w_620/MTE4MDAzNDEwMjUwNzk0NTEw.jpg"/>
          <p:cNvPicPr>
            <a:picLocks noChangeAspect="1" noChangeArrowheads="1"/>
          </p:cNvPicPr>
          <p:nvPr/>
        </p:nvPicPr>
        <p:blipFill>
          <a:blip r:embed="rId2"/>
          <a:srcRect/>
          <a:stretch>
            <a:fillRect/>
          </a:stretch>
        </p:blipFill>
        <p:spPr bwMode="auto">
          <a:xfrm>
            <a:off x="457200" y="1191390"/>
            <a:ext cx="3553494" cy="4934773"/>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 Tarbell</a:t>
            </a:r>
            <a:endParaRPr lang="en-US" dirty="0"/>
          </a:p>
        </p:txBody>
      </p:sp>
      <p:sp>
        <p:nvSpPr>
          <p:cNvPr id="3" name="Content Placeholder 2"/>
          <p:cNvSpPr>
            <a:spLocks noGrp="1"/>
          </p:cNvSpPr>
          <p:nvPr>
            <p:ph sz="half" idx="1"/>
          </p:nvPr>
        </p:nvSpPr>
        <p:spPr/>
        <p:txBody>
          <a:bodyPr/>
          <a:lstStyle/>
          <a:p>
            <a:r>
              <a:rPr lang="en-US" dirty="0" smtClean="0"/>
              <a:t>Ida Tarbell was an American journalist best known for her pioneering investigative reporting that led to the breakup of the Standard Oil Company’s monopoly.</a:t>
            </a:r>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descr="http://upload.wikimedia.org/wikipedia/commons/0/07/Ida_M_Tarbell_crop.jpg"/>
          <p:cNvPicPr>
            <a:picLocks noChangeAspect="1" noChangeArrowheads="1"/>
          </p:cNvPicPr>
          <p:nvPr/>
        </p:nvPicPr>
        <p:blipFill>
          <a:blip r:embed="rId2"/>
          <a:srcRect/>
          <a:stretch>
            <a:fillRect/>
          </a:stretch>
        </p:blipFill>
        <p:spPr bwMode="auto">
          <a:xfrm>
            <a:off x="4843976" y="1417638"/>
            <a:ext cx="3842824" cy="4969327"/>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Steffens</a:t>
            </a:r>
            <a:endParaRPr lang="en-US" dirty="0"/>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r>
              <a:rPr lang="en-US" dirty="0" smtClean="0"/>
              <a:t>Journalist</a:t>
            </a:r>
          </a:p>
          <a:p>
            <a:r>
              <a:rPr lang="en-US" dirty="0" smtClean="0"/>
              <a:t>Steffens's particular niche was the relationship between corruption and government </a:t>
            </a:r>
            <a:endParaRPr lang="en-US" dirty="0"/>
          </a:p>
        </p:txBody>
      </p:sp>
      <p:pic>
        <p:nvPicPr>
          <p:cNvPr id="3074" name="Picture 2" descr="http://www.kingsacademy.com/mhodges/03_The-World-since-1900/01_The-Last-Days-of-the-Gilded-Age/pictures/Ray-Stannard-Baker.jpg"/>
          <p:cNvPicPr>
            <a:picLocks noChangeAspect="1" noChangeArrowheads="1"/>
          </p:cNvPicPr>
          <p:nvPr/>
        </p:nvPicPr>
        <p:blipFill>
          <a:blip r:embed="rId2"/>
          <a:srcRect/>
          <a:stretch>
            <a:fillRect/>
          </a:stretch>
        </p:blipFill>
        <p:spPr bwMode="auto">
          <a:xfrm>
            <a:off x="707727" y="1122670"/>
            <a:ext cx="3370236" cy="4672204"/>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Step 1:Research &amp; Create a Short Biography over your assigned person. Include their career, ideas, and accomplishments. Facts like the date of their birth and their spouse’s name are not needed for this bio. Be sure to include facts about your person’s career and ideas on the Progressive Era.</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H="1">
            <a:off x="10554158" y="457200"/>
            <a:ext cx="45719" cy="1143000"/>
          </a:xfrm>
        </p:spPr>
        <p:txBody>
          <a:bodyPr/>
          <a:lstStyle/>
          <a:p>
            <a:endParaRPr lang="en-US" dirty="0"/>
          </a:p>
        </p:txBody>
      </p:sp>
      <p:sp>
        <p:nvSpPr>
          <p:cNvPr id="3" name="Content Placeholder 2"/>
          <p:cNvSpPr>
            <a:spLocks noGrp="1"/>
          </p:cNvSpPr>
          <p:nvPr>
            <p:ph sz="half" idx="1"/>
          </p:nvPr>
        </p:nvSpPr>
        <p:spPr>
          <a:xfrm>
            <a:off x="457200" y="0"/>
            <a:ext cx="4038600" cy="6126163"/>
          </a:xfrm>
        </p:spPr>
        <p:txBody>
          <a:bodyPr>
            <a:normAutofit fontScale="47500" lnSpcReduction="20000"/>
          </a:bodyPr>
          <a:lstStyle/>
          <a:p>
            <a:r>
              <a:rPr lang="en-US" dirty="0" smtClean="0"/>
              <a:t> </a:t>
            </a:r>
          </a:p>
          <a:p>
            <a:r>
              <a:rPr lang="en-US" dirty="0" smtClean="0"/>
              <a:t> </a:t>
            </a:r>
          </a:p>
          <a:p>
            <a:r>
              <a:rPr lang="en-US" sz="4500" dirty="0" smtClean="0"/>
              <a:t> </a:t>
            </a:r>
          </a:p>
          <a:p>
            <a:pPr>
              <a:buNone/>
            </a:pPr>
            <a:r>
              <a:rPr lang="en-US" sz="4500" b="1" dirty="0" smtClean="0"/>
              <a:t>Levels of Compatibility</a:t>
            </a:r>
            <a:endParaRPr lang="en-US" sz="4500" dirty="0" smtClean="0"/>
          </a:p>
          <a:p>
            <a:r>
              <a:rPr lang="en-US" sz="4500" b="1" dirty="0" smtClean="0"/>
              <a:t>If you saw them at Wal-Mart, what would you do?</a:t>
            </a:r>
            <a:endParaRPr lang="en-US" sz="4500" dirty="0" smtClean="0"/>
          </a:p>
          <a:p>
            <a:r>
              <a:rPr lang="en-US" sz="4500" dirty="0" smtClean="0"/>
              <a:t>5- Extremely Compatible</a:t>
            </a:r>
          </a:p>
          <a:p>
            <a:r>
              <a:rPr lang="en-US" sz="4500" dirty="0" smtClean="0"/>
              <a:t>Scream for joy and Hug them</a:t>
            </a:r>
          </a:p>
          <a:p>
            <a:r>
              <a:rPr lang="en-US" sz="4500" dirty="0" smtClean="0"/>
              <a:t>4- Very Compatible</a:t>
            </a:r>
          </a:p>
          <a:p>
            <a:r>
              <a:rPr lang="en-US" sz="4500" dirty="0" smtClean="0"/>
              <a:t>Wave Excitedly</a:t>
            </a:r>
          </a:p>
          <a:p>
            <a:r>
              <a:rPr lang="en-US" sz="4500" dirty="0" smtClean="0"/>
              <a:t>3-Compatible</a:t>
            </a:r>
          </a:p>
          <a:p>
            <a:r>
              <a:rPr lang="en-US" sz="4500" dirty="0" smtClean="0"/>
              <a:t>Smile</a:t>
            </a:r>
          </a:p>
          <a:p>
            <a:r>
              <a:rPr lang="en-US" sz="4500" dirty="0" smtClean="0"/>
              <a:t>2-Kinda Compatible</a:t>
            </a:r>
          </a:p>
          <a:p>
            <a:r>
              <a:rPr lang="en-US" sz="4500" dirty="0" smtClean="0"/>
              <a:t>Half a head nod</a:t>
            </a:r>
          </a:p>
          <a:p>
            <a:r>
              <a:rPr lang="en-US" sz="4500" dirty="0" smtClean="0"/>
              <a:t>1-Not Compatible at all</a:t>
            </a:r>
          </a:p>
          <a:p>
            <a:r>
              <a:rPr lang="en-US" sz="4500" dirty="0" smtClean="0"/>
              <a:t>Run and hide behind the greeting cards </a:t>
            </a:r>
            <a:r>
              <a:rPr lang="en-US" dirty="0" smtClean="0"/>
              <a:t> </a:t>
            </a:r>
          </a:p>
          <a:p>
            <a:r>
              <a:rPr lang="en-US" dirty="0" smtClean="0"/>
              <a:t> </a:t>
            </a:r>
          </a:p>
          <a:p>
            <a:endParaRPr lang="en-US" dirty="0"/>
          </a:p>
        </p:txBody>
      </p:sp>
      <p:sp>
        <p:nvSpPr>
          <p:cNvPr id="5" name="Content Placeholder 4"/>
          <p:cNvSpPr>
            <a:spLocks noGrp="1"/>
          </p:cNvSpPr>
          <p:nvPr>
            <p:ph sz="half" idx="2"/>
          </p:nvPr>
        </p:nvSpPr>
        <p:spPr/>
        <p:txBody>
          <a:bodyPr>
            <a:normAutofit fontScale="47500" lnSpcReduction="20000"/>
          </a:bodyPr>
          <a:lstStyle/>
          <a:p>
            <a:r>
              <a:rPr lang="en-US" sz="6400" dirty="0" smtClean="0"/>
              <a:t>5 – Extremely Compatible</a:t>
            </a:r>
          </a:p>
          <a:p>
            <a:r>
              <a:rPr lang="en-US" sz="6400" dirty="0" smtClean="0"/>
              <a:t>4-Very Compatible</a:t>
            </a:r>
          </a:p>
          <a:p>
            <a:r>
              <a:rPr lang="en-US" sz="6400" dirty="0" smtClean="0"/>
              <a:t>3- Compatible</a:t>
            </a:r>
          </a:p>
          <a:p>
            <a:r>
              <a:rPr lang="en-US" sz="6400" dirty="0" smtClean="0"/>
              <a:t>2- </a:t>
            </a:r>
            <a:r>
              <a:rPr lang="en-US" sz="6400" dirty="0" err="1" smtClean="0"/>
              <a:t>Kinda</a:t>
            </a:r>
            <a:r>
              <a:rPr lang="en-US" sz="6400" dirty="0" smtClean="0"/>
              <a:t> Compatible</a:t>
            </a:r>
          </a:p>
          <a:p>
            <a:r>
              <a:rPr lang="en-US" sz="6400" dirty="0" smtClean="0"/>
              <a:t>1-  Not Compatible at all</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Daily opener</a:t>
            </a:r>
          </a:p>
          <a:p>
            <a:r>
              <a:rPr lang="en-US" dirty="0" smtClean="0"/>
              <a:t>Finish speed dating game</a:t>
            </a:r>
          </a:p>
          <a:p>
            <a:pPr lvl="1"/>
            <a:r>
              <a:rPr lang="en-US" dirty="0" smtClean="0"/>
              <a:t>You and your partner give us a quick summary of your person.</a:t>
            </a:r>
          </a:p>
          <a:p>
            <a:pPr lvl="1"/>
            <a:r>
              <a:rPr lang="en-US" dirty="0" smtClean="0"/>
              <a:t>Who were you most compatible with?</a:t>
            </a:r>
          </a:p>
          <a:p>
            <a:pPr lvl="1"/>
            <a:r>
              <a:rPr lang="en-US" dirty="0" smtClean="0"/>
              <a:t>Least?</a:t>
            </a:r>
          </a:p>
          <a:p>
            <a:r>
              <a:rPr lang="en-US" dirty="0" smtClean="0"/>
              <a:t>Finish Notes &amp; Clips</a:t>
            </a:r>
          </a:p>
          <a:p>
            <a:r>
              <a:rPr lang="en-US" dirty="0" smtClean="0"/>
              <a:t>Tuesday/Wednesday – Project Work Day, Bring all of your materials to class! </a:t>
            </a:r>
          </a:p>
          <a:p>
            <a:r>
              <a:rPr lang="en-US" dirty="0" smtClean="0"/>
              <a:t>Lauren &amp; Sierra – I need to talk to you.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a:t>
            </a:r>
            <a:endParaRPr lang="en-US" dirty="0"/>
          </a:p>
        </p:txBody>
      </p:sp>
      <p:sp>
        <p:nvSpPr>
          <p:cNvPr id="3" name="Content Placeholder 2"/>
          <p:cNvSpPr>
            <a:spLocks noGrp="1"/>
          </p:cNvSpPr>
          <p:nvPr>
            <p:ph idx="1"/>
          </p:nvPr>
        </p:nvSpPr>
        <p:spPr/>
        <p:txBody>
          <a:bodyPr/>
          <a:lstStyle/>
          <a:p>
            <a:r>
              <a:rPr lang="en-US" dirty="0" smtClean="0"/>
              <a:t>Describe what you think is happening in the picture. </a:t>
            </a:r>
            <a:endParaRPr lang="en-US" dirty="0"/>
          </a:p>
        </p:txBody>
      </p:sp>
      <p:pic>
        <p:nvPicPr>
          <p:cNvPr id="100354" name="Picture 2" descr="Temperance illustration of drunkard hitting his wife"/>
          <p:cNvPicPr>
            <a:picLocks noChangeAspect="1" noChangeArrowheads="1"/>
          </p:cNvPicPr>
          <p:nvPr/>
        </p:nvPicPr>
        <p:blipFill>
          <a:blip r:embed="rId2"/>
          <a:srcRect/>
          <a:stretch>
            <a:fillRect/>
          </a:stretch>
        </p:blipFill>
        <p:spPr bwMode="auto">
          <a:xfrm>
            <a:off x="3810000" y="3772588"/>
            <a:ext cx="4876800" cy="33718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List three political reforms that occurred during the Progressive Era and pick one to describe. </a:t>
            </a:r>
          </a:p>
          <a:p>
            <a:r>
              <a:rPr lang="en-US" dirty="0" smtClean="0"/>
              <a:t>Which TN leader was AGAINST women’s suffrage? </a:t>
            </a:r>
            <a:endParaRPr lang="en-US" dirty="0"/>
          </a:p>
        </p:txBody>
      </p:sp>
    </p:spTree>
    <p:extLst>
      <p:ext uri="{BB962C8B-B14F-4D97-AF65-F5344CB8AC3E}">
        <p14:creationId xmlns="" xmlns:p14="http://schemas.microsoft.com/office/powerpoint/2010/main" val="12696717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Temperance Movement </a:t>
            </a:r>
            <a:endParaRPr lang="en-US" dirty="0"/>
          </a:p>
        </p:txBody>
      </p:sp>
      <p:sp>
        <p:nvSpPr>
          <p:cNvPr id="3" name="Content Placeholder 2"/>
          <p:cNvSpPr>
            <a:spLocks noGrp="1"/>
          </p:cNvSpPr>
          <p:nvPr>
            <p:ph idx="1"/>
          </p:nvPr>
        </p:nvSpPr>
        <p:spPr/>
        <p:txBody>
          <a:bodyPr>
            <a:normAutofit/>
          </a:bodyPr>
          <a:lstStyle/>
          <a:p>
            <a:r>
              <a:rPr lang="en-US" dirty="0" smtClean="0"/>
              <a:t>By 1830, the average American over 15 years old consumed nearly seven gallons of pure alcohol a year. (3xs today’s average)</a:t>
            </a:r>
          </a:p>
          <a:p>
            <a:r>
              <a:rPr lang="en-US" dirty="0" smtClean="0"/>
              <a:t>Alcohol abuse (primarily by men) was wreaking havoc on the lives of many, particularly in an age when women had few legal rights and many were utterly dependent on their husbands for sustenance and support.</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http://www.pbs.org/kenburns/prohibition/roots-of-prohibition/</a:t>
            </a:r>
            <a:endParaRPr lang="en-US" dirty="0" smtClean="0"/>
          </a:p>
          <a:p>
            <a:endParaRPr lang="en-US" dirty="0" smtClean="0"/>
          </a:p>
          <a:p>
            <a:r>
              <a:rPr lang="en-US" dirty="0" smtClean="0"/>
              <a:t>First video on left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Many abolitionists, who were fighting to end slavery, began to see drinking as an evil as well.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US.37 Explain the background of the Temperance Movement, the passage of the 18</a:t>
            </a:r>
            <a:r>
              <a:rPr lang="en-US" baseline="30000" dirty="0" smtClean="0"/>
              <a:t>th</a:t>
            </a:r>
            <a:r>
              <a:rPr lang="en-US" dirty="0" smtClean="0"/>
              <a:t> amendment to the Constitution and the Volstead Act, the impact of Prohibition on American society and its successes and failures, including the rise of organized crime, bootlegging and speakeasies, and repeal by the 21</a:t>
            </a:r>
            <a:r>
              <a:rPr lang="en-US" baseline="30000" dirty="0" smtClean="0"/>
              <a:t>st</a:t>
            </a:r>
            <a:r>
              <a:rPr lang="en-US" dirty="0" smtClean="0"/>
              <a:t> amendment.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8. Temperance Movement </a:t>
            </a:r>
            <a:br>
              <a:rPr lang="en-US" dirty="0" smtClean="0">
                <a:ea typeface="+mj-ea"/>
                <a:cs typeface="+mj-cs"/>
              </a:rPr>
            </a:br>
            <a:endParaRPr lang="en-US" dirty="0">
              <a:ea typeface="+mj-ea"/>
              <a:cs typeface="+mj-cs"/>
            </a:endParaRPr>
          </a:p>
        </p:txBody>
      </p:sp>
      <p:sp>
        <p:nvSpPr>
          <p:cNvPr id="77826" name="Content Placeholder 2"/>
          <p:cNvSpPr>
            <a:spLocks noGrp="1"/>
          </p:cNvSpPr>
          <p:nvPr>
            <p:ph idx="1"/>
          </p:nvPr>
        </p:nvSpPr>
        <p:spPr/>
        <p:txBody>
          <a:bodyPr>
            <a:normAutofit fontScale="92500"/>
          </a:bodyPr>
          <a:lstStyle/>
          <a:p>
            <a:r>
              <a:rPr lang="en-US" dirty="0">
                <a:latin typeface="Corbel" charset="0"/>
              </a:rPr>
              <a:t>wanted to make alcoholic drinks </a:t>
            </a:r>
            <a:r>
              <a:rPr lang="en-US" dirty="0" smtClean="0">
                <a:latin typeface="Corbel" charset="0"/>
              </a:rPr>
              <a:t>illegal</a:t>
            </a:r>
            <a:endParaRPr lang="en-US" dirty="0">
              <a:latin typeface="Corbel" charset="0"/>
            </a:endParaRPr>
          </a:p>
          <a:p>
            <a:r>
              <a:rPr lang="en-US" dirty="0">
                <a:latin typeface="Corbel" charset="0"/>
              </a:rPr>
              <a:t>In 1919, supporters of the temperance movement won passage of the 18</a:t>
            </a:r>
            <a:r>
              <a:rPr lang="en-US" baseline="30000" dirty="0">
                <a:latin typeface="Corbel" charset="0"/>
              </a:rPr>
              <a:t>th</a:t>
            </a:r>
            <a:r>
              <a:rPr lang="en-US" dirty="0">
                <a:latin typeface="Corbel" charset="0"/>
              </a:rPr>
              <a:t> </a:t>
            </a:r>
            <a:r>
              <a:rPr lang="en-US" dirty="0" smtClean="0">
                <a:latin typeface="Corbel" charset="0"/>
              </a:rPr>
              <a:t>amendment which would become known as Prohibition. </a:t>
            </a:r>
            <a:endParaRPr lang="en-US" dirty="0">
              <a:latin typeface="Corbel" charset="0"/>
            </a:endParaRPr>
          </a:p>
          <a:p>
            <a:pPr lvl="1"/>
            <a:r>
              <a:rPr lang="en-US" dirty="0">
                <a:latin typeface="Corbel" charset="0"/>
              </a:rPr>
              <a:t>P</a:t>
            </a:r>
            <a:r>
              <a:rPr lang="en-US" dirty="0" smtClean="0">
                <a:latin typeface="Corbel" charset="0"/>
              </a:rPr>
              <a:t>rohibited </a:t>
            </a:r>
            <a:r>
              <a:rPr lang="en-US" dirty="0">
                <a:latin typeface="Corbel" charset="0"/>
              </a:rPr>
              <a:t>the sale and manufacturing of </a:t>
            </a:r>
            <a:r>
              <a:rPr lang="en-US" dirty="0" smtClean="0">
                <a:latin typeface="Corbel" charset="0"/>
              </a:rPr>
              <a:t>alcohol</a:t>
            </a:r>
            <a:endParaRPr lang="en-US" dirty="0">
              <a:latin typeface="Corbel" charset="0"/>
            </a:endParaRPr>
          </a:p>
          <a:p>
            <a:pPr lvl="1"/>
            <a:r>
              <a:rPr lang="en-US" dirty="0">
                <a:latin typeface="Corbel" charset="0"/>
              </a:rPr>
              <a:t>Only amendment </a:t>
            </a:r>
            <a:r>
              <a:rPr lang="en-US" dirty="0" smtClean="0">
                <a:latin typeface="Corbel" charset="0"/>
              </a:rPr>
              <a:t>to </a:t>
            </a:r>
            <a:r>
              <a:rPr lang="en-US" dirty="0">
                <a:latin typeface="Corbel" charset="0"/>
              </a:rPr>
              <a:t>be </a:t>
            </a:r>
            <a:r>
              <a:rPr lang="en-US" dirty="0" smtClean="0">
                <a:latin typeface="Corbel" charset="0"/>
              </a:rPr>
              <a:t>repealed</a:t>
            </a:r>
          </a:p>
          <a:p>
            <a:pPr lvl="1"/>
            <a:r>
              <a:rPr lang="en-US" dirty="0" smtClean="0">
                <a:latin typeface="Corbel" charset="0"/>
                <a:hlinkClick r:id="rId2"/>
              </a:rPr>
              <a:t>http://www.history.com/topics/womens-history/womans-christian-temperance-union/videos/america-goes-dry-with-prohibition</a:t>
            </a:r>
            <a:endParaRPr lang="en-US" dirty="0" smtClean="0">
              <a:latin typeface="Corbel" charset="0"/>
            </a:endParaRPr>
          </a:p>
          <a:p>
            <a:pPr lvl="1"/>
            <a:endParaRPr lang="en-US" dirty="0">
              <a:latin typeface="Corbel" charset="0"/>
            </a:endParaRPr>
          </a:p>
        </p:txBody>
      </p:sp>
    </p:spTree>
    <p:extLst>
      <p:ext uri="{BB962C8B-B14F-4D97-AF65-F5344CB8AC3E}">
        <p14:creationId xmlns="" xmlns:p14="http://schemas.microsoft.com/office/powerpoint/2010/main" val="7040681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http://www.pbs.org/kenburns/prohibition/roots-of-prohibition/</a:t>
            </a:r>
            <a:endParaRPr lang="en-US"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Capone </a:t>
            </a:r>
            <a:endParaRPr lang="en-US" dirty="0"/>
          </a:p>
        </p:txBody>
      </p:sp>
      <p:sp>
        <p:nvSpPr>
          <p:cNvPr id="3" name="Content Placeholder 2"/>
          <p:cNvSpPr>
            <a:spLocks noGrp="1"/>
          </p:cNvSpPr>
          <p:nvPr>
            <p:ph idx="1"/>
          </p:nvPr>
        </p:nvSpPr>
        <p:spPr/>
        <p:txBody>
          <a:bodyPr/>
          <a:lstStyle/>
          <a:p>
            <a:r>
              <a:rPr lang="en-US" dirty="0" smtClean="0"/>
              <a:t>Coroner’s Report – Al Capone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http://www.biography.com/people/marcus-garvey-9307319</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9. African Americans and the Progressive Era </a:t>
            </a:r>
            <a:endParaRPr lang="en-US" dirty="0">
              <a:ea typeface="+mj-ea"/>
              <a:cs typeface="+mj-cs"/>
            </a:endParaRPr>
          </a:p>
        </p:txBody>
      </p:sp>
      <p:sp>
        <p:nvSpPr>
          <p:cNvPr id="78850" name="Content Placeholder 2"/>
          <p:cNvSpPr>
            <a:spLocks noGrp="1"/>
          </p:cNvSpPr>
          <p:nvPr>
            <p:ph idx="1"/>
          </p:nvPr>
        </p:nvSpPr>
        <p:spPr/>
        <p:txBody>
          <a:bodyPr/>
          <a:lstStyle/>
          <a:p>
            <a:r>
              <a:rPr lang="en-US">
                <a:latin typeface="Corbel" charset="0"/>
              </a:rPr>
              <a:t>Different leaders within the African American community arose in the late 19</a:t>
            </a:r>
            <a:r>
              <a:rPr lang="en-US" baseline="30000">
                <a:latin typeface="Corbel" charset="0"/>
              </a:rPr>
              <a:t>th</a:t>
            </a:r>
            <a:r>
              <a:rPr lang="en-US">
                <a:latin typeface="Corbel" charset="0"/>
              </a:rPr>
              <a:t> and early 20</a:t>
            </a:r>
            <a:r>
              <a:rPr lang="en-US" baseline="30000">
                <a:latin typeface="Corbel" charset="0"/>
              </a:rPr>
              <a:t>th</a:t>
            </a:r>
            <a:r>
              <a:rPr lang="en-US">
                <a:latin typeface="Corbel" charset="0"/>
              </a:rPr>
              <a:t> century. Although, they shared a common goal of improving the lives of African Americans they often differed over how to best achieve such goals. </a:t>
            </a:r>
          </a:p>
        </p:txBody>
      </p:sp>
    </p:spTree>
    <p:extLst>
      <p:ext uri="{BB962C8B-B14F-4D97-AF65-F5344CB8AC3E}">
        <p14:creationId xmlns="" xmlns:p14="http://schemas.microsoft.com/office/powerpoint/2010/main" val="42012606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dirty="0">
              <a:ea typeface="+mj-ea"/>
              <a:cs typeface="+mj-cs"/>
            </a:endParaRPr>
          </a:p>
        </p:txBody>
      </p:sp>
      <p:graphicFrame>
        <p:nvGraphicFramePr>
          <p:cNvPr id="4" name="Content Placeholder 3"/>
          <p:cNvGraphicFramePr>
            <a:graphicFrameLocks noGrp="1"/>
          </p:cNvGraphicFramePr>
          <p:nvPr>
            <p:ph idx="1"/>
          </p:nvPr>
        </p:nvGraphicFramePr>
        <p:xfrm>
          <a:off x="457200" y="152401"/>
          <a:ext cx="8229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upload.wikimedia.org/wikipedia/commons/6/69/Booker_T_Washington_portrait.jpg"/>
          <p:cNvPicPr>
            <a:picLocks noChangeAspect="1" noChangeArrowheads="1"/>
          </p:cNvPicPr>
          <p:nvPr/>
        </p:nvPicPr>
        <p:blipFill>
          <a:blip r:embed="rId7"/>
          <a:srcRect/>
          <a:stretch>
            <a:fillRect/>
          </a:stretch>
        </p:blipFill>
        <p:spPr bwMode="auto">
          <a:xfrm>
            <a:off x="1335167" y="648159"/>
            <a:ext cx="1419049" cy="1882159"/>
          </a:xfrm>
          <a:prstGeom prst="rect">
            <a:avLst/>
          </a:prstGeom>
          <a:noFill/>
        </p:spPr>
      </p:pic>
      <p:pic>
        <p:nvPicPr>
          <p:cNvPr id="4100" name="Picture 4" descr="W.E.B. Du Bois"/>
          <p:cNvPicPr>
            <a:picLocks noChangeAspect="1" noChangeArrowheads="1"/>
          </p:cNvPicPr>
          <p:nvPr/>
        </p:nvPicPr>
        <p:blipFill>
          <a:blip r:embed="rId8"/>
          <a:srcRect/>
          <a:stretch>
            <a:fillRect/>
          </a:stretch>
        </p:blipFill>
        <p:spPr bwMode="auto">
          <a:xfrm>
            <a:off x="3892400" y="271860"/>
            <a:ext cx="1547806" cy="2258458"/>
          </a:xfrm>
          <a:prstGeom prst="rect">
            <a:avLst/>
          </a:prstGeom>
          <a:noFill/>
        </p:spPr>
      </p:pic>
      <p:pic>
        <p:nvPicPr>
          <p:cNvPr id="4102" name="Picture 6" descr="http://t0.gstatic.com/images?q=tbn:ANd9GcQxRAC_ERUSfDTVmnMeAFr7tyPDZNWqSkPZOxw7sIR-QVmOyzZgGA:www.samefacts.com/wp-content/uploads/2014/06/VO-1541-p29-Marcus-Garvey.jpg"/>
          <p:cNvPicPr>
            <a:picLocks noChangeAspect="1" noChangeArrowheads="1"/>
          </p:cNvPicPr>
          <p:nvPr/>
        </p:nvPicPr>
        <p:blipFill>
          <a:blip r:embed="rId9"/>
          <a:srcRect/>
          <a:stretch>
            <a:fillRect/>
          </a:stretch>
        </p:blipFill>
        <p:spPr bwMode="auto">
          <a:xfrm>
            <a:off x="5906379" y="484187"/>
            <a:ext cx="2466975" cy="1847851"/>
          </a:xfrm>
          <a:prstGeom prst="rect">
            <a:avLst/>
          </a:prstGeom>
          <a:noFill/>
        </p:spPr>
      </p:pic>
    </p:spTree>
    <p:extLst>
      <p:ext uri="{BB962C8B-B14F-4D97-AF65-F5344CB8AC3E}">
        <p14:creationId xmlns="" xmlns:p14="http://schemas.microsoft.com/office/powerpoint/2010/main" val="1938305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p>
          <a:p>
            <a:r>
              <a:rPr lang="en-US" dirty="0"/>
              <a:t>US.19 Analyze the significant progressive achievements during the administration of Woodrow Wilson, including his New Freedom, the Underwood Tariff, the Federal Reserve Act, and the Clayton Anti-Trust Act. </a:t>
            </a:r>
          </a:p>
          <a:p>
            <a:endParaRPr lang="en-US" dirty="0"/>
          </a:p>
        </p:txBody>
      </p:sp>
    </p:spTree>
    <p:extLst>
      <p:ext uri="{BB962C8B-B14F-4D97-AF65-F5344CB8AC3E}">
        <p14:creationId xmlns="" xmlns:p14="http://schemas.microsoft.com/office/powerpoint/2010/main" val="19177011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 Garvey</a:t>
            </a:r>
            <a:endParaRPr lang="en-US" dirty="0"/>
          </a:p>
        </p:txBody>
      </p:sp>
      <p:sp>
        <p:nvSpPr>
          <p:cNvPr id="3" name="Content Placeholder 2"/>
          <p:cNvSpPr>
            <a:spLocks noGrp="1"/>
          </p:cNvSpPr>
          <p:nvPr>
            <p:ph idx="1"/>
          </p:nvPr>
        </p:nvSpPr>
        <p:spPr/>
        <p:txBody>
          <a:bodyPr/>
          <a:lstStyle/>
          <a:p>
            <a:r>
              <a:rPr lang="en-US" dirty="0" smtClean="0"/>
              <a:t> orator for the Black Nationalism and Pan-</a:t>
            </a:r>
            <a:r>
              <a:rPr lang="en-US" dirty="0" err="1" smtClean="0"/>
              <a:t>Africanism</a:t>
            </a:r>
            <a:r>
              <a:rPr lang="en-US" dirty="0" smtClean="0"/>
              <a:t> movements. Garvey advanced a Pan-African philosophy which inspired a global mass movement, known as </a:t>
            </a:r>
            <a:r>
              <a:rPr lang="en-US" dirty="0" err="1" smtClean="0"/>
              <a:t>Garveyism</a:t>
            </a:r>
            <a:r>
              <a:rPr lang="en-US" dirty="0" smtClean="0"/>
              <a:t>.</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chemeClr val="accent1">
                    <a:satMod val="150000"/>
                  </a:schemeClr>
                </a:solidFill>
              </a:rPr>
              <a:t>African Americans and the Progressive Era (1890-1920)</a:t>
            </a:r>
            <a:endParaRPr lang="en-US" dirty="0">
              <a:solidFill>
                <a:schemeClr val="accent1">
                  <a:satMod val="150000"/>
                </a:schemeClr>
              </a:solidFill>
            </a:endParaRPr>
          </a:p>
        </p:txBody>
      </p:sp>
      <p:sp>
        <p:nvSpPr>
          <p:cNvPr id="8195" name="Subtitle 2"/>
          <p:cNvSpPr>
            <a:spLocks noGrp="1"/>
          </p:cNvSpPr>
          <p:nvPr>
            <p:ph type="subTitle" idx="1"/>
          </p:nvPr>
        </p:nvSpPr>
        <p:spPr>
          <a:xfrm>
            <a:off x="609600" y="1905000"/>
            <a:ext cx="8077200" cy="1500188"/>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fontAlgn="auto" hangingPunct="1">
              <a:spcAft>
                <a:spcPts val="0"/>
              </a:spcAft>
              <a:defRPr/>
            </a:pPr>
            <a:endParaRPr lang="en-US" dirty="0">
              <a:solidFill>
                <a:schemeClr val="accent1">
                  <a:satMod val="150000"/>
                </a:schemeClr>
              </a:solidFill>
            </a:endParaRPr>
          </a:p>
        </p:txBody>
      </p:sp>
      <p:sp>
        <p:nvSpPr>
          <p:cNvPr id="9219" name="Content Placeholder 2"/>
          <p:cNvSpPr>
            <a:spLocks noGrp="1"/>
          </p:cNvSpPr>
          <p:nvPr>
            <p:ph idx="1"/>
          </p:nvPr>
        </p:nvSpPr>
        <p:spPr/>
        <p:txBody>
          <a:bodyPr/>
          <a:lstStyle/>
          <a:p>
            <a:pPr eaLnBrk="1" hangingPunct="1"/>
            <a:r>
              <a:rPr lang="en-US" smtClean="0"/>
              <a:t>Shared a common goal of improving the lives of African Americans</a:t>
            </a:r>
          </a:p>
          <a:p>
            <a:pPr eaLnBrk="1" hangingPunct="1"/>
            <a:r>
              <a:rPr lang="en-US" smtClean="0"/>
              <a:t>Often differed over how to best achieve such goals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51062"/>
          </a:xfrm>
        </p:spPr>
        <p:txBody>
          <a:bodyPr>
            <a:normAutofit fontScale="90000"/>
          </a:bodyPr>
          <a:lstStyle/>
          <a:p>
            <a:pPr eaLnBrk="1" fontAlgn="auto" hangingPunct="1">
              <a:spcAft>
                <a:spcPts val="0"/>
              </a:spcAft>
              <a:defRPr/>
            </a:pPr>
            <a:r>
              <a:rPr lang="en-US" dirty="0" smtClean="0">
                <a:solidFill>
                  <a:schemeClr val="accent1">
                    <a:satMod val="150000"/>
                  </a:schemeClr>
                </a:solidFill>
              </a:rPr>
              <a:t>Booker T. Washington </a:t>
            </a:r>
            <a:br>
              <a:rPr lang="en-US" dirty="0" smtClean="0">
                <a:solidFill>
                  <a:schemeClr val="accent1">
                    <a:satMod val="150000"/>
                  </a:schemeClr>
                </a:solidFill>
              </a:rPr>
            </a:br>
            <a:r>
              <a:rPr lang="en-US" dirty="0" smtClean="0">
                <a:solidFill>
                  <a:schemeClr val="accent1">
                    <a:satMod val="150000"/>
                  </a:schemeClr>
                </a:solidFill>
              </a:rPr>
              <a:t>1856 - 1915</a:t>
            </a:r>
            <a:endParaRPr lang="en-US" dirty="0">
              <a:solidFill>
                <a:schemeClr val="accent1">
                  <a:satMod val="150000"/>
                </a:schemeClr>
              </a:solidFill>
            </a:endParaRPr>
          </a:p>
        </p:txBody>
      </p:sp>
      <p:sp>
        <p:nvSpPr>
          <p:cNvPr id="5" name="Content Placeholder 4"/>
          <p:cNvSpPr>
            <a:spLocks noGrp="1"/>
          </p:cNvSpPr>
          <p:nvPr>
            <p:ph sz="half" idx="1"/>
          </p:nvPr>
        </p:nvSpPr>
        <p:spPr>
          <a:xfrm>
            <a:off x="457200" y="1773238"/>
            <a:ext cx="4038600" cy="4624387"/>
          </a:xfrm>
        </p:spPr>
        <p:txBody>
          <a:bodyPr rtlCol="0">
            <a:normAutofit fontScale="92500"/>
          </a:bodyPr>
          <a:lstStyle/>
          <a:p>
            <a:pPr marL="438912" indent="-320040" eaLnBrk="1" fontAlgn="auto" hangingPunct="1">
              <a:spcBef>
                <a:spcPts val="0"/>
              </a:spcBef>
              <a:spcAft>
                <a:spcPts val="0"/>
              </a:spcAft>
              <a:buFont typeface="Wingdings 2"/>
              <a:buChar char=""/>
              <a:defRPr/>
            </a:pPr>
            <a:r>
              <a:rPr lang="en-US" dirty="0" smtClean="0"/>
              <a:t>“I will permit no man to narrow and degrade my soul by making me hate him.” </a:t>
            </a:r>
            <a:br>
              <a:rPr lang="en-US" dirty="0" smtClean="0"/>
            </a:br>
            <a:r>
              <a:rPr lang="en-US" dirty="0" smtClean="0"/>
              <a:t>― </a:t>
            </a:r>
            <a:r>
              <a:rPr lang="en-US" dirty="0" smtClean="0">
                <a:hlinkClick r:id="rId2"/>
              </a:rPr>
              <a:t>Booker T. Washington</a:t>
            </a:r>
            <a:endParaRPr lang="en-US" dirty="0" smtClean="0"/>
          </a:p>
          <a:p>
            <a:pPr marL="438912" indent="-320040" eaLnBrk="1" fontAlgn="auto" hangingPunct="1">
              <a:spcBef>
                <a:spcPts val="0"/>
              </a:spcBef>
              <a:spcAft>
                <a:spcPts val="0"/>
              </a:spcAft>
              <a:buFont typeface="Wingdings 2"/>
              <a:buChar char=""/>
              <a:defRPr/>
            </a:pPr>
            <a:r>
              <a:rPr lang="en-US" dirty="0" smtClean="0"/>
              <a:t>“No race can prosper till it learns that there is as much dignity in tilling a field as in writing a poem.” </a:t>
            </a:r>
            <a:br>
              <a:rPr lang="en-US" dirty="0" smtClean="0"/>
            </a:br>
            <a:r>
              <a:rPr lang="en-US" dirty="0" smtClean="0"/>
              <a:t>― </a:t>
            </a:r>
            <a:r>
              <a:rPr lang="en-US" dirty="0" smtClean="0">
                <a:hlinkClick r:id="rId2"/>
              </a:rPr>
              <a:t>Booker T. Washington</a:t>
            </a: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a:p>
        </p:txBody>
      </p:sp>
      <p:sp>
        <p:nvSpPr>
          <p:cNvPr id="6" name="Content Placeholder 5"/>
          <p:cNvSpPr>
            <a:spLocks noGrp="1"/>
          </p:cNvSpPr>
          <p:nvPr>
            <p:ph sz="half" idx="2"/>
          </p:nvPr>
        </p:nvSpPr>
        <p:spPr>
          <a:xfrm>
            <a:off x="4648200" y="1773238"/>
            <a:ext cx="4038600" cy="4624387"/>
          </a:xfrm>
        </p:spPr>
        <p:txBody>
          <a:bodyPr rtlCol="0">
            <a:normAutofit fontScale="92500"/>
          </a:bodyPr>
          <a:lstStyle/>
          <a:p>
            <a:pPr marL="438912" indent="-320040" eaLnBrk="1" fontAlgn="auto" hangingPunct="1">
              <a:spcBef>
                <a:spcPts val="0"/>
              </a:spcBef>
              <a:spcAft>
                <a:spcPts val="0"/>
              </a:spcAft>
              <a:buFont typeface="Wingdings 2"/>
              <a:buChar char=""/>
              <a:defRPr/>
            </a:pPr>
            <a:endParaRPr lang="en-US" dirty="0"/>
          </a:p>
        </p:txBody>
      </p:sp>
      <p:pic>
        <p:nvPicPr>
          <p:cNvPr id="10245" name="Picture 2" descr="Booker T. Washington"/>
          <p:cNvPicPr>
            <a:picLocks noChangeAspect="1" noChangeArrowheads="1"/>
          </p:cNvPicPr>
          <p:nvPr/>
        </p:nvPicPr>
        <p:blipFill>
          <a:blip r:embed="rId3"/>
          <a:srcRect/>
          <a:stretch>
            <a:fillRect/>
          </a:stretch>
        </p:blipFill>
        <p:spPr bwMode="auto">
          <a:xfrm>
            <a:off x="4876800" y="1600200"/>
            <a:ext cx="32480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Booker T. Washington </a:t>
            </a:r>
            <a:endParaRPr lang="en-US" dirty="0">
              <a:solidFill>
                <a:schemeClr val="accent1">
                  <a:satMod val="150000"/>
                </a:schemeClr>
              </a:solidFill>
            </a:endParaRPr>
          </a:p>
        </p:txBody>
      </p:sp>
      <p:sp>
        <p:nvSpPr>
          <p:cNvPr id="11267" name="Content Placeholder 4"/>
          <p:cNvSpPr>
            <a:spLocks noGrp="1"/>
          </p:cNvSpPr>
          <p:nvPr>
            <p:ph idx="1"/>
          </p:nvPr>
        </p:nvSpPr>
        <p:spPr/>
        <p:txBody>
          <a:bodyPr/>
          <a:lstStyle/>
          <a:p>
            <a:pPr eaLnBrk="1" hangingPunct="1"/>
            <a:r>
              <a:rPr lang="en-US" smtClean="0"/>
              <a:t>Formerly a slave </a:t>
            </a:r>
          </a:p>
          <a:p>
            <a:pPr eaLnBrk="1" hangingPunct="1"/>
            <a:r>
              <a:rPr lang="en-US" smtClean="0"/>
              <a:t>Founded Tuskegee Institute after the Civil War</a:t>
            </a:r>
          </a:p>
          <a:p>
            <a:pPr eaLnBrk="1" hangingPunct="1"/>
            <a:r>
              <a:rPr lang="en-US" smtClean="0"/>
              <a:t>Tuskegee trained African Americans to master a trade so that they could achieve economic freedom.</a:t>
            </a:r>
          </a:p>
          <a:p>
            <a:pPr eaLnBrk="1" hangingPunct="1"/>
            <a:r>
              <a:rPr lang="en-US" smtClean="0"/>
              <a:t>Encouraged AAs to work as teachers, farmers, and manual laborers so they could gain economic independence </a:t>
            </a:r>
          </a:p>
          <a:p>
            <a:pPr eaLnBrk="1" hangingPunct="1"/>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51062"/>
          </a:xfrm>
        </p:spPr>
        <p:txBody>
          <a:bodyPr>
            <a:normAutofit fontScale="90000"/>
          </a:bodyPr>
          <a:lstStyle/>
          <a:p>
            <a:pPr eaLnBrk="1" fontAlgn="auto" hangingPunct="1">
              <a:spcAft>
                <a:spcPts val="0"/>
              </a:spcAft>
              <a:defRPr/>
            </a:pPr>
            <a:r>
              <a:rPr lang="en-US" dirty="0" smtClean="0">
                <a:solidFill>
                  <a:schemeClr val="accent1">
                    <a:satMod val="150000"/>
                  </a:schemeClr>
                </a:solidFill>
              </a:rPr>
              <a:t>Atlanta Compromise – Speech Booker gave in Atlanta </a:t>
            </a:r>
            <a:endParaRPr lang="en-US" dirty="0">
              <a:solidFill>
                <a:schemeClr val="accent1">
                  <a:satMod val="150000"/>
                </a:schemeClr>
              </a:solidFill>
            </a:endParaRPr>
          </a:p>
        </p:txBody>
      </p:sp>
      <p:sp>
        <p:nvSpPr>
          <p:cNvPr id="12291" name="Content Placeholder 2"/>
          <p:cNvSpPr>
            <a:spLocks noGrp="1"/>
          </p:cNvSpPr>
          <p:nvPr>
            <p:ph sz="half" idx="1"/>
          </p:nvPr>
        </p:nvSpPr>
        <p:spPr>
          <a:xfrm>
            <a:off x="457200" y="1773238"/>
            <a:ext cx="4038600" cy="4624387"/>
          </a:xfrm>
        </p:spPr>
        <p:txBody>
          <a:bodyPr/>
          <a:lstStyle/>
          <a:p>
            <a:pPr eaLnBrk="1" hangingPunct="1"/>
            <a:r>
              <a:rPr lang="en-US" smtClean="0"/>
              <a:t>“In all things that are purely social we (whites and blacks) can be as separate as the fingers, yet one as the hand in all things essential to mutual progress.”</a:t>
            </a:r>
          </a:p>
        </p:txBody>
      </p:sp>
      <p:sp>
        <p:nvSpPr>
          <p:cNvPr id="12292" name="Content Placeholder 4"/>
          <p:cNvSpPr>
            <a:spLocks noGrp="1"/>
          </p:cNvSpPr>
          <p:nvPr>
            <p:ph sz="half" idx="2"/>
          </p:nvPr>
        </p:nvSpPr>
        <p:spPr>
          <a:xfrm>
            <a:off x="4648200" y="1773238"/>
            <a:ext cx="4038600" cy="4624387"/>
          </a:xfrm>
        </p:spPr>
        <p:txBody>
          <a:bodyPr/>
          <a:lstStyle/>
          <a:p>
            <a:pPr eaLnBrk="1" hangingPunct="1"/>
            <a:endParaRPr lang="en-US" smtClean="0"/>
          </a:p>
        </p:txBody>
      </p:sp>
      <p:pic>
        <p:nvPicPr>
          <p:cNvPr id="12293" name="Picture 2" descr="http://www.gardenofpraise.com/images2/bookert2.jpg"/>
          <p:cNvPicPr>
            <a:picLocks noChangeAspect="1" noChangeArrowheads="1"/>
          </p:cNvPicPr>
          <p:nvPr/>
        </p:nvPicPr>
        <p:blipFill>
          <a:blip r:embed="rId2"/>
          <a:srcRect/>
          <a:stretch>
            <a:fillRect/>
          </a:stretch>
        </p:blipFill>
        <p:spPr bwMode="auto">
          <a:xfrm>
            <a:off x="4572000" y="2133600"/>
            <a:ext cx="428625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Booker T. Washington	</a:t>
            </a:r>
            <a:endParaRPr lang="en-US" dirty="0">
              <a:solidFill>
                <a:schemeClr val="accent1">
                  <a:satMod val="150000"/>
                </a:schemeClr>
              </a:solidFill>
            </a:endParaRPr>
          </a:p>
        </p:txBody>
      </p:sp>
      <p:sp>
        <p:nvSpPr>
          <p:cNvPr id="13315" name="Content Placeholder 2"/>
          <p:cNvSpPr>
            <a:spLocks noGrp="1"/>
          </p:cNvSpPr>
          <p:nvPr>
            <p:ph idx="1"/>
          </p:nvPr>
        </p:nvSpPr>
        <p:spPr/>
        <p:txBody>
          <a:bodyPr/>
          <a:lstStyle/>
          <a:p>
            <a:pPr eaLnBrk="1" hangingPunct="1"/>
            <a:r>
              <a:rPr lang="en-US" dirty="0" smtClean="0"/>
              <a:t>Accepted segregation</a:t>
            </a:r>
          </a:p>
          <a:p>
            <a:pPr eaLnBrk="1" hangingPunct="1"/>
            <a:r>
              <a:rPr lang="en-US" dirty="0" smtClean="0"/>
              <a:t>Believed African Americans needed to become self-sufficient in a segregated society</a:t>
            </a:r>
          </a:p>
          <a:p>
            <a:r>
              <a:rPr lang="en-US" dirty="0" smtClean="0"/>
              <a:t>pull yourself up by your bootstraps” </a:t>
            </a:r>
          </a:p>
          <a:p>
            <a:endParaRPr lang="en-US" dirty="0" smtClean="0"/>
          </a:p>
          <a:p>
            <a:r>
              <a:rPr lang="en-US" dirty="0" smtClean="0"/>
              <a:t>http://www.biography.com/people/booker-t-washington-9524663/videos/booker-t-washington-mini-biography-11188803909</a:t>
            </a:r>
          </a:p>
          <a:p>
            <a:pPr eaLnBrk="1" hangingPunct="1"/>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W. E. B. Du Bois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t>Rejected much of Booker T. Washington’s philosophy</a:t>
            </a:r>
          </a:p>
          <a:p>
            <a:pPr marL="438912" indent="-320040" eaLnBrk="1" fontAlgn="auto" hangingPunct="1">
              <a:spcBef>
                <a:spcPts val="0"/>
              </a:spcBef>
              <a:spcAft>
                <a:spcPts val="0"/>
              </a:spcAft>
              <a:buFont typeface="Wingdings 2"/>
              <a:buChar char=""/>
              <a:defRPr/>
            </a:pPr>
            <a:r>
              <a:rPr lang="en-US" dirty="0" smtClean="0"/>
              <a:t>Believed blacks should strive for success in academic fields, intellectual pursuits, and white collar jobs </a:t>
            </a:r>
          </a:p>
          <a:p>
            <a:pPr marL="438912" indent="-320040" eaLnBrk="1" fontAlgn="auto" hangingPunct="1">
              <a:spcBef>
                <a:spcPts val="0"/>
              </a:spcBef>
              <a:spcAft>
                <a:spcPts val="0"/>
              </a:spcAft>
              <a:buFont typeface="Wingdings 2"/>
              <a:buChar char=""/>
              <a:defRPr/>
            </a:pPr>
            <a:r>
              <a:rPr lang="en-US" dirty="0" smtClean="0"/>
              <a:t>Resented segregation </a:t>
            </a:r>
          </a:p>
          <a:p>
            <a:pPr marL="438912" indent="-320040" eaLnBrk="1" fontAlgn="auto" hangingPunct="1">
              <a:spcBef>
                <a:spcPts val="0"/>
              </a:spcBef>
              <a:spcAft>
                <a:spcPts val="0"/>
              </a:spcAft>
              <a:buFont typeface="Wingdings 2"/>
              <a:buChar char=""/>
              <a:defRPr/>
            </a:pPr>
            <a:r>
              <a:rPr lang="en-US" dirty="0" smtClean="0"/>
              <a:t>Harvard’s first African American PhD graduate</a:t>
            </a:r>
          </a:p>
          <a:p>
            <a:pPr marL="438912" indent="-320040" eaLnBrk="1" fontAlgn="auto" hangingPunct="1">
              <a:spcBef>
                <a:spcPts val="0"/>
              </a:spcBef>
              <a:spcAft>
                <a:spcPts val="0"/>
              </a:spcAft>
              <a:buFont typeface="Wingdings 2"/>
              <a:buChar char=""/>
              <a:defRPr/>
            </a:pPr>
            <a:r>
              <a:rPr lang="en-US" dirty="0" smtClean="0"/>
              <a:t>Helped establish the NAACP (National Association for the Advancement of Colored People) </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pPr eaLnBrk="1" fontAlgn="auto" hangingPunct="1">
              <a:spcAft>
                <a:spcPts val="0"/>
              </a:spcAft>
              <a:defRPr/>
            </a:pPr>
            <a:r>
              <a:rPr lang="en-US" dirty="0" smtClean="0">
                <a:solidFill>
                  <a:schemeClr val="accent1">
                    <a:satMod val="150000"/>
                  </a:schemeClr>
                </a:solidFill>
              </a:rPr>
              <a:t>W.E.B. Du Bois </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4038600" cy="4525963"/>
          </a:xfrm>
        </p:spPr>
        <p:txBody>
          <a:bodyPr rtlCol="0">
            <a:normAutofit fontScale="77500" lnSpcReduction="20000"/>
          </a:bodyPr>
          <a:lstStyle/>
          <a:p>
            <a:pPr marL="438912" indent="-320040" eaLnBrk="1" fontAlgn="auto" hangingPunct="1">
              <a:spcBef>
                <a:spcPts val="0"/>
              </a:spcBef>
              <a:spcAft>
                <a:spcPts val="0"/>
              </a:spcAft>
              <a:buFont typeface="Wingdings 2"/>
              <a:buChar char=""/>
              <a:defRPr/>
            </a:pPr>
            <a:r>
              <a:rPr lang="en-US" dirty="0" smtClean="0"/>
              <a:t>“Now is the accepted time, not tomorrow, not some more convenient season. It is today that our best work can be done and not some future day or future year. It is today that we fit ourselves for the greater usefulness of tomorrow. Today is the seed time, now are the hours of work, and tomorrow comes the harvest and the playtime.”</a:t>
            </a:r>
            <a:endParaRPr lang="en-US" dirty="0"/>
          </a:p>
        </p:txBody>
      </p:sp>
      <p:pic>
        <p:nvPicPr>
          <p:cNvPr id="15364" name="Picture 2" descr="W.E.B. Du Bois"/>
          <p:cNvPicPr>
            <a:picLocks noChangeAspect="1" noChangeArrowheads="1"/>
          </p:cNvPicPr>
          <p:nvPr/>
        </p:nvPicPr>
        <p:blipFill>
          <a:blip r:embed="rId2"/>
          <a:srcRect/>
          <a:stretch>
            <a:fillRect/>
          </a:stretch>
        </p:blipFill>
        <p:spPr bwMode="auto">
          <a:xfrm>
            <a:off x="4648200" y="457200"/>
            <a:ext cx="396240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W. E. B. Dubois </a:t>
            </a:r>
            <a:endParaRPr lang="en-US" dirty="0">
              <a:solidFill>
                <a:schemeClr val="accent1">
                  <a:satMod val="150000"/>
                </a:schemeClr>
              </a:solidFill>
            </a:endParaRPr>
          </a:p>
        </p:txBody>
      </p:sp>
      <p:sp>
        <p:nvSpPr>
          <p:cNvPr id="16387" name="Content Placeholder 2"/>
          <p:cNvSpPr>
            <a:spLocks noGrp="1"/>
          </p:cNvSpPr>
          <p:nvPr>
            <p:ph idx="1"/>
          </p:nvPr>
        </p:nvSpPr>
        <p:spPr/>
        <p:txBody>
          <a:bodyPr/>
          <a:lstStyle/>
          <a:p>
            <a:r>
              <a:rPr lang="en-US" dirty="0" smtClean="0">
                <a:hlinkClick r:id="rId2"/>
              </a:rPr>
              <a:t>http://www.biography.com/people/web-du-bois-9279924/videos/web-du-bois-mini-biography-15383107870</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Custom 1">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792BC3"/>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10067</TotalTime>
  <Words>3712</Words>
  <Application>Microsoft Office PowerPoint</Application>
  <PresentationFormat>On-screen Show (4:3)</PresentationFormat>
  <Paragraphs>479</Paragraphs>
  <Slides>129</Slides>
  <Notes>0</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Black</vt:lpstr>
      <vt:lpstr>The Progressive Era </vt:lpstr>
      <vt:lpstr>Daily opener </vt:lpstr>
      <vt:lpstr>Daily opener </vt:lpstr>
      <vt:lpstr>Slide 4</vt:lpstr>
      <vt:lpstr>Social Gospel vs. Social Darwinism </vt:lpstr>
      <vt:lpstr>Reading Activity: </vt:lpstr>
      <vt:lpstr>Slide 7</vt:lpstr>
      <vt:lpstr>Daily opener </vt:lpstr>
      <vt:lpstr>Slide 9</vt:lpstr>
      <vt:lpstr>Slide 10</vt:lpstr>
      <vt:lpstr>The Progressive Era </vt:lpstr>
      <vt:lpstr>Progressives </vt:lpstr>
      <vt:lpstr>Progressives </vt:lpstr>
      <vt:lpstr>Progressive </vt:lpstr>
      <vt:lpstr>1. Women’s Suffrage </vt:lpstr>
      <vt:lpstr>1. Women’s suffrage </vt:lpstr>
      <vt:lpstr>Susan B. Anthony </vt:lpstr>
      <vt:lpstr> </vt:lpstr>
      <vt:lpstr>A. The Perfect 36</vt:lpstr>
      <vt:lpstr>B. Anne Dallas Dudley</vt:lpstr>
      <vt:lpstr>C. Harry Burn</vt:lpstr>
      <vt:lpstr>D. Josephine Pearson </vt:lpstr>
      <vt:lpstr>Daily Opener </vt:lpstr>
      <vt:lpstr>How did Progressivism happen? </vt:lpstr>
      <vt:lpstr>Slide 25</vt:lpstr>
      <vt:lpstr>2. Regulation of food and drug </vt:lpstr>
      <vt:lpstr>Slide 27</vt:lpstr>
      <vt:lpstr>Slide 28</vt:lpstr>
      <vt:lpstr>3. Political Reforms </vt:lpstr>
      <vt:lpstr>Slide 30</vt:lpstr>
      <vt:lpstr>Slide 31</vt:lpstr>
      <vt:lpstr>a. Initiative </vt:lpstr>
      <vt:lpstr>b. Referendum </vt:lpstr>
      <vt:lpstr>c. Recall </vt:lpstr>
      <vt:lpstr>d. Adoption of the primary system</vt:lpstr>
      <vt:lpstr>d. 16th amendment </vt:lpstr>
      <vt:lpstr>e. 17th amendment </vt:lpstr>
      <vt:lpstr>Impact on the relationship between the citizen and the government </vt:lpstr>
      <vt:lpstr>Research Groups &amp; Impromptu Presentations over: (standard US.15)</vt:lpstr>
      <vt:lpstr>Slide 40</vt:lpstr>
      <vt:lpstr>Slide 41</vt:lpstr>
      <vt:lpstr>4. Protection of workers’ rights </vt:lpstr>
      <vt:lpstr>Slide 43</vt:lpstr>
      <vt:lpstr>Ending child labor </vt:lpstr>
      <vt:lpstr>Most Dangerous Jobs Today </vt:lpstr>
      <vt:lpstr>Decreasing </vt:lpstr>
      <vt:lpstr>Slide 47</vt:lpstr>
      <vt:lpstr>Daily openers </vt:lpstr>
      <vt:lpstr>On a sheet of paper, write:</vt:lpstr>
      <vt:lpstr>Progressive Era Presidents </vt:lpstr>
      <vt:lpstr>5. Antitrust Supreme Court decisions </vt:lpstr>
      <vt:lpstr>Slide 52</vt:lpstr>
      <vt:lpstr>6. Progressive Era Presidents </vt:lpstr>
      <vt:lpstr>Slide 54</vt:lpstr>
      <vt:lpstr>m</vt:lpstr>
      <vt:lpstr>http://www.history.com/this-day-in-history/theodore-roosevelt-shot-in-milwaukee</vt:lpstr>
      <vt:lpstr>Theodore Roosevelt </vt:lpstr>
      <vt:lpstr>Slide 58</vt:lpstr>
      <vt:lpstr>Slide 59</vt:lpstr>
      <vt:lpstr>Slide 60</vt:lpstr>
      <vt:lpstr>Teddy was also nicknamed the ‘Trust Buster’ </vt:lpstr>
      <vt:lpstr>Slide 62</vt:lpstr>
      <vt:lpstr>Conservation</vt:lpstr>
      <vt:lpstr>Theodore Roosevelt </vt:lpstr>
      <vt:lpstr>Reading Quiz</vt:lpstr>
      <vt:lpstr>Quiz- You may use notes. </vt:lpstr>
      <vt:lpstr>Slide 67</vt:lpstr>
      <vt:lpstr>Groups: Ch. 8 Sect. 4 starts on page 233 </vt:lpstr>
      <vt:lpstr>Slide 69</vt:lpstr>
      <vt:lpstr>Slide 70</vt:lpstr>
      <vt:lpstr>7. Muckraker</vt:lpstr>
      <vt:lpstr>Upton Sinclair </vt:lpstr>
      <vt:lpstr> Robert La Follette  </vt:lpstr>
      <vt:lpstr>Ida Tarbell</vt:lpstr>
      <vt:lpstr>Lincoln Steffens</vt:lpstr>
      <vt:lpstr>Slide 76</vt:lpstr>
      <vt:lpstr>Slide 77</vt:lpstr>
      <vt:lpstr>Agenda </vt:lpstr>
      <vt:lpstr>Daily Opener</vt:lpstr>
      <vt:lpstr>8. Temperance Movement </vt:lpstr>
      <vt:lpstr>Slide 81</vt:lpstr>
      <vt:lpstr>Slide 82</vt:lpstr>
      <vt:lpstr>Slide 83</vt:lpstr>
      <vt:lpstr>8. Temperance Movement  </vt:lpstr>
      <vt:lpstr>Slide 85</vt:lpstr>
      <vt:lpstr>Al Capone </vt:lpstr>
      <vt:lpstr>Slide 87</vt:lpstr>
      <vt:lpstr>9. African Americans and the Progressive Era </vt:lpstr>
      <vt:lpstr>Slide 89</vt:lpstr>
      <vt:lpstr>Marcus Garvey</vt:lpstr>
      <vt:lpstr>African Americans and the Progressive Era (1890-1920)</vt:lpstr>
      <vt:lpstr>Slide 92</vt:lpstr>
      <vt:lpstr>Booker T. Washington  1856 - 1915</vt:lpstr>
      <vt:lpstr>Booker T. Washington </vt:lpstr>
      <vt:lpstr>Atlanta Compromise – Speech Booker gave in Atlanta </vt:lpstr>
      <vt:lpstr>Booker T. Washington </vt:lpstr>
      <vt:lpstr>W. E. B. Du Bois</vt:lpstr>
      <vt:lpstr>W.E.B. Du Bois </vt:lpstr>
      <vt:lpstr>W. E. B. Dubois </vt:lpstr>
      <vt:lpstr>Du Bois Primary Source &amp; Questions  </vt:lpstr>
      <vt:lpstr>Du Bois Questions </vt:lpstr>
      <vt:lpstr>What is the “other world”? </vt:lpstr>
      <vt:lpstr>What is the problem that Du Bois is rarely asked and rarely answers? </vt:lpstr>
      <vt:lpstr>Why do the questions go unasked? </vt:lpstr>
      <vt:lpstr>What metaphors does Du Bois use to describe the difference he feels between his world and the ‘other world’? </vt:lpstr>
      <vt:lpstr>How did Du Bois view the ‘other world’? </vt:lpstr>
      <vt:lpstr>What is the double consciousness that Du Bois describes? </vt:lpstr>
      <vt:lpstr>Marcus Garvey </vt:lpstr>
      <vt:lpstr>Marcus Garvey </vt:lpstr>
      <vt:lpstr>Progressive African American Leader today? </vt:lpstr>
      <vt:lpstr>Relevance to Today</vt:lpstr>
      <vt:lpstr>Partner Quiz </vt:lpstr>
      <vt:lpstr>Reflective Writing: African Americans in America Today </vt:lpstr>
      <vt:lpstr>Paper Organization</vt:lpstr>
      <vt:lpstr>Slide 115</vt:lpstr>
      <vt:lpstr>Great Migration </vt:lpstr>
      <vt:lpstr>Great Migration </vt:lpstr>
      <vt:lpstr>Great Migration </vt:lpstr>
      <vt:lpstr>Slide 119</vt:lpstr>
      <vt:lpstr>Harlem Renaissance </vt:lpstr>
      <vt:lpstr>Harlem Renaissance </vt:lpstr>
      <vt:lpstr>Just the Facts: The emergence of modern America </vt:lpstr>
      <vt:lpstr>Slide 123</vt:lpstr>
      <vt:lpstr>Slide 124</vt:lpstr>
      <vt:lpstr>New Freedom</vt:lpstr>
      <vt:lpstr>The Underwood Tariff</vt:lpstr>
      <vt:lpstr>The Federal Reserve Act</vt:lpstr>
      <vt:lpstr>The Clayton Anti-Trust Act </vt:lpstr>
      <vt:lpstr>Slide 129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Progressive Era</dc:title>
  <dc:creator>Jaclyn Shea Cleveland</dc:creator>
  <cp:lastModifiedBy>shsteacher</cp:lastModifiedBy>
  <cp:revision>303</cp:revision>
  <dcterms:created xsi:type="dcterms:W3CDTF">2014-10-24T14:19:58Z</dcterms:created>
  <dcterms:modified xsi:type="dcterms:W3CDTF">2014-12-18T15:13:05Z</dcterms:modified>
</cp:coreProperties>
</file>