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7"/>
  </p:notesMasterIdLst>
  <p:sldIdLst>
    <p:sldId id="256" r:id="rId2"/>
    <p:sldId id="352" r:id="rId3"/>
    <p:sldId id="257" r:id="rId4"/>
    <p:sldId id="269" r:id="rId5"/>
    <p:sldId id="258" r:id="rId6"/>
    <p:sldId id="275" r:id="rId7"/>
    <p:sldId id="270" r:id="rId8"/>
    <p:sldId id="355" r:id="rId9"/>
    <p:sldId id="280" r:id="rId10"/>
    <p:sldId id="279" r:id="rId11"/>
    <p:sldId id="272" r:id="rId12"/>
    <p:sldId id="273" r:id="rId13"/>
    <p:sldId id="259" r:id="rId14"/>
    <p:sldId id="278" r:id="rId15"/>
    <p:sldId id="260" r:id="rId16"/>
    <p:sldId id="261" r:id="rId17"/>
    <p:sldId id="362" r:id="rId18"/>
    <p:sldId id="263" r:id="rId19"/>
    <p:sldId id="354" r:id="rId20"/>
    <p:sldId id="264" r:id="rId21"/>
    <p:sldId id="363" r:id="rId22"/>
    <p:sldId id="274" r:id="rId23"/>
    <p:sldId id="265" r:id="rId24"/>
    <p:sldId id="364" r:id="rId25"/>
    <p:sldId id="271" r:id="rId26"/>
    <p:sldId id="351" r:id="rId27"/>
    <p:sldId id="282" r:id="rId28"/>
    <p:sldId id="283" r:id="rId29"/>
    <p:sldId id="284" r:id="rId30"/>
    <p:sldId id="353" r:id="rId31"/>
    <p:sldId id="370" r:id="rId32"/>
    <p:sldId id="371" r:id="rId33"/>
    <p:sldId id="286" r:id="rId34"/>
    <p:sldId id="289" r:id="rId35"/>
    <p:sldId id="365" r:id="rId36"/>
    <p:sldId id="297" r:id="rId37"/>
    <p:sldId id="287" r:id="rId38"/>
    <p:sldId id="288" r:id="rId39"/>
    <p:sldId id="308" r:id="rId40"/>
    <p:sldId id="307" r:id="rId41"/>
    <p:sldId id="366" r:id="rId42"/>
    <p:sldId id="310" r:id="rId43"/>
    <p:sldId id="311" r:id="rId44"/>
    <p:sldId id="290" r:id="rId45"/>
    <p:sldId id="291" r:id="rId46"/>
    <p:sldId id="292" r:id="rId47"/>
    <p:sldId id="358" r:id="rId48"/>
    <p:sldId id="293" r:id="rId49"/>
    <p:sldId id="294" r:id="rId50"/>
    <p:sldId id="313" r:id="rId51"/>
    <p:sldId id="296" r:id="rId52"/>
    <p:sldId id="298" r:id="rId53"/>
    <p:sldId id="299" r:id="rId54"/>
    <p:sldId id="301" r:id="rId55"/>
    <p:sldId id="302" r:id="rId56"/>
    <p:sldId id="303" r:id="rId57"/>
    <p:sldId id="367" r:id="rId58"/>
    <p:sldId id="368" r:id="rId59"/>
    <p:sldId id="304" r:id="rId60"/>
    <p:sldId id="300" r:id="rId61"/>
    <p:sldId id="305" r:id="rId62"/>
    <p:sldId id="312" r:id="rId63"/>
    <p:sldId id="315" r:id="rId64"/>
    <p:sldId id="314" r:id="rId65"/>
    <p:sldId id="316" r:id="rId66"/>
    <p:sldId id="317" r:id="rId67"/>
    <p:sldId id="318" r:id="rId68"/>
    <p:sldId id="356" r:id="rId69"/>
    <p:sldId id="319" r:id="rId70"/>
    <p:sldId id="320" r:id="rId71"/>
    <p:sldId id="321" r:id="rId72"/>
    <p:sldId id="322" r:id="rId73"/>
    <p:sldId id="328" r:id="rId74"/>
    <p:sldId id="326" r:id="rId75"/>
    <p:sldId id="323" r:id="rId76"/>
    <p:sldId id="324" r:id="rId77"/>
    <p:sldId id="325" r:id="rId78"/>
    <p:sldId id="327" r:id="rId79"/>
    <p:sldId id="357" r:id="rId80"/>
    <p:sldId id="359" r:id="rId81"/>
    <p:sldId id="333" r:id="rId82"/>
    <p:sldId id="341" r:id="rId83"/>
    <p:sldId id="342" r:id="rId84"/>
    <p:sldId id="344" r:id="rId85"/>
    <p:sldId id="346" r:id="rId86"/>
    <p:sldId id="345" r:id="rId87"/>
    <p:sldId id="361" r:id="rId88"/>
    <p:sldId id="343" r:id="rId89"/>
    <p:sldId id="340" r:id="rId90"/>
    <p:sldId id="339" r:id="rId91"/>
    <p:sldId id="347" r:id="rId92"/>
    <p:sldId id="348" r:id="rId93"/>
    <p:sldId id="349" r:id="rId94"/>
    <p:sldId id="329" r:id="rId95"/>
    <p:sldId id="330" r:id="rId96"/>
    <p:sldId id="331" r:id="rId97"/>
    <p:sldId id="332" r:id="rId98"/>
    <p:sldId id="334" r:id="rId99"/>
    <p:sldId id="335" r:id="rId100"/>
    <p:sldId id="336" r:id="rId101"/>
    <p:sldId id="337" r:id="rId102"/>
    <p:sldId id="338" r:id="rId103"/>
    <p:sldId id="360" r:id="rId104"/>
    <p:sldId id="350" r:id="rId105"/>
    <p:sldId id="369" r:id="rId10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17" autoAdjust="0"/>
    <p:restoredTop sz="94106" autoAdjust="0"/>
  </p:normalViewPr>
  <p:slideViewPr>
    <p:cSldViewPr snapToGrid="0" snapToObjects="1">
      <p:cViewPr varScale="1">
        <p:scale>
          <a:sx n="98" d="100"/>
          <a:sy n="98" d="100"/>
        </p:scale>
        <p:origin x="35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C285DE-D1C8-EF45-8C1F-33AB7A1C89C7}" type="datetimeFigureOut">
              <a:rPr lang="en-US" smtClean="0"/>
              <a:pPr/>
              <a:t>3/5/2019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82EE61-6550-B841-BD76-BB53FE66F2AF}" type="slidenum">
              <a:rPr lang="en-US" smtClean="0"/>
              <a:pPr/>
              <a:t>‹#›</a:t>
            </a:fld>
            <a:endParaRPr lang="en-US"/>
          </a:p>
        </p:txBody>
      </p:sp>
    </p:spTree>
    <p:extLst>
      <p:ext uri="{BB962C8B-B14F-4D97-AF65-F5344CB8AC3E}">
        <p14:creationId xmlns:p14="http://schemas.microsoft.com/office/powerpoint/2010/main" val="27212729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DF54A7-EEFD-3E45-B6FC-C06D08046AA2}" type="slidenum">
              <a:rPr lang="en-US"/>
              <a:pPr/>
              <a:t>6</a:t>
            </a:fld>
            <a:endParaRPr lang="en-US"/>
          </a:p>
        </p:txBody>
      </p:sp>
      <p:sp>
        <p:nvSpPr>
          <p:cNvPr id="1300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0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F46BB4-4A7A-FE42-9E8B-A10F4E470AAC}" type="slidenum">
              <a:rPr lang="en-US"/>
              <a:pPr/>
              <a:t>10</a:t>
            </a:fld>
            <a:endParaRPr lang="en-US"/>
          </a:p>
        </p:txBody>
      </p:sp>
      <p:sp>
        <p:nvSpPr>
          <p:cNvPr id="1617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61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E47482-1A6A-AB4F-A3FC-F05C4BE3C6A5}" type="slidenum">
              <a:rPr lang="en-US"/>
              <a:pPr/>
              <a:t>14</a:t>
            </a:fld>
            <a:endParaRPr lang="en-US"/>
          </a:p>
        </p:txBody>
      </p:sp>
      <p:sp>
        <p:nvSpPr>
          <p:cNvPr id="1556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55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82EE61-6550-B841-BD76-BB53FE66F2AF}" type="slidenum">
              <a:rPr lang="en-US" smtClean="0"/>
              <a:pPr/>
              <a:t>73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165658-A3A1-2241-84DE-E4DAC1F7F296}" type="datetimeFigureOut">
              <a:rPr lang="en-US" smtClean="0"/>
              <a:pPr/>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AA1A45-0DE8-EC49-B50B-79A1B89E2262}" type="slidenum">
              <a:rPr lang="en-US" smtClean="0"/>
              <a:pPr/>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165658-A3A1-2241-84DE-E4DAC1F7F296}" type="datetimeFigureOut">
              <a:rPr lang="en-US" smtClean="0"/>
              <a:pPr/>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AA1A45-0DE8-EC49-B50B-79A1B89E2262}" type="slidenum">
              <a:rPr lang="en-US" smtClean="0"/>
              <a:pPr/>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165658-A3A1-2241-84DE-E4DAC1F7F296}" type="datetimeFigureOut">
              <a:rPr lang="en-US" smtClean="0"/>
              <a:pPr/>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AA1A45-0DE8-EC49-B50B-79A1B89E2262}" type="slidenum">
              <a:rPr lang="en-US" smtClean="0"/>
              <a:pPr/>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GB"/>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GB"/>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90275586-A842-0847-A5D2-9F122792AD9A}" type="slidenum">
              <a:rPr lang="en-GB"/>
              <a:pPr/>
              <a:t>‹#›</a:t>
            </a:fld>
            <a:endParaRPr lang="en-GB"/>
          </a:p>
        </p:txBody>
      </p:sp>
    </p:spTree>
    <p:extLst>
      <p:ext uri="{BB962C8B-B14F-4D97-AF65-F5344CB8AC3E}">
        <p14:creationId xmlns:p14="http://schemas.microsoft.com/office/powerpoint/2010/main" val="140105266"/>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524000" y="190500"/>
            <a:ext cx="7010400" cy="582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629400" y="6248400"/>
            <a:ext cx="1905000" cy="457200"/>
          </a:xfrm>
        </p:spPr>
        <p:txBody>
          <a:bodyPr/>
          <a:lstStyle>
            <a:lvl1pPr>
              <a:defRPr/>
            </a:lvl1pPr>
          </a:lstStyle>
          <a:p>
            <a:endParaRPr lang="en-US"/>
          </a:p>
        </p:txBody>
      </p:sp>
      <p:sp>
        <p:nvSpPr>
          <p:cNvPr id="4" name="Footer Placeholder 3"/>
          <p:cNvSpPr>
            <a:spLocks noGrp="1"/>
          </p:cNvSpPr>
          <p:nvPr>
            <p:ph type="ftr" sz="quarter" idx="11"/>
          </p:nvPr>
        </p:nvSpPr>
        <p:spPr>
          <a:xfrm>
            <a:off x="3276600" y="62484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1524000" y="6248400"/>
            <a:ext cx="1295400" cy="457200"/>
          </a:xfrm>
        </p:spPr>
        <p:txBody>
          <a:bodyPr/>
          <a:lstStyle>
            <a:lvl1pPr>
              <a:defRPr/>
            </a:lvl1pPr>
          </a:lstStyle>
          <a:p>
            <a:fld id="{B3089040-0522-42A9-A018-A0E043F78F6F}"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165658-A3A1-2241-84DE-E4DAC1F7F296}" type="datetimeFigureOut">
              <a:rPr lang="en-US" smtClean="0"/>
              <a:pPr/>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AA1A45-0DE8-EC49-B50B-79A1B89E2262}" type="slidenum">
              <a:rPr lang="en-US" smtClean="0"/>
              <a:pPr/>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165658-A3A1-2241-84DE-E4DAC1F7F296}" type="datetimeFigureOut">
              <a:rPr lang="en-US" smtClean="0"/>
              <a:pPr/>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AA1A45-0DE8-EC49-B50B-79A1B89E2262}" type="slidenum">
              <a:rPr lang="en-US" smtClean="0"/>
              <a:pPr/>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165658-A3A1-2241-84DE-E4DAC1F7F296}" type="datetimeFigureOut">
              <a:rPr lang="en-US" smtClean="0"/>
              <a:pPr/>
              <a:t>3/5/2019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AA1A45-0DE8-EC49-B50B-79A1B89E2262}" type="slidenum">
              <a:rPr lang="en-US" smtClean="0"/>
              <a:pPr/>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165658-A3A1-2241-84DE-E4DAC1F7F296}" type="datetimeFigureOut">
              <a:rPr lang="en-US" smtClean="0"/>
              <a:pPr/>
              <a:t>3/5/2019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AA1A45-0DE8-EC49-B50B-79A1B89E2262}" type="slidenum">
              <a:rPr lang="en-US" smtClean="0"/>
              <a:pPr/>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165658-A3A1-2241-84DE-E4DAC1F7F296}" type="datetimeFigureOut">
              <a:rPr lang="en-US" smtClean="0"/>
              <a:pPr/>
              <a:t>3/5/2019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AA1A45-0DE8-EC49-B50B-79A1B89E2262}" type="slidenum">
              <a:rPr lang="en-US" smtClean="0"/>
              <a:pPr/>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165658-A3A1-2241-84DE-E4DAC1F7F296}" type="datetimeFigureOut">
              <a:rPr lang="en-US" smtClean="0"/>
              <a:pPr/>
              <a:t>3/5/2019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AA1A45-0DE8-EC49-B50B-79A1B89E2262}" type="slidenum">
              <a:rPr lang="en-US" smtClean="0"/>
              <a:pPr/>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165658-A3A1-2241-84DE-E4DAC1F7F296}" type="datetimeFigureOut">
              <a:rPr lang="en-US" smtClean="0"/>
              <a:pPr/>
              <a:t>3/5/2019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AA1A45-0DE8-EC49-B50B-79A1B89E2262}" type="slidenum">
              <a:rPr lang="en-US" smtClean="0"/>
              <a:pPr/>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165658-A3A1-2241-84DE-E4DAC1F7F296}" type="datetimeFigureOut">
              <a:rPr lang="en-US" smtClean="0"/>
              <a:pPr/>
              <a:t>3/5/2019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AA1A45-0DE8-EC49-B50B-79A1B89E2262}" type="slidenum">
              <a:rPr lang="en-US" smtClean="0"/>
              <a:pPr/>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165658-A3A1-2241-84DE-E4DAC1F7F296}" type="datetimeFigureOut">
              <a:rPr lang="en-US" smtClean="0"/>
              <a:pPr/>
              <a:t>3/5/2019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AA1A45-0DE8-EC49-B50B-79A1B89E2262}" type="slidenum">
              <a:rPr lang="en-US" smtClean="0"/>
              <a:pPr/>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hyperlink" Target="http://www.history.com/topics/cold-war/cuban-missile-crisis/videos/vietnam?m=528e394da93ae&amp;s=undefined&amp;f=1&amp;free=false" TargetMode="Externa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https://www.youtube.com/watch?v=JGc3v56_ZZY"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hyperlink" Target="https://www.youtube.com/watch?v=X1El1GVQVdc"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history.com/topics/cold-war/cold-war-history/videos/speeches-execution-of-julius-and-ethel-rosenber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youtube.com/watch?v=A4LpLqHNOTk"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youtube.com/watch?v=5zBfIJ4ABIQ" TargetMode="Externa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www.youtube.com/watch?v=AdQGHIFFGyw"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www.history.com/topics/cold-war/cuban-missile-crisis/videos/bay-of-pigs-cias-perfect-failure"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www.history.com/topics/cold-war/cuban-missile-crisis/videos/cuban-missile-crisis?m=528e394da93ae&amp;s=undefined&amp;f=1&amp;free=fals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www.history.com/topics/cold-war/cuban-missile-crisis/videos/kennedy-responds-to-berlin-wall?m=528e394da93ae&amp;s=undefined&amp;f=1&amp;free=false" TargetMode="External"/><Relationship Id="rId2" Type="http://schemas.openxmlformats.org/officeDocument/2006/relationships/hyperlink" Target="http://www.history.com/topics/cold-war/cuban-missile-crisis/videos/ask-history-kennedy-and-the-jelly-doughnut?m=528e394da93ae&amp;s=undefined&amp;f=1&amp;free=false"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s://www.youtube.com/watch?v=dDTBnsqxZ3k" TargetMode="External"/><Relationship Id="rId2" Type="http://schemas.openxmlformats.org/officeDocument/2006/relationships/hyperlink" Target="https://www.youtube.com/watch?v=y9HjvHZfCUI"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
            </a:r>
            <a:br>
              <a:rPr lang="en-US" dirty="0"/>
            </a:br>
            <a:r>
              <a:rPr lang="en-US" sz="3300" dirty="0" smtClean="0"/>
              <a:t>Daily Opener </a:t>
            </a:r>
            <a:endParaRPr lang="en-US" sz="3300" dirty="0"/>
          </a:p>
        </p:txBody>
      </p:sp>
      <p:sp>
        <p:nvSpPr>
          <p:cNvPr id="3" name="Subtitle 2"/>
          <p:cNvSpPr>
            <a:spLocks noGrp="1"/>
          </p:cNvSpPr>
          <p:nvPr>
            <p:ph type="subTitle" idx="1"/>
          </p:nvPr>
        </p:nvSpPr>
        <p:spPr/>
        <p:txBody>
          <a:bodyPr>
            <a:normAutofit fontScale="92500"/>
          </a:bodyPr>
          <a:lstStyle/>
          <a:p>
            <a:r>
              <a:rPr lang="en-US" sz="5000" dirty="0" smtClean="0"/>
              <a:t>When was the Cold War? How can a war be cold?  </a:t>
            </a:r>
            <a:endParaRPr lang="en-US" sz="5000" dirty="0"/>
          </a:p>
        </p:txBody>
      </p:sp>
    </p:spTree>
    <p:extLst>
      <p:ext uri="{BB962C8B-B14F-4D97-AF65-F5344CB8AC3E}">
        <p14:creationId xmlns:p14="http://schemas.microsoft.com/office/powerpoint/2010/main" val="40024025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2" name="Rectangle 6"/>
          <p:cNvSpPr>
            <a:spLocks noGrp="1" noChangeArrowheads="1"/>
          </p:cNvSpPr>
          <p:nvPr>
            <p:ph type="title"/>
          </p:nvPr>
        </p:nvSpPr>
        <p:spPr/>
        <p:txBody>
          <a:bodyPr/>
          <a:lstStyle/>
          <a:p>
            <a:r>
              <a:rPr lang="en-US" dirty="0"/>
              <a:t>United Nations</a:t>
            </a:r>
          </a:p>
        </p:txBody>
      </p:sp>
      <p:sp>
        <p:nvSpPr>
          <p:cNvPr id="126983" name="Rectangle 7"/>
          <p:cNvSpPr>
            <a:spLocks noGrp="1" noChangeArrowheads="1"/>
          </p:cNvSpPr>
          <p:nvPr>
            <p:ph type="body" sz="half" idx="1"/>
          </p:nvPr>
        </p:nvSpPr>
        <p:spPr/>
        <p:txBody>
          <a:bodyPr/>
          <a:lstStyle/>
          <a:p>
            <a:r>
              <a:rPr lang="en-US" sz="3600" dirty="0"/>
              <a:t>International </a:t>
            </a:r>
            <a:r>
              <a:rPr lang="en-US" sz="3600" dirty="0" smtClean="0"/>
              <a:t>organization </a:t>
            </a:r>
            <a:r>
              <a:rPr lang="en-US" sz="3600" dirty="0"/>
              <a:t>where countries try to find peaceful solutions</a:t>
            </a:r>
          </a:p>
        </p:txBody>
      </p:sp>
      <p:sp>
        <p:nvSpPr>
          <p:cNvPr id="126984" name="Rectangle 8"/>
          <p:cNvSpPr>
            <a:spLocks noGrp="1" noChangeArrowheads="1"/>
          </p:cNvSpPr>
          <p:nvPr>
            <p:ph type="clipArt" sz="half" idx="2"/>
          </p:nvPr>
        </p:nvSpPr>
        <p:spPr/>
      </p:sp>
      <p:pic>
        <p:nvPicPr>
          <p:cNvPr id="126980" name="Picture 4" descr="un50-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1700213"/>
            <a:ext cx="3663950" cy="49545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06248155"/>
      </p:ext>
    </p:extLst>
  </p:cSld>
  <p:clrMapOvr>
    <a:masterClrMapping/>
  </p:clrMapOvr>
  <p:transition>
    <p:random/>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Tet</a:t>
            </a:r>
            <a:r>
              <a:rPr lang="en-US" dirty="0" smtClean="0"/>
              <a:t> Offensive </a:t>
            </a:r>
            <a:endParaRPr lang="en-US" dirty="0"/>
          </a:p>
        </p:txBody>
      </p:sp>
      <p:sp>
        <p:nvSpPr>
          <p:cNvPr id="3" name="Content Placeholder 2"/>
          <p:cNvSpPr>
            <a:spLocks noGrp="1"/>
          </p:cNvSpPr>
          <p:nvPr>
            <p:ph idx="1"/>
          </p:nvPr>
        </p:nvSpPr>
        <p:spPr/>
        <p:txBody>
          <a:bodyPr>
            <a:normAutofit lnSpcReduction="10000"/>
          </a:bodyPr>
          <a:lstStyle/>
          <a:p>
            <a:r>
              <a:rPr lang="en-US" dirty="0" smtClean="0"/>
              <a:t>January 1968, the North Vietnamese and Vietcong launched a major coordinated attack against the US and South Vietnamese forces. </a:t>
            </a:r>
          </a:p>
          <a:p>
            <a:r>
              <a:rPr lang="en-US" dirty="0" smtClean="0"/>
              <a:t>Produced heavy fighting</a:t>
            </a:r>
          </a:p>
          <a:p>
            <a:r>
              <a:rPr lang="en-US" dirty="0" smtClean="0"/>
              <a:t>The US forces eventually pushed them back</a:t>
            </a:r>
          </a:p>
          <a:p>
            <a:r>
              <a:rPr lang="en-US" dirty="0" smtClean="0"/>
              <a:t>BUT the Vietcong had won a psychological battle against the US </a:t>
            </a:r>
          </a:p>
          <a:p>
            <a:r>
              <a:rPr lang="en-US" dirty="0" smtClean="0"/>
              <a:t>Americans wondered if the US was handling the war </a:t>
            </a:r>
            <a:r>
              <a:rPr lang="en-US" dirty="0" err="1" smtClean="0"/>
              <a:t>correclty</a:t>
            </a:r>
            <a:endParaRPr lang="en-U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Lai Massacre </a:t>
            </a:r>
            <a:endParaRPr lang="en-US" dirty="0"/>
          </a:p>
        </p:txBody>
      </p:sp>
      <p:sp>
        <p:nvSpPr>
          <p:cNvPr id="3" name="Content Placeholder 2"/>
          <p:cNvSpPr>
            <a:spLocks noGrp="1"/>
          </p:cNvSpPr>
          <p:nvPr>
            <p:ph idx="1"/>
          </p:nvPr>
        </p:nvSpPr>
        <p:spPr/>
        <p:txBody>
          <a:bodyPr/>
          <a:lstStyle/>
          <a:p>
            <a:r>
              <a:rPr lang="en-US" dirty="0" smtClean="0"/>
              <a:t>March 1968</a:t>
            </a:r>
          </a:p>
          <a:p>
            <a:r>
              <a:rPr lang="en-US" dirty="0" smtClean="0"/>
              <a:t>US troops rounded up and executed between 175-400 civilians in M Lai. </a:t>
            </a:r>
          </a:p>
          <a:p>
            <a:r>
              <a:rPr lang="en-US" dirty="0" smtClean="0"/>
              <a:t>American people were horrified. </a:t>
            </a:r>
            <a:endParaRPr lang="en-US"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Nixon and the end of involvement in Vietnam </a:t>
            </a:r>
            <a:endParaRPr lang="en-US" dirty="0"/>
          </a:p>
        </p:txBody>
      </p:sp>
      <p:sp>
        <p:nvSpPr>
          <p:cNvPr id="3" name="Content Placeholder 2"/>
          <p:cNvSpPr>
            <a:spLocks noGrp="1"/>
          </p:cNvSpPr>
          <p:nvPr>
            <p:ph idx="1"/>
          </p:nvPr>
        </p:nvSpPr>
        <p:spPr/>
        <p:txBody>
          <a:bodyPr/>
          <a:lstStyle/>
          <a:p>
            <a:r>
              <a:rPr lang="en-US" dirty="0" smtClean="0"/>
              <a:t>Nixon became president in January 1969.</a:t>
            </a:r>
          </a:p>
          <a:p>
            <a:r>
              <a:rPr lang="en-US" dirty="0" smtClean="0"/>
              <a:t>Nixon wanted to end the Vietnam War for the US but he didn’t want South Vietnam to fall to the communists Northern forces.</a:t>
            </a:r>
          </a:p>
          <a:p>
            <a:r>
              <a:rPr lang="en-US" dirty="0" smtClean="0"/>
              <a:t>He bombed bordering countries like Laos and Cambodia.  </a:t>
            </a:r>
            <a:endParaRPr lang="en-US"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hlinkClick r:id="rId2"/>
              </a:rPr>
              <a:t>http://www.history.com/topics/cold-war/cuban-missile-crisis/videos/vietnam?m=528e394da93ae&amp;s=undefined&amp;f=1&amp;free=false</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Cold War: Study Guide </a:t>
            </a:r>
            <a:endParaRPr lang="en-US" dirty="0"/>
          </a:p>
        </p:txBody>
      </p:sp>
      <p:sp>
        <p:nvSpPr>
          <p:cNvPr id="3" name="Content Placeholder 2"/>
          <p:cNvSpPr>
            <a:spLocks noGrp="1"/>
          </p:cNvSpPr>
          <p:nvPr>
            <p:ph idx="1"/>
          </p:nvPr>
        </p:nvSpPr>
        <p:spPr/>
        <p:txBody>
          <a:bodyPr/>
          <a:lstStyle/>
          <a:p>
            <a:r>
              <a:rPr lang="en-US" dirty="0" smtClean="0"/>
              <a:t>Each person needs to complete one for a grade today.</a:t>
            </a:r>
          </a:p>
          <a:p>
            <a:r>
              <a:rPr lang="en-US" dirty="0" smtClean="0"/>
              <a:t>May work in groups if prefer</a:t>
            </a:r>
          </a:p>
          <a:p>
            <a:r>
              <a:rPr lang="en-US" dirty="0" smtClean="0"/>
              <a:t>May use books and notes for answers</a:t>
            </a:r>
            <a:endParaRPr lang="en-US"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Alger Hiss</a:t>
            </a:r>
          </a:p>
        </p:txBody>
      </p:sp>
      <p:sp>
        <p:nvSpPr>
          <p:cNvPr id="3" name="Content Placeholder 2"/>
          <p:cNvSpPr>
            <a:spLocks noGrp="1"/>
          </p:cNvSpPr>
          <p:nvPr>
            <p:ph idx="1"/>
          </p:nvPr>
        </p:nvSpPr>
        <p:spPr/>
        <p:txBody>
          <a:bodyPr/>
          <a:lstStyle/>
          <a:p>
            <a:r>
              <a:rPr lang="en-US" dirty="0" smtClean="0"/>
              <a:t>an </a:t>
            </a:r>
            <a:r>
              <a:rPr lang="en-US" dirty="0"/>
              <a:t>American government official who was accused of being a Soviet spy in 1948 and convicted of perjury in connection with this charge in 1950. </a:t>
            </a:r>
            <a:endParaRPr lang="en-US" dirty="0" smtClean="0"/>
          </a:p>
          <a:p>
            <a:r>
              <a:rPr lang="en-US" dirty="0" smtClean="0"/>
              <a:t>Before </a:t>
            </a:r>
            <a:r>
              <a:rPr lang="en-US" dirty="0"/>
              <a:t>he was tried and convicted, he was involved in the establishment of the United Nations both as a U.S. State Department official and as a U.N. official.</a:t>
            </a:r>
            <a:endParaRPr lang="en-US" dirty="0"/>
          </a:p>
        </p:txBody>
      </p:sp>
    </p:spTree>
    <p:extLst>
      <p:ext uri="{BB962C8B-B14F-4D97-AF65-F5344CB8AC3E}">
        <p14:creationId xmlns:p14="http://schemas.microsoft.com/office/powerpoint/2010/main" val="7308181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United States</a:t>
            </a:r>
            <a:endParaRPr lang="en-US" dirty="0"/>
          </a:p>
        </p:txBody>
      </p:sp>
      <p:sp>
        <p:nvSpPr>
          <p:cNvPr id="3" name="Content Placeholder 2"/>
          <p:cNvSpPr>
            <a:spLocks noGrp="1"/>
          </p:cNvSpPr>
          <p:nvPr>
            <p:ph idx="1"/>
          </p:nvPr>
        </p:nvSpPr>
        <p:spPr/>
        <p:txBody>
          <a:bodyPr/>
          <a:lstStyle/>
          <a:p>
            <a:r>
              <a:rPr lang="en-US" dirty="0" smtClean="0"/>
              <a:t>Capitalism </a:t>
            </a:r>
          </a:p>
          <a:p>
            <a:pPr lvl="1"/>
            <a:r>
              <a:rPr lang="en-US" dirty="0" smtClean="0"/>
              <a:t>Free market economy </a:t>
            </a:r>
          </a:p>
          <a:p>
            <a:pPr lvl="1"/>
            <a:endParaRPr lang="en-US" dirty="0"/>
          </a:p>
        </p:txBody>
      </p:sp>
    </p:spTree>
    <p:extLst>
      <p:ext uri="{BB962C8B-B14F-4D97-AF65-F5344CB8AC3E}">
        <p14:creationId xmlns:p14="http://schemas.microsoft.com/office/powerpoint/2010/main" val="34010858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Soviet Union </a:t>
            </a:r>
            <a:endParaRPr lang="en-US" dirty="0"/>
          </a:p>
        </p:txBody>
      </p:sp>
      <p:sp>
        <p:nvSpPr>
          <p:cNvPr id="3" name="Content Placeholder 2"/>
          <p:cNvSpPr>
            <a:spLocks noGrp="1"/>
          </p:cNvSpPr>
          <p:nvPr>
            <p:ph idx="1"/>
          </p:nvPr>
        </p:nvSpPr>
        <p:spPr/>
        <p:txBody>
          <a:bodyPr/>
          <a:lstStyle/>
          <a:p>
            <a:r>
              <a:rPr lang="en-US" dirty="0" smtClean="0"/>
              <a:t>Communism</a:t>
            </a:r>
          </a:p>
          <a:p>
            <a:pPr lvl="1"/>
            <a:r>
              <a:rPr lang="en-US" dirty="0" smtClean="0"/>
              <a:t>Collective ownership</a:t>
            </a:r>
          </a:p>
          <a:p>
            <a:pPr marL="457200" lvl="1" indent="0">
              <a:buNone/>
            </a:pPr>
            <a:r>
              <a:rPr lang="en-US" dirty="0" smtClean="0"/>
              <a:t> </a:t>
            </a:r>
            <a:endParaRPr lang="en-US" dirty="0"/>
          </a:p>
        </p:txBody>
      </p:sp>
    </p:spTree>
    <p:extLst>
      <p:ext uri="{BB962C8B-B14F-4D97-AF65-F5344CB8AC3E}">
        <p14:creationId xmlns:p14="http://schemas.microsoft.com/office/powerpoint/2010/main" val="26546349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1752600" y="228600"/>
            <a:ext cx="70866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a:spcBef>
                <a:spcPct val="50000"/>
              </a:spcBef>
            </a:pPr>
            <a:r>
              <a:rPr lang="en-US" sz="3600" b="1">
                <a:solidFill>
                  <a:srgbClr val="D40000"/>
                </a:solidFill>
                <a:effectLst>
                  <a:outerShdw blurRad="38100" dist="38100" dir="2700000" algn="tl">
                    <a:srgbClr val="DDDDDD"/>
                  </a:outerShdw>
                </a:effectLst>
              </a:rPr>
              <a:t>The </a:t>
            </a:r>
            <a:r>
              <a:rPr lang="ja-JP" altLang="en-US" sz="3600" b="1">
                <a:solidFill>
                  <a:srgbClr val="D40000"/>
                </a:solidFill>
                <a:effectLst>
                  <a:outerShdw blurRad="38100" dist="38100" dir="2700000" algn="tl">
                    <a:srgbClr val="DDDDDD"/>
                  </a:outerShdw>
                </a:effectLst>
                <a:latin typeface="Arial"/>
              </a:rPr>
              <a:t>“</a:t>
            </a:r>
            <a:r>
              <a:rPr lang="en-US" sz="3600" b="1">
                <a:solidFill>
                  <a:srgbClr val="D40000"/>
                </a:solidFill>
                <a:effectLst>
                  <a:outerShdw blurRad="38100" dist="38100" dir="2700000" algn="tl">
                    <a:srgbClr val="DDDDDD"/>
                  </a:outerShdw>
                </a:effectLst>
              </a:rPr>
              <a:t>Iron Curtain</a:t>
            </a:r>
            <a:r>
              <a:rPr lang="ja-JP" altLang="en-US" sz="3600" b="1">
                <a:solidFill>
                  <a:srgbClr val="D40000"/>
                </a:solidFill>
                <a:effectLst>
                  <a:outerShdw blurRad="38100" dist="38100" dir="2700000" algn="tl">
                    <a:srgbClr val="DDDDDD"/>
                  </a:outerShdw>
                </a:effectLst>
                <a:latin typeface="Arial"/>
              </a:rPr>
              <a:t>”</a:t>
            </a:r>
            <a:endParaRPr lang="en-US" sz="3600" b="1">
              <a:solidFill>
                <a:srgbClr val="D40000"/>
              </a:solidFill>
              <a:effectLst>
                <a:outerShdw blurRad="38100" dist="38100" dir="2700000" algn="tl">
                  <a:srgbClr val="DDDDDD"/>
                </a:outerShdw>
              </a:effectLst>
            </a:endParaRPr>
          </a:p>
        </p:txBody>
      </p:sp>
      <p:sp>
        <p:nvSpPr>
          <p:cNvPr id="50179" name="Text Box 3"/>
          <p:cNvSpPr txBox="1">
            <a:spLocks noChangeArrowheads="1"/>
          </p:cNvSpPr>
          <p:nvPr/>
        </p:nvSpPr>
        <p:spPr bwMode="auto">
          <a:xfrm>
            <a:off x="1752600" y="4876800"/>
            <a:ext cx="7162800" cy="176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defRPr>
            </a:lvl1pPr>
            <a:lvl2pPr marL="917575" indent="-342900">
              <a:defRPr>
                <a:solidFill>
                  <a:schemeClr val="tx1"/>
                </a:solidFill>
                <a:latin typeface="Arial" charset="0"/>
                <a:ea typeface="ＭＳ Ｐゴシック" charset="0"/>
              </a:defRPr>
            </a:lvl2pPr>
            <a:lvl3pPr marL="1374775" indent="-342900">
              <a:defRPr>
                <a:solidFill>
                  <a:schemeClr val="tx1"/>
                </a:solidFill>
                <a:latin typeface="Arial" charset="0"/>
                <a:ea typeface="ＭＳ Ｐゴシック" charset="0"/>
              </a:defRPr>
            </a:lvl3pPr>
            <a:lvl4pPr marL="1831975" indent="-342900">
              <a:defRPr>
                <a:solidFill>
                  <a:schemeClr val="tx1"/>
                </a:solidFill>
                <a:latin typeface="Arial" charset="0"/>
                <a:ea typeface="ＭＳ Ｐゴシック" charset="0"/>
              </a:defRPr>
            </a:lvl4pPr>
            <a:lvl5pPr marL="2289175" indent="-342900">
              <a:defRPr>
                <a:solidFill>
                  <a:schemeClr val="tx1"/>
                </a:solidFill>
                <a:latin typeface="Arial" charset="0"/>
                <a:ea typeface="ＭＳ Ｐゴシック" charset="0"/>
              </a:defRPr>
            </a:lvl5pPr>
            <a:lvl6pPr marL="2746375" indent="-342900" fontAlgn="base">
              <a:spcBef>
                <a:spcPct val="0"/>
              </a:spcBef>
              <a:spcAft>
                <a:spcPct val="0"/>
              </a:spcAft>
              <a:defRPr>
                <a:solidFill>
                  <a:schemeClr val="tx1"/>
                </a:solidFill>
                <a:latin typeface="Arial" charset="0"/>
                <a:ea typeface="ＭＳ Ｐゴシック" charset="0"/>
              </a:defRPr>
            </a:lvl6pPr>
            <a:lvl7pPr marL="3203575" indent="-342900" fontAlgn="base">
              <a:spcBef>
                <a:spcPct val="0"/>
              </a:spcBef>
              <a:spcAft>
                <a:spcPct val="0"/>
              </a:spcAft>
              <a:defRPr>
                <a:solidFill>
                  <a:schemeClr val="tx1"/>
                </a:solidFill>
                <a:latin typeface="Arial" charset="0"/>
                <a:ea typeface="ＭＳ Ｐゴシック" charset="0"/>
              </a:defRPr>
            </a:lvl7pPr>
            <a:lvl8pPr marL="3660775" indent="-342900" fontAlgn="base">
              <a:spcBef>
                <a:spcPct val="0"/>
              </a:spcBef>
              <a:spcAft>
                <a:spcPct val="0"/>
              </a:spcAft>
              <a:defRPr>
                <a:solidFill>
                  <a:schemeClr val="tx1"/>
                </a:solidFill>
                <a:latin typeface="Arial" charset="0"/>
                <a:ea typeface="ＭＳ Ｐゴシック" charset="0"/>
              </a:defRPr>
            </a:lvl8pPr>
            <a:lvl9pPr marL="4117975" indent="-342900" fontAlgn="base">
              <a:spcBef>
                <a:spcPct val="0"/>
              </a:spcBef>
              <a:spcAft>
                <a:spcPct val="0"/>
              </a:spcAft>
              <a:defRPr>
                <a:solidFill>
                  <a:schemeClr val="tx1"/>
                </a:solidFill>
                <a:latin typeface="Arial" charset="0"/>
                <a:ea typeface="ＭＳ Ｐゴシック" charset="0"/>
              </a:defRPr>
            </a:lvl9pPr>
          </a:lstStyle>
          <a:p>
            <a:pPr>
              <a:spcBef>
                <a:spcPct val="50000"/>
              </a:spcBef>
            </a:pPr>
            <a:r>
              <a:rPr lang="en-US" sz="2200" b="1" i="1" dirty="0">
                <a:effectLst>
                  <a:outerShdw blurRad="38100" dist="38100" dir="2700000" algn="tl">
                    <a:srgbClr val="DDDDDD"/>
                  </a:outerShdw>
                </a:effectLst>
                <a:latin typeface="Comic Sans MS" charset="0"/>
              </a:rPr>
              <a:t>From Stettin in the Balkans, to Trieste in the Adriatic, an </a:t>
            </a:r>
            <a:r>
              <a:rPr lang="en-US" sz="2200" b="1" i="1" dirty="0">
                <a:solidFill>
                  <a:srgbClr val="FF0000"/>
                </a:solidFill>
                <a:effectLst>
                  <a:outerShdw blurRad="38100" dist="38100" dir="2700000" algn="tl">
                    <a:srgbClr val="DDDDDD"/>
                  </a:outerShdw>
                </a:effectLst>
                <a:latin typeface="Comic Sans MS" charset="0"/>
              </a:rPr>
              <a:t>iron curtain</a:t>
            </a:r>
            <a:r>
              <a:rPr lang="en-US" sz="2200" b="1" i="1" dirty="0">
                <a:effectLst>
                  <a:outerShdw blurRad="38100" dist="38100" dir="2700000" algn="tl">
                    <a:srgbClr val="DDDDDD"/>
                  </a:outerShdw>
                </a:effectLst>
                <a:latin typeface="Comic Sans MS" charset="0"/>
              </a:rPr>
              <a:t> has descended across the Continent.  Behind that line lies the ancient capitals of Central and Eastern Europe.</a:t>
            </a:r>
            <a:br>
              <a:rPr lang="en-US" sz="2200" b="1" i="1" dirty="0">
                <a:effectLst>
                  <a:outerShdw blurRad="38100" dist="38100" dir="2700000" algn="tl">
                    <a:srgbClr val="DDDDDD"/>
                  </a:outerShdw>
                </a:effectLst>
                <a:latin typeface="Comic Sans MS" charset="0"/>
              </a:rPr>
            </a:br>
            <a:r>
              <a:rPr lang="en-US" sz="2200" b="1" i="1" dirty="0">
                <a:effectLst>
                  <a:outerShdw blurRad="38100" dist="38100" dir="2700000" algn="tl">
                    <a:srgbClr val="DDDDDD"/>
                  </a:outerShdw>
                </a:effectLst>
                <a:latin typeface="Comic Sans MS" charset="0"/>
              </a:rPr>
              <a:t>                      </a:t>
            </a:r>
            <a:r>
              <a:rPr lang="en-US" sz="2200" b="1" dirty="0">
                <a:effectLst>
                  <a:outerShdw blurRad="38100" dist="38100" dir="2700000" algn="tl">
                    <a:srgbClr val="DDDDDD"/>
                  </a:outerShdw>
                </a:effectLst>
                <a:latin typeface="Comic Sans MS" charset="0"/>
              </a:rPr>
              <a:t>-- Sir Winston Churchill, 1946</a:t>
            </a:r>
            <a:endParaRPr lang="en-US" sz="2200" b="1" i="1" dirty="0">
              <a:effectLst>
                <a:outerShdw blurRad="38100" dist="38100" dir="2700000" algn="tl">
                  <a:srgbClr val="DDDDDD"/>
                </a:outerShdw>
              </a:effectLst>
              <a:latin typeface="Comic Sans MS" charset="0"/>
            </a:endParaRPr>
          </a:p>
        </p:txBody>
      </p:sp>
      <p:pic>
        <p:nvPicPr>
          <p:cNvPr id="50181" name="Picture 5" descr="Cold_War_Europe_1945_1990"/>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2895600" y="898525"/>
            <a:ext cx="4724400" cy="382587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3670845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50179"/>
                                        </p:tgtEl>
                                        <p:attrNameLst>
                                          <p:attrName>style.visibility</p:attrName>
                                        </p:attrNameLst>
                                      </p:cBhvr>
                                      <p:to>
                                        <p:strVal val="visible"/>
                                      </p:to>
                                    </p:set>
                                    <p:animEffect transition="in" filter="wipe(left)">
                                      <p:cBhvr>
                                        <p:cTn id="7" dur="1000"/>
                                        <p:tgtEl>
                                          <p:spTgt spid="50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11188" y="0"/>
            <a:ext cx="7772400" cy="981075"/>
          </a:xfrm>
        </p:spPr>
        <p:txBody>
          <a:bodyPr/>
          <a:lstStyle/>
          <a:p>
            <a:r>
              <a:rPr lang="en-GB" b="1" dirty="0">
                <a:latin typeface="Comic Sans MS" charset="0"/>
              </a:rPr>
              <a:t>Truman Doctrine</a:t>
            </a:r>
          </a:p>
        </p:txBody>
      </p:sp>
      <p:sp>
        <p:nvSpPr>
          <p:cNvPr id="18435" name="Rectangle 3"/>
          <p:cNvSpPr>
            <a:spLocks noGrp="1" noChangeArrowheads="1"/>
          </p:cNvSpPr>
          <p:nvPr>
            <p:ph type="body" idx="1"/>
          </p:nvPr>
        </p:nvSpPr>
        <p:spPr>
          <a:xfrm>
            <a:off x="3132138" y="981075"/>
            <a:ext cx="5543550" cy="5616575"/>
          </a:xfrm>
        </p:spPr>
        <p:txBody>
          <a:bodyPr/>
          <a:lstStyle/>
          <a:p>
            <a:pPr>
              <a:buFontTx/>
              <a:buNone/>
            </a:pPr>
            <a:r>
              <a:rPr lang="en-GB" dirty="0">
                <a:latin typeface="Comic Sans MS" charset="0"/>
              </a:rPr>
              <a:t>The </a:t>
            </a:r>
            <a:r>
              <a:rPr lang="en-GB" b="1" dirty="0">
                <a:solidFill>
                  <a:srgbClr val="FF0000"/>
                </a:solidFill>
                <a:latin typeface="Comic Sans MS" charset="0"/>
              </a:rPr>
              <a:t>Truman Doctrine</a:t>
            </a:r>
            <a:r>
              <a:rPr lang="en-GB" dirty="0">
                <a:latin typeface="Comic Sans MS" charset="0"/>
              </a:rPr>
              <a:t> in March 1947 promised that the USA </a:t>
            </a:r>
            <a:r>
              <a:rPr lang="ja-JP" altLang="en-GB" b="1" dirty="0">
                <a:solidFill>
                  <a:srgbClr val="FF0000"/>
                </a:solidFill>
                <a:latin typeface="Arial"/>
              </a:rPr>
              <a:t>“</a:t>
            </a:r>
            <a:r>
              <a:rPr lang="en-GB" b="1" dirty="0">
                <a:solidFill>
                  <a:srgbClr val="FF0000"/>
                </a:solidFill>
                <a:latin typeface="Comic Sans MS" charset="0"/>
              </a:rPr>
              <a:t>would support free peoples who are resisting</a:t>
            </a:r>
            <a:r>
              <a:rPr lang="ja-JP" altLang="en-GB" b="1" dirty="0">
                <a:solidFill>
                  <a:srgbClr val="FF0000"/>
                </a:solidFill>
                <a:latin typeface="Arial"/>
              </a:rPr>
              <a:t>”</a:t>
            </a:r>
            <a:r>
              <a:rPr lang="en-GB" b="1" dirty="0">
                <a:solidFill>
                  <a:srgbClr val="FF0000"/>
                </a:solidFill>
                <a:latin typeface="Comic Sans MS" charset="0"/>
              </a:rPr>
              <a:t> communism</a:t>
            </a:r>
            <a:r>
              <a:rPr lang="en-GB" dirty="0">
                <a:latin typeface="Comic Sans MS" charset="0"/>
              </a:rPr>
              <a:t>. </a:t>
            </a:r>
          </a:p>
          <a:p>
            <a:pPr>
              <a:buFontTx/>
              <a:buNone/>
            </a:pPr>
            <a:endParaRPr lang="en-GB" dirty="0">
              <a:latin typeface="Comic Sans MS" charset="0"/>
            </a:endParaRPr>
          </a:p>
          <a:p>
            <a:pPr>
              <a:buFontTx/>
              <a:buNone/>
            </a:pPr>
            <a:r>
              <a:rPr lang="en-GB" dirty="0">
                <a:latin typeface="Comic Sans MS" charset="0"/>
              </a:rPr>
              <a:t>This led to </a:t>
            </a:r>
            <a:r>
              <a:rPr lang="en-GB" dirty="0">
                <a:solidFill>
                  <a:srgbClr val="FF0000"/>
                </a:solidFill>
                <a:latin typeface="Comic Sans MS" charset="0"/>
              </a:rPr>
              <a:t>containment </a:t>
            </a:r>
            <a:r>
              <a:rPr lang="en-GB" dirty="0">
                <a:latin typeface="Comic Sans MS" charset="0"/>
              </a:rPr>
              <a:t>– policy of containing communism where it is.</a:t>
            </a:r>
          </a:p>
        </p:txBody>
      </p:sp>
      <p:pic>
        <p:nvPicPr>
          <p:cNvPr id="18436" name="Picture 4" descr="247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060575"/>
            <a:ext cx="2657475" cy="3332163"/>
          </a:xfrm>
          <a:prstGeom prst="rect">
            <a:avLst/>
          </a:prstGeom>
          <a:noFill/>
          <a:ln w="381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954305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1000" fill="hold"/>
                                        <p:tgtEl>
                                          <p:spTgt spid="18434"/>
                                        </p:tgtEl>
                                        <p:attrNameLst>
                                          <p:attrName>ppt_w</p:attrName>
                                        </p:attrNameLst>
                                      </p:cBhvr>
                                      <p:tavLst>
                                        <p:tav tm="0">
                                          <p:val>
                                            <p:fltVal val="0"/>
                                          </p:val>
                                        </p:tav>
                                        <p:tav tm="100000">
                                          <p:val>
                                            <p:strVal val="#ppt_w"/>
                                          </p:val>
                                        </p:tav>
                                      </p:tavLst>
                                    </p:anim>
                                    <p:anim calcmode="lin" valueType="num">
                                      <p:cBhvr>
                                        <p:cTn id="8" dur="1000" fill="hold"/>
                                        <p:tgtEl>
                                          <p:spTgt spid="18434"/>
                                        </p:tgtEl>
                                        <p:attrNameLst>
                                          <p:attrName>ppt_h</p:attrName>
                                        </p:attrNameLst>
                                      </p:cBhvr>
                                      <p:tavLst>
                                        <p:tav tm="0">
                                          <p:val>
                                            <p:fltVal val="0"/>
                                          </p:val>
                                        </p:tav>
                                        <p:tav tm="100000">
                                          <p:val>
                                            <p:strVal val="#ppt_h"/>
                                          </p:val>
                                        </p:tav>
                                      </p:tavLst>
                                    </p:anim>
                                    <p:anim calcmode="lin" valueType="num">
                                      <p:cBhvr>
                                        <p:cTn id="9" dur="1000" fill="hold"/>
                                        <p:tgtEl>
                                          <p:spTgt spid="1843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843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6" fill="hold" grpId="0" nodeType="clickEffect">
                                  <p:stCondLst>
                                    <p:cond delay="0"/>
                                  </p:stCondLst>
                                  <p:childTnLst>
                                    <p:set>
                                      <p:cBhvr>
                                        <p:cTn id="14" dur="1" fill="hold">
                                          <p:stCondLst>
                                            <p:cond delay="0"/>
                                          </p:stCondLst>
                                        </p:cTn>
                                        <p:tgtEl>
                                          <p:spTgt spid="18435">
                                            <p:txEl>
                                              <p:pRg st="0" end="0"/>
                                            </p:txEl>
                                          </p:spTgt>
                                        </p:tgtEl>
                                        <p:attrNameLst>
                                          <p:attrName>style.visibility</p:attrName>
                                        </p:attrNameLst>
                                      </p:cBhvr>
                                      <p:to>
                                        <p:strVal val="visible"/>
                                      </p:to>
                                    </p:set>
                                    <p:animEffect transition="in" filter="barn(inHorizontal)">
                                      <p:cBhvr>
                                        <p:cTn id="15" dur="500"/>
                                        <p:tgtEl>
                                          <p:spTgt spid="18435">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6" fill="hold" grpId="0" nodeType="clickEffect">
                                  <p:stCondLst>
                                    <p:cond delay="0"/>
                                  </p:stCondLst>
                                  <p:childTnLst>
                                    <p:set>
                                      <p:cBhvr>
                                        <p:cTn id="19" dur="1" fill="hold">
                                          <p:stCondLst>
                                            <p:cond delay="0"/>
                                          </p:stCondLst>
                                        </p:cTn>
                                        <p:tgtEl>
                                          <p:spTgt spid="18435">
                                            <p:txEl>
                                              <p:pRg st="2" end="2"/>
                                            </p:txEl>
                                          </p:spTgt>
                                        </p:tgtEl>
                                        <p:attrNameLst>
                                          <p:attrName>style.visibility</p:attrName>
                                        </p:attrNameLst>
                                      </p:cBhvr>
                                      <p:to>
                                        <p:strVal val="visible"/>
                                      </p:to>
                                    </p:set>
                                    <p:animEffect transition="in" filter="barn(inHorizontal)">
                                      <p:cBhvr>
                                        <p:cTn id="20" dur="500"/>
                                        <p:tgtEl>
                                          <p:spTgt spid="184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utoUpdateAnimBg="0"/>
      <p:bldP spid="18435"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1752600" y="228600"/>
            <a:ext cx="70866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a:spcBef>
                <a:spcPct val="50000"/>
              </a:spcBef>
            </a:pPr>
            <a:r>
              <a:rPr lang="en-US" sz="3600" b="1">
                <a:solidFill>
                  <a:srgbClr val="D40000"/>
                </a:solidFill>
                <a:effectLst>
                  <a:outerShdw blurRad="38100" dist="38100" dir="2700000" algn="tl">
                    <a:srgbClr val="DDDDDD"/>
                  </a:outerShdw>
                </a:effectLst>
              </a:rPr>
              <a:t>Truman Doctrine [1947]</a:t>
            </a:r>
          </a:p>
        </p:txBody>
      </p:sp>
      <p:sp>
        <p:nvSpPr>
          <p:cNvPr id="45059" name="Text Box 3"/>
          <p:cNvSpPr txBox="1">
            <a:spLocks noChangeArrowheads="1"/>
          </p:cNvSpPr>
          <p:nvPr/>
        </p:nvSpPr>
        <p:spPr bwMode="auto">
          <a:xfrm>
            <a:off x="862272" y="1044575"/>
            <a:ext cx="7976928" cy="32932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marL="574675" indent="-574675">
              <a:defRPr>
                <a:solidFill>
                  <a:schemeClr val="tx1"/>
                </a:solidFill>
                <a:latin typeface="Arial" charset="0"/>
                <a:ea typeface="ＭＳ Ｐゴシック" charset="0"/>
              </a:defRPr>
            </a:lvl1pPr>
            <a:lvl2pPr marL="1031875" indent="-342900">
              <a:defRPr>
                <a:solidFill>
                  <a:schemeClr val="tx1"/>
                </a:solidFill>
                <a:latin typeface="Arial" charset="0"/>
                <a:ea typeface="ＭＳ Ｐゴシック" charset="0"/>
              </a:defRPr>
            </a:lvl2pPr>
            <a:lvl3pPr marL="1489075" indent="-342900">
              <a:defRPr>
                <a:solidFill>
                  <a:schemeClr val="tx1"/>
                </a:solidFill>
                <a:latin typeface="Arial" charset="0"/>
                <a:ea typeface="ＭＳ Ｐゴシック" charset="0"/>
              </a:defRPr>
            </a:lvl3pPr>
            <a:lvl4pPr marL="1946275" indent="-342900">
              <a:defRPr>
                <a:solidFill>
                  <a:schemeClr val="tx1"/>
                </a:solidFill>
                <a:latin typeface="Arial" charset="0"/>
                <a:ea typeface="ＭＳ Ｐゴシック" charset="0"/>
              </a:defRPr>
            </a:lvl4pPr>
            <a:lvl5pPr marL="2403475" indent="-342900">
              <a:defRPr>
                <a:solidFill>
                  <a:schemeClr val="tx1"/>
                </a:solidFill>
                <a:latin typeface="Arial" charset="0"/>
                <a:ea typeface="ＭＳ Ｐゴシック" charset="0"/>
              </a:defRPr>
            </a:lvl5pPr>
            <a:lvl6pPr marL="2860675" indent="-342900" fontAlgn="base">
              <a:spcBef>
                <a:spcPct val="0"/>
              </a:spcBef>
              <a:spcAft>
                <a:spcPct val="0"/>
              </a:spcAft>
              <a:defRPr>
                <a:solidFill>
                  <a:schemeClr val="tx1"/>
                </a:solidFill>
                <a:latin typeface="Arial" charset="0"/>
                <a:ea typeface="ＭＳ Ｐゴシック" charset="0"/>
              </a:defRPr>
            </a:lvl6pPr>
            <a:lvl7pPr marL="3317875" indent="-342900" fontAlgn="base">
              <a:spcBef>
                <a:spcPct val="0"/>
              </a:spcBef>
              <a:spcAft>
                <a:spcPct val="0"/>
              </a:spcAft>
              <a:defRPr>
                <a:solidFill>
                  <a:schemeClr val="tx1"/>
                </a:solidFill>
                <a:latin typeface="Arial" charset="0"/>
                <a:ea typeface="ＭＳ Ｐゴシック" charset="0"/>
              </a:defRPr>
            </a:lvl7pPr>
            <a:lvl8pPr marL="3775075" indent="-342900" fontAlgn="base">
              <a:spcBef>
                <a:spcPct val="0"/>
              </a:spcBef>
              <a:spcAft>
                <a:spcPct val="0"/>
              </a:spcAft>
              <a:defRPr>
                <a:solidFill>
                  <a:schemeClr val="tx1"/>
                </a:solidFill>
                <a:latin typeface="Arial" charset="0"/>
                <a:ea typeface="ＭＳ Ｐゴシック" charset="0"/>
              </a:defRPr>
            </a:lvl8pPr>
            <a:lvl9pPr marL="4232275" indent="-342900" fontAlgn="base">
              <a:spcBef>
                <a:spcPct val="0"/>
              </a:spcBef>
              <a:spcAft>
                <a:spcPct val="0"/>
              </a:spcAft>
              <a:defRPr>
                <a:solidFill>
                  <a:schemeClr val="tx1"/>
                </a:solidFill>
                <a:latin typeface="Arial" charset="0"/>
                <a:ea typeface="ＭＳ Ｐゴシック" charset="0"/>
              </a:defRPr>
            </a:lvl9pPr>
          </a:lstStyle>
          <a:p>
            <a:pPr marL="0" indent="0">
              <a:spcBef>
                <a:spcPct val="50000"/>
              </a:spcBef>
            </a:pPr>
            <a:r>
              <a:rPr lang="en-US" sz="2600" b="1" i="1" dirty="0" smtClean="0">
                <a:effectLst>
                  <a:outerShdw blurRad="38100" dist="38100" dir="2700000" algn="tl">
                    <a:srgbClr val="DDDDDD"/>
                  </a:outerShdw>
                </a:effectLst>
                <a:latin typeface="Comic Sans MS" charset="0"/>
              </a:rPr>
              <a:t>“The </a:t>
            </a:r>
            <a:r>
              <a:rPr lang="en-US" sz="2600" b="1" i="1" dirty="0">
                <a:effectLst>
                  <a:outerShdw blurRad="38100" dist="38100" dir="2700000" algn="tl">
                    <a:srgbClr val="DDDDDD"/>
                  </a:outerShdw>
                </a:effectLst>
                <a:latin typeface="Comic Sans MS" charset="0"/>
              </a:rPr>
              <a:t>U. S. should support free peoples throughout the world who were resisting takeovers by armed minorities or outside pressures…We must assist free peoples to work out their own destinies in their own way</a:t>
            </a:r>
            <a:r>
              <a:rPr lang="en-US" sz="2600" b="1" i="1" dirty="0" smtClean="0">
                <a:effectLst>
                  <a:outerShdw blurRad="38100" dist="38100" dir="2700000" algn="tl">
                    <a:srgbClr val="DDDDDD"/>
                  </a:outerShdw>
                </a:effectLst>
                <a:latin typeface="Comic Sans MS" charset="0"/>
              </a:rPr>
              <a:t>.”</a:t>
            </a:r>
          </a:p>
          <a:p>
            <a:pPr marL="0" indent="0">
              <a:spcBef>
                <a:spcPct val="50000"/>
              </a:spcBef>
            </a:pPr>
            <a:endParaRPr lang="en-US" sz="2600" b="1" i="1" dirty="0">
              <a:effectLst>
                <a:outerShdw blurRad="38100" dist="38100" dir="2700000" algn="tl">
                  <a:srgbClr val="DDDDDD"/>
                </a:outerShdw>
              </a:effectLst>
              <a:latin typeface="Comic Sans MS" charset="0"/>
            </a:endParaRPr>
          </a:p>
          <a:p>
            <a:pPr marL="0" indent="0">
              <a:spcBef>
                <a:spcPct val="50000"/>
              </a:spcBef>
            </a:pPr>
            <a:endParaRPr lang="en-US" sz="2600" b="1" dirty="0">
              <a:effectLst>
                <a:outerShdw blurRad="38100" dist="38100" dir="2700000" algn="tl">
                  <a:srgbClr val="DDDDDD"/>
                </a:outerShdw>
              </a:effectLst>
              <a:latin typeface="Comic Sans MS" charset="0"/>
            </a:endParaRPr>
          </a:p>
        </p:txBody>
      </p:sp>
    </p:spTree>
    <p:extLst>
      <p:ext uri="{BB962C8B-B14F-4D97-AF65-F5344CB8AC3E}">
        <p14:creationId xmlns:p14="http://schemas.microsoft.com/office/powerpoint/2010/main" val="12607329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iterate type="wd">
                                    <p:tmAbs val="500"/>
                                  </p:iterate>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1752600" y="273050"/>
            <a:ext cx="70866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a:spcBef>
                <a:spcPct val="50000"/>
              </a:spcBef>
            </a:pPr>
            <a:r>
              <a:rPr lang="en-US" sz="3600" b="1">
                <a:solidFill>
                  <a:srgbClr val="D40000"/>
                </a:solidFill>
                <a:effectLst>
                  <a:outerShdw blurRad="38100" dist="38100" dir="2700000" algn="tl">
                    <a:srgbClr val="DDDDDD"/>
                  </a:outerShdw>
                </a:effectLst>
              </a:rPr>
              <a:t>Marshall Plan [1948]</a:t>
            </a:r>
          </a:p>
        </p:txBody>
      </p:sp>
      <p:sp>
        <p:nvSpPr>
          <p:cNvPr id="46083" name="Text Box 3"/>
          <p:cNvSpPr txBox="1">
            <a:spLocks noChangeArrowheads="1"/>
          </p:cNvSpPr>
          <p:nvPr/>
        </p:nvSpPr>
        <p:spPr bwMode="auto">
          <a:xfrm>
            <a:off x="545420" y="996810"/>
            <a:ext cx="7086600" cy="5078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574675" indent="-574675">
              <a:defRPr>
                <a:solidFill>
                  <a:schemeClr val="tx1"/>
                </a:solidFill>
                <a:latin typeface="Arial" charset="0"/>
                <a:ea typeface="ＭＳ Ｐゴシック" charset="0"/>
              </a:defRPr>
            </a:lvl1pPr>
            <a:lvl2pPr marL="1312863" indent="-342900">
              <a:defRPr>
                <a:solidFill>
                  <a:schemeClr val="tx1"/>
                </a:solidFill>
                <a:latin typeface="Arial" charset="0"/>
                <a:ea typeface="ＭＳ Ｐゴシック" charset="0"/>
              </a:defRPr>
            </a:lvl2pPr>
            <a:lvl3pPr marL="1770063" indent="-342900">
              <a:defRPr>
                <a:solidFill>
                  <a:schemeClr val="tx1"/>
                </a:solidFill>
                <a:latin typeface="Arial" charset="0"/>
                <a:ea typeface="ＭＳ Ｐゴシック" charset="0"/>
              </a:defRPr>
            </a:lvl3pPr>
            <a:lvl4pPr marL="2227263" indent="-342900">
              <a:defRPr>
                <a:solidFill>
                  <a:schemeClr val="tx1"/>
                </a:solidFill>
                <a:latin typeface="Arial" charset="0"/>
                <a:ea typeface="ＭＳ Ｐゴシック" charset="0"/>
              </a:defRPr>
            </a:lvl4pPr>
            <a:lvl5pPr marL="2684463" indent="-342900">
              <a:defRPr>
                <a:solidFill>
                  <a:schemeClr val="tx1"/>
                </a:solidFill>
                <a:latin typeface="Arial" charset="0"/>
                <a:ea typeface="ＭＳ Ｐゴシック" charset="0"/>
              </a:defRPr>
            </a:lvl5pPr>
            <a:lvl6pPr marL="3141663" indent="-342900" fontAlgn="base">
              <a:spcBef>
                <a:spcPct val="0"/>
              </a:spcBef>
              <a:spcAft>
                <a:spcPct val="0"/>
              </a:spcAft>
              <a:defRPr>
                <a:solidFill>
                  <a:schemeClr val="tx1"/>
                </a:solidFill>
                <a:latin typeface="Arial" charset="0"/>
                <a:ea typeface="ＭＳ Ｐゴシック" charset="0"/>
              </a:defRPr>
            </a:lvl6pPr>
            <a:lvl7pPr marL="3598863" indent="-342900" fontAlgn="base">
              <a:spcBef>
                <a:spcPct val="0"/>
              </a:spcBef>
              <a:spcAft>
                <a:spcPct val="0"/>
              </a:spcAft>
              <a:defRPr>
                <a:solidFill>
                  <a:schemeClr val="tx1"/>
                </a:solidFill>
                <a:latin typeface="Arial" charset="0"/>
                <a:ea typeface="ＭＳ Ｐゴシック" charset="0"/>
              </a:defRPr>
            </a:lvl7pPr>
            <a:lvl8pPr marL="4056063" indent="-342900" fontAlgn="base">
              <a:spcBef>
                <a:spcPct val="0"/>
              </a:spcBef>
              <a:spcAft>
                <a:spcPct val="0"/>
              </a:spcAft>
              <a:defRPr>
                <a:solidFill>
                  <a:schemeClr val="tx1"/>
                </a:solidFill>
                <a:latin typeface="Arial" charset="0"/>
                <a:ea typeface="ＭＳ Ｐゴシック" charset="0"/>
              </a:defRPr>
            </a:lvl8pPr>
            <a:lvl9pPr marL="4513263" indent="-342900" fontAlgn="base">
              <a:spcBef>
                <a:spcPct val="0"/>
              </a:spcBef>
              <a:spcAft>
                <a:spcPct val="0"/>
              </a:spcAft>
              <a:defRPr>
                <a:solidFill>
                  <a:schemeClr val="tx1"/>
                </a:solidFill>
                <a:latin typeface="Arial" charset="0"/>
                <a:ea typeface="ＭＳ Ｐゴシック" charset="0"/>
              </a:defRPr>
            </a:lvl9pPr>
          </a:lstStyle>
          <a:p>
            <a:pPr>
              <a:spcBef>
                <a:spcPct val="50000"/>
              </a:spcBef>
              <a:buClr>
                <a:schemeClr val="tx1"/>
              </a:buClr>
              <a:buFontTx/>
              <a:buAutoNum type="arabicPeriod"/>
            </a:pPr>
            <a:r>
              <a:rPr lang="ja-JP" altLang="en-US" sz="2400" b="1" dirty="0">
                <a:solidFill>
                  <a:srgbClr val="FF0000"/>
                </a:solidFill>
                <a:effectLst>
                  <a:outerShdw blurRad="38100" dist="38100" dir="2700000" algn="tl">
                    <a:srgbClr val="DDDDDD"/>
                  </a:outerShdw>
                </a:effectLst>
                <a:latin typeface="Arial"/>
              </a:rPr>
              <a:t>“</a:t>
            </a:r>
            <a:r>
              <a:rPr lang="en-US" sz="2400" b="1" dirty="0">
                <a:solidFill>
                  <a:srgbClr val="FF0000"/>
                </a:solidFill>
                <a:effectLst>
                  <a:outerShdw blurRad="38100" dist="38100" dir="2700000" algn="tl">
                    <a:srgbClr val="DDDDDD"/>
                  </a:outerShdw>
                </a:effectLst>
                <a:latin typeface="Comic Sans MS" charset="0"/>
              </a:rPr>
              <a:t>European Recovery </a:t>
            </a:r>
            <a:br>
              <a:rPr lang="en-US" sz="2400" b="1" dirty="0">
                <a:solidFill>
                  <a:srgbClr val="FF0000"/>
                </a:solidFill>
                <a:effectLst>
                  <a:outerShdw blurRad="38100" dist="38100" dir="2700000" algn="tl">
                    <a:srgbClr val="DDDDDD"/>
                  </a:outerShdw>
                </a:effectLst>
                <a:latin typeface="Comic Sans MS" charset="0"/>
              </a:rPr>
            </a:br>
            <a:r>
              <a:rPr lang="en-US" sz="2400" b="1" dirty="0">
                <a:solidFill>
                  <a:srgbClr val="FF0000"/>
                </a:solidFill>
                <a:effectLst>
                  <a:outerShdw blurRad="38100" dist="38100" dir="2700000" algn="tl">
                    <a:srgbClr val="DDDDDD"/>
                  </a:outerShdw>
                </a:effectLst>
                <a:latin typeface="Comic Sans MS" charset="0"/>
              </a:rPr>
              <a:t>Program.</a:t>
            </a:r>
            <a:r>
              <a:rPr lang="ja-JP" altLang="en-US" sz="2400" b="1" dirty="0">
                <a:solidFill>
                  <a:srgbClr val="FF0000"/>
                </a:solidFill>
                <a:effectLst>
                  <a:outerShdw blurRad="38100" dist="38100" dir="2700000" algn="tl">
                    <a:srgbClr val="DDDDDD"/>
                  </a:outerShdw>
                </a:effectLst>
                <a:latin typeface="Arial"/>
              </a:rPr>
              <a:t>”</a:t>
            </a:r>
            <a:endParaRPr lang="en-US" sz="2400" b="1" dirty="0">
              <a:solidFill>
                <a:srgbClr val="FF0000"/>
              </a:solidFill>
              <a:effectLst>
                <a:outerShdw blurRad="38100" dist="38100" dir="2700000" algn="tl">
                  <a:srgbClr val="DDDDDD"/>
                </a:outerShdw>
              </a:effectLst>
              <a:latin typeface="Comic Sans MS" charset="0"/>
            </a:endParaRPr>
          </a:p>
          <a:p>
            <a:pPr>
              <a:spcBef>
                <a:spcPct val="50000"/>
              </a:spcBef>
              <a:buClr>
                <a:schemeClr val="tx1"/>
              </a:buClr>
              <a:buFontTx/>
              <a:buAutoNum type="arabicPeriod"/>
            </a:pPr>
            <a:r>
              <a:rPr lang="en-US" sz="2400" b="1" dirty="0">
                <a:effectLst>
                  <a:outerShdw blurRad="38100" dist="38100" dir="2700000" algn="tl">
                    <a:srgbClr val="DDDDDD"/>
                  </a:outerShdw>
                </a:effectLst>
                <a:latin typeface="Comic Sans MS" charset="0"/>
              </a:rPr>
              <a:t>Secretary of State, </a:t>
            </a:r>
            <a:br>
              <a:rPr lang="en-US" sz="2400" b="1" dirty="0">
                <a:effectLst>
                  <a:outerShdw blurRad="38100" dist="38100" dir="2700000" algn="tl">
                    <a:srgbClr val="DDDDDD"/>
                  </a:outerShdw>
                </a:effectLst>
                <a:latin typeface="Comic Sans MS" charset="0"/>
              </a:rPr>
            </a:br>
            <a:r>
              <a:rPr lang="en-US" sz="2400" b="1" dirty="0">
                <a:effectLst>
                  <a:outerShdw blurRad="38100" dist="38100" dir="2700000" algn="tl">
                    <a:srgbClr val="DDDDDD"/>
                  </a:outerShdw>
                </a:effectLst>
                <a:latin typeface="Comic Sans MS" charset="0"/>
              </a:rPr>
              <a:t>George Marshall</a:t>
            </a:r>
          </a:p>
          <a:p>
            <a:pPr>
              <a:spcBef>
                <a:spcPct val="50000"/>
              </a:spcBef>
              <a:buClr>
                <a:schemeClr val="tx1"/>
              </a:buClr>
              <a:buFontTx/>
              <a:buAutoNum type="arabicPeriod"/>
            </a:pPr>
            <a:r>
              <a:rPr lang="en-US" sz="2400" b="1" dirty="0">
                <a:effectLst>
                  <a:outerShdw blurRad="38100" dist="38100" dir="2700000" algn="tl">
                    <a:srgbClr val="DDDDDD"/>
                  </a:outerShdw>
                </a:effectLst>
                <a:latin typeface="Comic Sans MS" charset="0"/>
              </a:rPr>
              <a:t>The U. S. should provide </a:t>
            </a:r>
            <a:br>
              <a:rPr lang="en-US" sz="2400" b="1" dirty="0">
                <a:effectLst>
                  <a:outerShdw blurRad="38100" dist="38100" dir="2700000" algn="tl">
                    <a:srgbClr val="DDDDDD"/>
                  </a:outerShdw>
                </a:effectLst>
                <a:latin typeface="Comic Sans MS" charset="0"/>
              </a:rPr>
            </a:br>
            <a:r>
              <a:rPr lang="en-US" sz="2400" b="1" dirty="0">
                <a:effectLst>
                  <a:outerShdw blurRad="38100" dist="38100" dir="2700000" algn="tl">
                    <a:srgbClr val="DDDDDD"/>
                  </a:outerShdw>
                </a:effectLst>
                <a:latin typeface="Comic Sans MS" charset="0"/>
              </a:rPr>
              <a:t>aid to </a:t>
            </a:r>
            <a:r>
              <a:rPr lang="en-US" sz="2400" b="1" u="sng" dirty="0">
                <a:effectLst>
                  <a:outerShdw blurRad="38100" dist="38100" dir="2700000" algn="tl">
                    <a:srgbClr val="DDDDDD"/>
                  </a:outerShdw>
                </a:effectLst>
                <a:latin typeface="Comic Sans MS" charset="0"/>
              </a:rPr>
              <a:t>all</a:t>
            </a:r>
            <a:r>
              <a:rPr lang="en-US" sz="2400" b="1" dirty="0">
                <a:effectLst>
                  <a:outerShdw blurRad="38100" dist="38100" dir="2700000" algn="tl">
                    <a:srgbClr val="DDDDDD"/>
                  </a:outerShdw>
                </a:effectLst>
                <a:latin typeface="Comic Sans MS" charset="0"/>
              </a:rPr>
              <a:t> European nations </a:t>
            </a:r>
            <a:br>
              <a:rPr lang="en-US" sz="2400" b="1" dirty="0">
                <a:effectLst>
                  <a:outerShdw blurRad="38100" dist="38100" dir="2700000" algn="tl">
                    <a:srgbClr val="DDDDDD"/>
                  </a:outerShdw>
                </a:effectLst>
                <a:latin typeface="Comic Sans MS" charset="0"/>
              </a:rPr>
            </a:br>
            <a:r>
              <a:rPr lang="en-US" sz="2400" b="1" dirty="0">
                <a:effectLst>
                  <a:outerShdw blurRad="38100" dist="38100" dir="2700000" algn="tl">
                    <a:srgbClr val="DDDDDD"/>
                  </a:outerShdw>
                </a:effectLst>
                <a:latin typeface="Comic Sans MS" charset="0"/>
              </a:rPr>
              <a:t>that need it.  This move </a:t>
            </a:r>
            <a:br>
              <a:rPr lang="en-US" sz="2400" b="1" dirty="0">
                <a:effectLst>
                  <a:outerShdw blurRad="38100" dist="38100" dir="2700000" algn="tl">
                    <a:srgbClr val="DDDDDD"/>
                  </a:outerShdw>
                </a:effectLst>
                <a:latin typeface="Comic Sans MS" charset="0"/>
              </a:rPr>
            </a:br>
            <a:r>
              <a:rPr lang="en-US" sz="2400" b="1" i="1" dirty="0">
                <a:effectLst>
                  <a:outerShdw blurRad="38100" dist="38100" dir="2700000" algn="tl">
                    <a:srgbClr val="DDDDDD"/>
                  </a:outerShdw>
                </a:effectLst>
                <a:latin typeface="Comic Sans MS" charset="0"/>
              </a:rPr>
              <a:t>is not against any country or doctrine, but against hunger, poverty, desperation, and chaos.</a:t>
            </a:r>
          </a:p>
          <a:p>
            <a:pPr>
              <a:spcBef>
                <a:spcPct val="50000"/>
              </a:spcBef>
              <a:buClr>
                <a:schemeClr val="tx1"/>
              </a:buClr>
              <a:buFontTx/>
              <a:buAutoNum type="arabicPeriod"/>
            </a:pPr>
            <a:r>
              <a:rPr lang="en-US" sz="2400" b="1" dirty="0">
                <a:effectLst>
                  <a:outerShdw blurRad="38100" dist="38100" dir="2700000" algn="tl">
                    <a:srgbClr val="DDDDDD"/>
                  </a:outerShdw>
                </a:effectLst>
                <a:latin typeface="Comic Sans MS" charset="0"/>
                <a:sym typeface="Wingdings" charset="0"/>
              </a:rPr>
              <a:t>E</a:t>
            </a:r>
            <a:r>
              <a:rPr lang="en-US" sz="2400" b="1" dirty="0" smtClean="0">
                <a:effectLst>
                  <a:outerShdw blurRad="38100" dist="38100" dir="2700000" algn="tl">
                    <a:srgbClr val="DDDDDD"/>
                  </a:outerShdw>
                </a:effectLst>
                <a:latin typeface="Comic Sans MS" charset="0"/>
                <a:sym typeface="Wingdings" charset="0"/>
              </a:rPr>
              <a:t>xtended </a:t>
            </a:r>
            <a:r>
              <a:rPr lang="en-US" sz="2400" b="1" dirty="0">
                <a:effectLst>
                  <a:outerShdw blurRad="38100" dist="38100" dir="2700000" algn="tl">
                    <a:srgbClr val="DDDDDD"/>
                  </a:outerShdw>
                </a:effectLst>
                <a:latin typeface="Comic Sans MS" charset="0"/>
                <a:sym typeface="Wingdings" charset="0"/>
              </a:rPr>
              <a:t>to Eastern Europe &amp; </a:t>
            </a:r>
            <a:r>
              <a:rPr lang="en-US" sz="2400" b="1" dirty="0" smtClean="0">
                <a:effectLst>
                  <a:outerShdw blurRad="38100" dist="38100" dir="2700000" algn="tl">
                    <a:srgbClr val="DDDDDD"/>
                  </a:outerShdw>
                </a:effectLst>
                <a:latin typeface="Comic Sans MS" charset="0"/>
                <a:sym typeface="Wingdings" charset="0"/>
              </a:rPr>
              <a:t>USSR</a:t>
            </a:r>
            <a:r>
              <a:rPr lang="en-US" sz="2400" b="1" dirty="0">
                <a:effectLst>
                  <a:outerShdw blurRad="38100" dist="38100" dir="2700000" algn="tl">
                    <a:srgbClr val="DDDDDD"/>
                  </a:outerShdw>
                </a:effectLst>
                <a:latin typeface="Comic Sans MS" charset="0"/>
                <a:sym typeface="Wingdings" charset="0"/>
              </a:rPr>
              <a:t> </a:t>
            </a:r>
            <a:r>
              <a:rPr lang="en-US" sz="2400" b="1" dirty="0" smtClean="0">
                <a:effectLst>
                  <a:outerShdw blurRad="38100" dist="38100" dir="2700000" algn="tl">
                    <a:srgbClr val="DDDDDD"/>
                  </a:outerShdw>
                </a:effectLst>
                <a:latin typeface="Comic Sans MS" charset="0"/>
                <a:sym typeface="Wingdings" charset="0"/>
              </a:rPr>
              <a:t>but they rejected it.     Why? </a:t>
            </a:r>
            <a:endParaRPr lang="en-US" sz="2400" b="1" dirty="0">
              <a:effectLst>
                <a:outerShdw blurRad="38100" dist="38100" dir="2700000" algn="tl">
                  <a:srgbClr val="DDDDDD"/>
                </a:outerShdw>
              </a:effectLst>
              <a:latin typeface="Comic Sans MS" charset="0"/>
              <a:sym typeface="Wingdings" charset="0"/>
            </a:endParaRPr>
          </a:p>
        </p:txBody>
      </p:sp>
      <p:pic>
        <p:nvPicPr>
          <p:cNvPr id="46084" name="Picture 4" descr="image?id=21601"/>
          <p:cNvPicPr>
            <a:picLocks noChangeAspect="1" noChangeArrowheads="1"/>
          </p:cNvPicPr>
          <p:nvPr/>
        </p:nvPicPr>
        <p:blipFill>
          <a:blip r:embed="rId2">
            <a:extLst>
              <a:ext uri="{28A0092B-C50C-407E-A947-70E740481C1C}">
                <a14:useLocalDpi xmlns:a14="http://schemas.microsoft.com/office/drawing/2010/main" val="0"/>
              </a:ext>
            </a:extLst>
          </a:blip>
          <a:srcRect b="6667"/>
          <a:stretch>
            <a:fillRect/>
          </a:stretch>
        </p:blipFill>
        <p:spPr bwMode="auto">
          <a:xfrm>
            <a:off x="6705600" y="1143000"/>
            <a:ext cx="2022475" cy="2667000"/>
          </a:xfrm>
          <a:prstGeom prst="rect">
            <a:avLst/>
          </a:prstGeom>
          <a:noFill/>
          <a:ln w="9525">
            <a:solidFill>
              <a:schemeClr val="tx2"/>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9492535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6083">
                                            <p:txEl>
                                              <p:pRg st="1" end="1"/>
                                            </p:txEl>
                                          </p:spTgt>
                                        </p:tgtEl>
                                        <p:attrNameLst>
                                          <p:attrName>style.visibility</p:attrName>
                                        </p:attrNameLst>
                                      </p:cBhvr>
                                      <p:to>
                                        <p:strVal val="visible"/>
                                      </p:to>
                                    </p:set>
                                  </p:childTnLst>
                                </p:cTn>
                              </p:par>
                              <p:par>
                                <p:cTn id="11" presetID="4" presetClass="entr" presetSubtype="32" fill="hold" nodeType="withEffect">
                                  <p:stCondLst>
                                    <p:cond delay="0"/>
                                  </p:stCondLst>
                                  <p:childTnLst>
                                    <p:set>
                                      <p:cBhvr>
                                        <p:cTn id="12" dur="1" fill="hold">
                                          <p:stCondLst>
                                            <p:cond delay="0"/>
                                          </p:stCondLst>
                                        </p:cTn>
                                        <p:tgtEl>
                                          <p:spTgt spid="46084"/>
                                        </p:tgtEl>
                                        <p:attrNameLst>
                                          <p:attrName>style.visibility</p:attrName>
                                        </p:attrNameLst>
                                      </p:cBhvr>
                                      <p:to>
                                        <p:strVal val="visible"/>
                                      </p:to>
                                    </p:set>
                                    <p:animEffect transition="in" filter="box(out)">
                                      <p:cBhvr>
                                        <p:cTn id="13" dur="500"/>
                                        <p:tgtEl>
                                          <p:spTgt spid="4608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Image result for venezuela inflation exam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886" y="-712995"/>
            <a:ext cx="11430000" cy="600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2308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752600" y="257175"/>
            <a:ext cx="7086600" cy="1190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a:spcBef>
                <a:spcPct val="50000"/>
              </a:spcBef>
            </a:pPr>
            <a:r>
              <a:rPr lang="en-US" sz="3600" b="1" dirty="0">
                <a:solidFill>
                  <a:srgbClr val="D40000"/>
                </a:solidFill>
                <a:effectLst>
                  <a:outerShdw blurRad="38100" dist="38100" dir="2700000" algn="tl">
                    <a:srgbClr val="DDDDDD"/>
                  </a:outerShdw>
                </a:effectLst>
              </a:rPr>
              <a:t>The Arms Race:</a:t>
            </a:r>
            <a:br>
              <a:rPr lang="en-US" sz="3600" b="1" dirty="0">
                <a:solidFill>
                  <a:srgbClr val="D40000"/>
                </a:solidFill>
                <a:effectLst>
                  <a:outerShdw blurRad="38100" dist="38100" dir="2700000" algn="tl">
                    <a:srgbClr val="DDDDDD"/>
                  </a:outerShdw>
                </a:effectLst>
              </a:rPr>
            </a:br>
            <a:endParaRPr lang="en-US" sz="3600" b="1" dirty="0">
              <a:solidFill>
                <a:srgbClr val="D40000"/>
              </a:solidFill>
              <a:effectLst>
                <a:outerShdw blurRad="38100" dist="38100" dir="2700000" algn="tl">
                  <a:srgbClr val="DDDDDD"/>
                </a:outerShdw>
              </a:effectLst>
            </a:endParaRPr>
          </a:p>
        </p:txBody>
      </p:sp>
      <p:pic>
        <p:nvPicPr>
          <p:cNvPr id="10243" name="Picture 3" descr="Peacekeeper missile"/>
          <p:cNvPicPr>
            <a:picLocks noChangeAspect="1" noChangeArrowheads="1"/>
          </p:cNvPicPr>
          <p:nvPr/>
        </p:nvPicPr>
        <p:blipFill>
          <a:blip r:embed="rId2">
            <a:extLst>
              <a:ext uri="{28A0092B-C50C-407E-A947-70E740481C1C}">
                <a14:useLocalDpi xmlns:a14="http://schemas.microsoft.com/office/drawing/2010/main" val="0"/>
              </a:ext>
            </a:extLst>
          </a:blip>
          <a:srcRect l="7544" t="2110" r="14510" b="2902"/>
          <a:stretch>
            <a:fillRect/>
          </a:stretch>
        </p:blipFill>
        <p:spPr bwMode="auto">
          <a:xfrm>
            <a:off x="2065338" y="1828800"/>
            <a:ext cx="2887662" cy="4191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10244" name="Text Box 4"/>
          <p:cNvSpPr txBox="1">
            <a:spLocks noChangeArrowheads="1"/>
          </p:cNvSpPr>
          <p:nvPr/>
        </p:nvSpPr>
        <p:spPr bwMode="auto">
          <a:xfrm>
            <a:off x="5410200" y="1649413"/>
            <a:ext cx="3276600" cy="41549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457200" indent="-457200">
              <a:defRPr>
                <a:solidFill>
                  <a:schemeClr val="tx1"/>
                </a:solidFill>
                <a:latin typeface="Arial" charset="0"/>
                <a:ea typeface="ＭＳ Ｐゴシック" charset="0"/>
              </a:defRPr>
            </a:lvl1pPr>
            <a:lvl2pPr marL="571500">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buClr>
                <a:srgbClr val="D40000"/>
              </a:buClr>
              <a:buFont typeface="Zymbols" charset="0"/>
              <a:buChar char="}"/>
            </a:pPr>
            <a:r>
              <a:rPr lang="en-US" sz="2400" b="1" dirty="0">
                <a:effectLst>
                  <a:outerShdw blurRad="38100" dist="38100" dir="2700000" algn="tl">
                    <a:srgbClr val="DDDDDD"/>
                  </a:outerShdw>
                </a:effectLst>
                <a:latin typeface="Comic Sans MS" charset="0"/>
              </a:rPr>
              <a:t>The Soviet Union exploded its first A-bomb in 1949.</a:t>
            </a:r>
          </a:p>
          <a:p>
            <a:pPr>
              <a:spcBef>
                <a:spcPct val="50000"/>
              </a:spcBef>
              <a:buClr>
                <a:srgbClr val="D40000"/>
              </a:buClr>
              <a:buFont typeface="Zymbols" charset="0"/>
              <a:buChar char="}"/>
            </a:pPr>
            <a:r>
              <a:rPr lang="en-US" sz="2400" b="1" dirty="0">
                <a:effectLst>
                  <a:outerShdw blurRad="38100" dist="38100" dir="2700000" algn="tl">
                    <a:srgbClr val="DDDDDD"/>
                  </a:outerShdw>
                </a:effectLst>
                <a:latin typeface="Comic Sans MS" charset="0"/>
              </a:rPr>
              <a:t>Now there were two nuclear superpowers</a:t>
            </a:r>
            <a:r>
              <a:rPr lang="en-US" sz="2400" b="1" dirty="0" smtClean="0">
                <a:effectLst>
                  <a:outerShdw blurRad="38100" dist="38100" dir="2700000" algn="tl">
                    <a:srgbClr val="DDDDDD"/>
                  </a:outerShdw>
                </a:effectLst>
                <a:latin typeface="Comic Sans MS" charset="0"/>
              </a:rPr>
              <a:t>!</a:t>
            </a:r>
          </a:p>
          <a:p>
            <a:pPr>
              <a:spcBef>
                <a:spcPct val="50000"/>
              </a:spcBef>
              <a:buClr>
                <a:srgbClr val="D40000"/>
              </a:buClr>
              <a:buFont typeface="Zymbols" charset="0"/>
              <a:buChar char="}"/>
            </a:pPr>
            <a:r>
              <a:rPr lang="en-US" sz="2400" b="1" dirty="0" smtClean="0">
                <a:effectLst>
                  <a:outerShdw blurRad="38100" dist="38100" dir="2700000" algn="tl">
                    <a:srgbClr val="DDDDDD"/>
                  </a:outerShdw>
                </a:effectLst>
                <a:latin typeface="Comic Sans MS" charset="0"/>
              </a:rPr>
              <a:t>Which countries have used the atomic bomb on an enemy? </a:t>
            </a:r>
            <a:endParaRPr lang="en-US" sz="2400" b="1" dirty="0">
              <a:effectLst>
                <a:outerShdw blurRad="38100" dist="38100" dir="2700000" algn="tl">
                  <a:srgbClr val="DDDDDD"/>
                </a:outerShdw>
              </a:effectLst>
              <a:latin typeface="Comic Sans MS" charset="0"/>
            </a:endParaRPr>
          </a:p>
        </p:txBody>
      </p:sp>
      <p:pic>
        <p:nvPicPr>
          <p:cNvPr id="10245" name="Picture 5" descr="fallout_shelter_s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 y="4247121"/>
            <a:ext cx="1422400" cy="1951038"/>
          </a:xfrm>
          <a:prstGeom prst="rect">
            <a:avLst/>
          </a:prstGeom>
          <a:noFill/>
          <a:ln w="19050">
            <a:solidFill>
              <a:srgbClr val="000000"/>
            </a:solidFill>
            <a:miter lim="800000"/>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9203209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10245"/>
                                        </p:tgtEl>
                                        <p:attrNameLst>
                                          <p:attrName>style.visibility</p:attrName>
                                        </p:attrNameLst>
                                      </p:cBhvr>
                                      <p:to>
                                        <p:strVal val="visible"/>
                                      </p:to>
                                    </p:set>
                                    <p:anim calcmode="lin" valueType="num">
                                      <p:cBhvr>
                                        <p:cTn id="7" dur="1000" fill="hold"/>
                                        <p:tgtEl>
                                          <p:spTgt spid="1024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0245"/>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0245"/>
                                        </p:tgtEl>
                                        <p:attrNameLst>
                                          <p:attrName>ppt_y</p:attrName>
                                        </p:attrNameLst>
                                      </p:cBhvr>
                                      <p:tavLst>
                                        <p:tav tm="0">
                                          <p:val>
                                            <p:strVal val="#ppt_y"/>
                                          </p:val>
                                        </p:tav>
                                        <p:tav tm="100000">
                                          <p:val>
                                            <p:strVal val="#ppt_y"/>
                                          </p:val>
                                        </p:tav>
                                      </p:tavLst>
                                    </p:anim>
                                    <p:animEffect transition="in" filter="fade">
                                      <p:cBhvr>
                                        <p:cTn id="10" dur="10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Rectangle 3"/>
          <p:cNvSpPr/>
          <p:nvPr/>
        </p:nvSpPr>
        <p:spPr>
          <a:xfrm>
            <a:off x="1085850" y="1417638"/>
            <a:ext cx="5772150" cy="1477328"/>
          </a:xfrm>
          <a:prstGeom prst="rect">
            <a:avLst/>
          </a:prstGeom>
        </p:spPr>
        <p:txBody>
          <a:bodyPr wrap="square">
            <a:spAutoFit/>
          </a:bodyPr>
          <a:lstStyle/>
          <a:p>
            <a:r>
              <a:rPr lang="en-US" dirty="0" smtClean="0"/>
              <a:t>US.73 Describe the competition between the two “superpowers” of the United States and the Soviet Union in the areas of arms development, economic dominance, and ideology, including the role and location of NATO, SEATO, and the Warsaw Pact. (C, E, H, P)</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a:t>
            </a:r>
            <a:endParaRPr lang="en-US" dirty="0"/>
          </a:p>
        </p:txBody>
      </p:sp>
      <p:sp>
        <p:nvSpPr>
          <p:cNvPr id="3" name="Content Placeholder 2"/>
          <p:cNvSpPr>
            <a:spLocks noGrp="1"/>
          </p:cNvSpPr>
          <p:nvPr>
            <p:ph idx="1"/>
          </p:nvPr>
        </p:nvSpPr>
        <p:spPr/>
        <p:txBody>
          <a:bodyPr/>
          <a:lstStyle/>
          <a:p>
            <a:r>
              <a:rPr lang="en-US" dirty="0" smtClean="0"/>
              <a:t>Describe Stalin.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1676400" y="152400"/>
            <a:ext cx="7315200" cy="1190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3600" b="1" u="sng">
                <a:solidFill>
                  <a:srgbClr val="D40000"/>
                </a:solidFill>
                <a:effectLst>
                  <a:outerShdw blurRad="38100" dist="38100" dir="2700000" algn="tl">
                    <a:srgbClr val="DDDDDD"/>
                  </a:outerShdw>
                </a:effectLst>
              </a:rPr>
              <a:t>N</a:t>
            </a:r>
            <a:r>
              <a:rPr lang="en-US" sz="3600" b="1">
                <a:solidFill>
                  <a:srgbClr val="D40000"/>
                </a:solidFill>
                <a:effectLst>
                  <a:outerShdw blurRad="38100" dist="38100" dir="2700000" algn="tl">
                    <a:srgbClr val="DDDDDD"/>
                  </a:outerShdw>
                </a:effectLst>
              </a:rPr>
              <a:t>orth </a:t>
            </a:r>
            <a:r>
              <a:rPr lang="en-US" sz="3600" b="1" u="sng">
                <a:solidFill>
                  <a:srgbClr val="D40000"/>
                </a:solidFill>
                <a:effectLst>
                  <a:outerShdw blurRad="38100" dist="38100" dir="2700000" algn="tl">
                    <a:srgbClr val="DDDDDD"/>
                  </a:outerShdw>
                </a:effectLst>
              </a:rPr>
              <a:t>A</a:t>
            </a:r>
            <a:r>
              <a:rPr lang="en-US" sz="3600" b="1">
                <a:solidFill>
                  <a:srgbClr val="D40000"/>
                </a:solidFill>
                <a:effectLst>
                  <a:outerShdw blurRad="38100" dist="38100" dir="2700000" algn="tl">
                    <a:srgbClr val="DDDDDD"/>
                  </a:outerShdw>
                </a:effectLst>
              </a:rPr>
              <a:t>tlantic </a:t>
            </a:r>
            <a:r>
              <a:rPr lang="en-US" sz="3600" b="1" u="sng">
                <a:solidFill>
                  <a:srgbClr val="D40000"/>
                </a:solidFill>
                <a:effectLst>
                  <a:outerShdw blurRad="38100" dist="38100" dir="2700000" algn="tl">
                    <a:srgbClr val="DDDDDD"/>
                  </a:outerShdw>
                </a:effectLst>
              </a:rPr>
              <a:t>T</a:t>
            </a:r>
            <a:r>
              <a:rPr lang="en-US" sz="3600" b="1">
                <a:solidFill>
                  <a:srgbClr val="D40000"/>
                </a:solidFill>
                <a:effectLst>
                  <a:outerShdw blurRad="38100" dist="38100" dir="2700000" algn="tl">
                    <a:srgbClr val="DDDDDD"/>
                  </a:outerShdw>
                </a:effectLst>
              </a:rPr>
              <a:t>reaty </a:t>
            </a:r>
            <a:r>
              <a:rPr lang="en-US" sz="3600" b="1" u="sng">
                <a:solidFill>
                  <a:srgbClr val="D40000"/>
                </a:solidFill>
                <a:effectLst>
                  <a:outerShdw blurRad="38100" dist="38100" dir="2700000" algn="tl">
                    <a:srgbClr val="DDDDDD"/>
                  </a:outerShdw>
                </a:effectLst>
              </a:rPr>
              <a:t>O</a:t>
            </a:r>
            <a:r>
              <a:rPr lang="en-US" sz="3600" b="1">
                <a:solidFill>
                  <a:srgbClr val="D40000"/>
                </a:solidFill>
                <a:effectLst>
                  <a:outerShdw blurRad="38100" dist="38100" dir="2700000" algn="tl">
                    <a:srgbClr val="DDDDDD"/>
                  </a:outerShdw>
                </a:effectLst>
              </a:rPr>
              <a:t>rganization (1949)</a:t>
            </a:r>
          </a:p>
        </p:txBody>
      </p:sp>
      <p:sp>
        <p:nvSpPr>
          <p:cNvPr id="7172" name="Text Box 4"/>
          <p:cNvSpPr txBox="1">
            <a:spLocks noChangeArrowheads="1"/>
          </p:cNvSpPr>
          <p:nvPr/>
        </p:nvSpPr>
        <p:spPr bwMode="auto">
          <a:xfrm>
            <a:off x="1981200" y="3725863"/>
            <a:ext cx="3124200" cy="2903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398463" indent="-398463">
              <a:defRPr>
                <a:solidFill>
                  <a:schemeClr val="tx1"/>
                </a:solidFill>
                <a:latin typeface="Arial" charset="0"/>
                <a:ea typeface="ＭＳ Ｐゴシック" charset="0"/>
              </a:defRPr>
            </a:lvl1pPr>
            <a:lvl2pPr marL="512763">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buClr>
                <a:schemeClr val="accent2"/>
              </a:buClr>
              <a:buSzPct val="105000"/>
              <a:buFont typeface="Wingdings" charset="0"/>
              <a:buChar char="v"/>
            </a:pPr>
            <a:r>
              <a:rPr lang="en-US" sz="1600" b="1" dirty="0">
                <a:effectLst>
                  <a:outerShdw blurRad="38100" dist="38100" dir="2700000" algn="tl">
                    <a:srgbClr val="DDDDDD"/>
                  </a:outerShdw>
                </a:effectLst>
                <a:latin typeface="Comic Sans MS" charset="0"/>
              </a:rPr>
              <a:t>United States</a:t>
            </a:r>
          </a:p>
          <a:p>
            <a:pPr>
              <a:spcBef>
                <a:spcPct val="50000"/>
              </a:spcBef>
              <a:buClr>
                <a:schemeClr val="accent2"/>
              </a:buClr>
              <a:buSzPct val="105000"/>
              <a:buFont typeface="Wingdings" charset="0"/>
              <a:buChar char="v"/>
            </a:pPr>
            <a:r>
              <a:rPr lang="en-US" sz="1600" b="1" dirty="0">
                <a:effectLst>
                  <a:outerShdw blurRad="38100" dist="38100" dir="2700000" algn="tl">
                    <a:srgbClr val="DDDDDD"/>
                  </a:outerShdw>
                </a:effectLst>
                <a:latin typeface="Comic Sans MS" charset="0"/>
              </a:rPr>
              <a:t>Belgium</a:t>
            </a:r>
          </a:p>
          <a:p>
            <a:pPr>
              <a:spcBef>
                <a:spcPct val="50000"/>
              </a:spcBef>
              <a:buClr>
                <a:schemeClr val="accent2"/>
              </a:buClr>
              <a:buSzPct val="105000"/>
              <a:buFont typeface="Wingdings" charset="0"/>
              <a:buChar char="v"/>
            </a:pPr>
            <a:r>
              <a:rPr lang="en-US" sz="1600" b="1" dirty="0">
                <a:effectLst>
                  <a:outerShdw blurRad="38100" dist="38100" dir="2700000" algn="tl">
                    <a:srgbClr val="DDDDDD"/>
                  </a:outerShdw>
                </a:effectLst>
                <a:latin typeface="Comic Sans MS" charset="0"/>
              </a:rPr>
              <a:t>Britain</a:t>
            </a:r>
          </a:p>
          <a:p>
            <a:pPr>
              <a:spcBef>
                <a:spcPct val="50000"/>
              </a:spcBef>
              <a:buClr>
                <a:schemeClr val="accent2"/>
              </a:buClr>
              <a:buSzPct val="105000"/>
              <a:buFont typeface="Wingdings" charset="0"/>
              <a:buChar char="v"/>
            </a:pPr>
            <a:r>
              <a:rPr lang="en-US" sz="1600" b="1" dirty="0">
                <a:effectLst>
                  <a:outerShdw blurRad="38100" dist="38100" dir="2700000" algn="tl">
                    <a:srgbClr val="DDDDDD"/>
                  </a:outerShdw>
                </a:effectLst>
                <a:latin typeface="Comic Sans MS" charset="0"/>
              </a:rPr>
              <a:t>Canada</a:t>
            </a:r>
          </a:p>
          <a:p>
            <a:pPr>
              <a:spcBef>
                <a:spcPct val="50000"/>
              </a:spcBef>
              <a:buClr>
                <a:schemeClr val="accent2"/>
              </a:buClr>
              <a:buSzPct val="105000"/>
              <a:buFont typeface="Wingdings" charset="0"/>
              <a:buChar char="v"/>
            </a:pPr>
            <a:r>
              <a:rPr lang="en-US" sz="1600" b="1" dirty="0">
                <a:effectLst>
                  <a:outerShdw blurRad="38100" dist="38100" dir="2700000" algn="tl">
                    <a:srgbClr val="DDDDDD"/>
                  </a:outerShdw>
                </a:effectLst>
                <a:latin typeface="Comic Sans MS" charset="0"/>
              </a:rPr>
              <a:t>Denmark</a:t>
            </a:r>
          </a:p>
          <a:p>
            <a:pPr>
              <a:spcBef>
                <a:spcPct val="50000"/>
              </a:spcBef>
              <a:buClr>
                <a:schemeClr val="accent2"/>
              </a:buClr>
              <a:buSzPct val="105000"/>
              <a:buFont typeface="Wingdings" charset="0"/>
              <a:buChar char="v"/>
            </a:pPr>
            <a:r>
              <a:rPr lang="en-US" sz="1600" b="1" dirty="0">
                <a:effectLst>
                  <a:outerShdw blurRad="38100" dist="38100" dir="2700000" algn="tl">
                    <a:srgbClr val="DDDDDD"/>
                  </a:outerShdw>
                </a:effectLst>
                <a:latin typeface="Comic Sans MS" charset="0"/>
              </a:rPr>
              <a:t>France</a:t>
            </a:r>
          </a:p>
          <a:p>
            <a:pPr>
              <a:spcBef>
                <a:spcPct val="50000"/>
              </a:spcBef>
              <a:buClr>
                <a:schemeClr val="accent2"/>
              </a:buClr>
              <a:buSzPct val="105000"/>
              <a:buFont typeface="Wingdings" charset="0"/>
              <a:buChar char="v"/>
            </a:pPr>
            <a:r>
              <a:rPr lang="en-US" sz="1600" b="1" dirty="0">
                <a:effectLst>
                  <a:outerShdw blurRad="38100" dist="38100" dir="2700000" algn="tl">
                    <a:srgbClr val="DDDDDD"/>
                  </a:outerShdw>
                </a:effectLst>
                <a:latin typeface="Comic Sans MS" charset="0"/>
              </a:rPr>
              <a:t>Iceland</a:t>
            </a:r>
          </a:p>
          <a:p>
            <a:pPr>
              <a:spcBef>
                <a:spcPct val="50000"/>
              </a:spcBef>
              <a:buClr>
                <a:schemeClr val="accent2"/>
              </a:buClr>
              <a:buSzPct val="105000"/>
              <a:buFont typeface="Wingdings" charset="0"/>
              <a:buChar char="v"/>
            </a:pPr>
            <a:r>
              <a:rPr lang="en-US" sz="1600" b="1" dirty="0">
                <a:effectLst>
                  <a:outerShdw blurRad="38100" dist="38100" dir="2700000" algn="tl">
                    <a:srgbClr val="DDDDDD"/>
                  </a:outerShdw>
                </a:effectLst>
                <a:latin typeface="Comic Sans MS" charset="0"/>
              </a:rPr>
              <a:t>Italy</a:t>
            </a:r>
          </a:p>
        </p:txBody>
      </p:sp>
      <p:sp>
        <p:nvSpPr>
          <p:cNvPr id="7173" name="Text Box 5"/>
          <p:cNvSpPr txBox="1">
            <a:spLocks noChangeArrowheads="1"/>
          </p:cNvSpPr>
          <p:nvPr/>
        </p:nvSpPr>
        <p:spPr bwMode="auto">
          <a:xfrm>
            <a:off x="6019800" y="3733800"/>
            <a:ext cx="2895600" cy="2781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398463" indent="-398463">
              <a:defRPr>
                <a:solidFill>
                  <a:schemeClr val="tx1"/>
                </a:solidFill>
                <a:latin typeface="Arial" charset="0"/>
                <a:ea typeface="ＭＳ Ｐゴシック" charset="0"/>
              </a:defRPr>
            </a:lvl1pPr>
            <a:lvl2pPr marL="512763">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buClr>
                <a:schemeClr val="accent2"/>
              </a:buClr>
              <a:buSzPct val="105000"/>
              <a:buFont typeface="Wingdings" charset="0"/>
              <a:buChar char="v"/>
            </a:pPr>
            <a:r>
              <a:rPr lang="en-US" sz="1600" b="1" dirty="0">
                <a:effectLst>
                  <a:outerShdw blurRad="38100" dist="38100" dir="2700000" algn="tl">
                    <a:srgbClr val="DDDDDD"/>
                  </a:outerShdw>
                </a:effectLst>
                <a:latin typeface="Comic Sans MS" charset="0"/>
              </a:rPr>
              <a:t>Luxemburg</a:t>
            </a:r>
          </a:p>
          <a:p>
            <a:pPr>
              <a:spcBef>
                <a:spcPct val="50000"/>
              </a:spcBef>
              <a:buClr>
                <a:schemeClr val="accent2"/>
              </a:buClr>
              <a:buSzPct val="105000"/>
              <a:buFont typeface="Wingdings" charset="0"/>
              <a:buChar char="v"/>
            </a:pPr>
            <a:r>
              <a:rPr lang="en-US" sz="1600" b="1" dirty="0">
                <a:effectLst>
                  <a:outerShdw blurRad="38100" dist="38100" dir="2700000" algn="tl">
                    <a:srgbClr val="DDDDDD"/>
                  </a:outerShdw>
                </a:effectLst>
                <a:latin typeface="Comic Sans MS" charset="0"/>
              </a:rPr>
              <a:t>Netherlands</a:t>
            </a:r>
          </a:p>
          <a:p>
            <a:pPr>
              <a:spcBef>
                <a:spcPct val="50000"/>
              </a:spcBef>
              <a:buClr>
                <a:schemeClr val="accent2"/>
              </a:buClr>
              <a:buSzPct val="105000"/>
              <a:buFont typeface="Wingdings" charset="0"/>
              <a:buChar char="v"/>
            </a:pPr>
            <a:r>
              <a:rPr lang="en-US" sz="1600" b="1" dirty="0">
                <a:effectLst>
                  <a:outerShdw blurRad="38100" dist="38100" dir="2700000" algn="tl">
                    <a:srgbClr val="DDDDDD"/>
                  </a:outerShdw>
                </a:effectLst>
                <a:latin typeface="Comic Sans MS" charset="0"/>
              </a:rPr>
              <a:t>Norway</a:t>
            </a:r>
          </a:p>
          <a:p>
            <a:pPr>
              <a:spcBef>
                <a:spcPct val="50000"/>
              </a:spcBef>
              <a:buClr>
                <a:schemeClr val="accent2"/>
              </a:buClr>
              <a:buSzPct val="105000"/>
              <a:buFont typeface="Wingdings" charset="0"/>
              <a:buChar char="v"/>
            </a:pPr>
            <a:r>
              <a:rPr lang="en-US" sz="1600" b="1" dirty="0">
                <a:effectLst>
                  <a:outerShdw blurRad="38100" dist="38100" dir="2700000" algn="tl">
                    <a:srgbClr val="DDDDDD"/>
                  </a:outerShdw>
                </a:effectLst>
                <a:latin typeface="Comic Sans MS" charset="0"/>
              </a:rPr>
              <a:t>Portugal</a:t>
            </a:r>
          </a:p>
          <a:p>
            <a:pPr>
              <a:spcBef>
                <a:spcPct val="50000"/>
              </a:spcBef>
              <a:buClr>
                <a:schemeClr val="accent2"/>
              </a:buClr>
              <a:buSzPct val="105000"/>
              <a:buFont typeface="Wingdings" charset="0"/>
              <a:buChar char="v"/>
            </a:pPr>
            <a:r>
              <a:rPr lang="en-US" sz="1600" b="1" dirty="0">
                <a:effectLst>
                  <a:outerShdw blurRad="38100" dist="38100" dir="2700000" algn="tl">
                    <a:srgbClr val="DDDDDD"/>
                  </a:outerShdw>
                </a:effectLst>
                <a:latin typeface="Comic Sans MS" charset="0"/>
              </a:rPr>
              <a:t>1952: Greece &amp; </a:t>
            </a:r>
            <a:br>
              <a:rPr lang="en-US" sz="1600" b="1" dirty="0">
                <a:effectLst>
                  <a:outerShdw blurRad="38100" dist="38100" dir="2700000" algn="tl">
                    <a:srgbClr val="DDDDDD"/>
                  </a:outerShdw>
                </a:effectLst>
                <a:latin typeface="Comic Sans MS" charset="0"/>
              </a:rPr>
            </a:br>
            <a:r>
              <a:rPr lang="en-US" sz="1600" b="1" dirty="0">
                <a:effectLst>
                  <a:outerShdw blurRad="38100" dist="38100" dir="2700000" algn="tl">
                    <a:srgbClr val="DDDDDD"/>
                  </a:outerShdw>
                </a:effectLst>
                <a:latin typeface="Comic Sans MS" charset="0"/>
              </a:rPr>
              <a:t>       Turkey</a:t>
            </a:r>
          </a:p>
          <a:p>
            <a:pPr>
              <a:spcBef>
                <a:spcPct val="50000"/>
              </a:spcBef>
              <a:buClr>
                <a:schemeClr val="accent2"/>
              </a:buClr>
              <a:buSzPct val="105000"/>
              <a:buFont typeface="Wingdings" charset="0"/>
              <a:buChar char="v"/>
            </a:pPr>
            <a:r>
              <a:rPr lang="en-US" sz="1600" b="1" dirty="0">
                <a:effectLst>
                  <a:outerShdw blurRad="38100" dist="38100" dir="2700000" algn="tl">
                    <a:srgbClr val="DDDDDD"/>
                  </a:outerShdw>
                </a:effectLst>
                <a:latin typeface="Comic Sans MS" charset="0"/>
              </a:rPr>
              <a:t>1955: West Germany</a:t>
            </a:r>
          </a:p>
          <a:p>
            <a:pPr>
              <a:spcBef>
                <a:spcPct val="50000"/>
              </a:spcBef>
              <a:buClr>
                <a:schemeClr val="accent2"/>
              </a:buClr>
              <a:buSzPct val="105000"/>
              <a:buFont typeface="Wingdings" charset="0"/>
              <a:buChar char="v"/>
            </a:pPr>
            <a:r>
              <a:rPr lang="en-US" sz="1600" b="1" dirty="0">
                <a:effectLst>
                  <a:outerShdw blurRad="38100" dist="38100" dir="2700000" algn="tl">
                    <a:srgbClr val="DDDDDD"/>
                  </a:outerShdw>
                </a:effectLst>
                <a:latin typeface="Comic Sans MS" charset="0"/>
              </a:rPr>
              <a:t>1983: Spain</a:t>
            </a:r>
          </a:p>
        </p:txBody>
      </p:sp>
      <p:pic>
        <p:nvPicPr>
          <p:cNvPr id="7174" name="Picture 6" descr="Map_of_NATO_countries2"/>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b="4283"/>
          <a:stretch>
            <a:fillRect/>
          </a:stretch>
        </p:blipFill>
        <p:spPr bwMode="auto">
          <a:xfrm>
            <a:off x="2566988" y="1447800"/>
            <a:ext cx="5510212" cy="2057400"/>
          </a:xfrm>
          <a:prstGeom prst="rect">
            <a:avLst/>
          </a:prstGeom>
          <a:noFill/>
          <a:ln w="9525">
            <a:solidFill>
              <a:schemeClr val="tx2"/>
            </a:solidFill>
            <a:miter lim="800000"/>
            <a:headEnd/>
            <a:tailEnd/>
          </a:ln>
          <a:extLst>
            <a:ext uri="{909E8E84-426E-40dd-AFC4-6F175D3DCCD1}">
              <a14:hiddenFill xmlns:a14="http://schemas.microsoft.com/office/drawing/2010/main" xmlns="">
                <a:solidFill>
                  <a:srgbClr val="FFFFFF"/>
                </a:solidFill>
              </a14:hiddenFill>
            </a:ext>
          </a:extLst>
        </p:spPr>
      </p:pic>
      <p:pic>
        <p:nvPicPr>
          <p:cNvPr id="7175" name="Picture 7" descr="NATO Flag"/>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4076700" y="4495800"/>
            <a:ext cx="1562100" cy="12366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0958493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www.youtube.com/watch?v=JGc3v56_ZZY</a:t>
            </a:r>
            <a:endParaRPr lang="en-US" dirty="0" smtClean="0"/>
          </a:p>
          <a:p>
            <a:endParaRPr lang="en-US" dirty="0"/>
          </a:p>
        </p:txBody>
      </p:sp>
    </p:spTree>
    <p:extLst>
      <p:ext uri="{BB962C8B-B14F-4D97-AF65-F5344CB8AC3E}">
        <p14:creationId xmlns:p14="http://schemas.microsoft.com/office/powerpoint/2010/main" val="8188175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will the Soviet Union do in response to the creation of NATO? </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297047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1752600" y="273050"/>
            <a:ext cx="70866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3600" b="1">
                <a:solidFill>
                  <a:srgbClr val="D40000"/>
                </a:solidFill>
                <a:effectLst>
                  <a:outerShdw blurRad="38100" dist="38100" dir="2700000" algn="tl">
                    <a:srgbClr val="DDDDDD"/>
                  </a:outerShdw>
                </a:effectLst>
              </a:rPr>
              <a:t>Warsaw Pact (1955)</a:t>
            </a:r>
          </a:p>
        </p:txBody>
      </p:sp>
      <p:pic>
        <p:nvPicPr>
          <p:cNvPr id="49156" name="Picture 4" descr="Map_of_Warsaw_Pact_countries"/>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2514600" y="2257425"/>
            <a:ext cx="5676900" cy="2085975"/>
          </a:xfrm>
          <a:prstGeom prst="rect">
            <a:avLst/>
          </a:prstGeom>
          <a:noFill/>
          <a:ln w="9525">
            <a:solidFill>
              <a:schemeClr val="tx2"/>
            </a:solidFill>
            <a:miter lim="800000"/>
            <a:headEnd/>
            <a:tailEnd/>
          </a:ln>
          <a:extLst>
            <a:ext uri="{909E8E84-426E-40dd-AFC4-6F175D3DCCD1}">
              <a14:hiddenFill xmlns:a14="http://schemas.microsoft.com/office/drawing/2010/main" xmlns="">
                <a:solidFill>
                  <a:srgbClr val="FFFFFF"/>
                </a:solidFill>
              </a14:hiddenFill>
            </a:ext>
          </a:extLst>
        </p:spPr>
      </p:pic>
      <p:pic>
        <p:nvPicPr>
          <p:cNvPr id="49157" name="Picture 5" descr="Warsaw_Pact_se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019175"/>
            <a:ext cx="990600" cy="962025"/>
          </a:xfrm>
          <a:prstGeom prst="rect">
            <a:avLst/>
          </a:prstGeom>
          <a:noFill/>
          <a:extLst>
            <a:ext uri="{909E8E84-426E-40dd-AFC4-6F175D3DCCD1}">
              <a14:hiddenFill xmlns:a14="http://schemas.microsoft.com/office/drawing/2010/main" xmlns="">
                <a:solidFill>
                  <a:srgbClr val="FFFFFF"/>
                </a:solidFill>
              </a14:hiddenFill>
            </a:ext>
          </a:extLst>
        </p:spPr>
      </p:pic>
      <p:sp>
        <p:nvSpPr>
          <p:cNvPr id="49159" name="Text Box 7"/>
          <p:cNvSpPr txBox="1">
            <a:spLocks noChangeArrowheads="1"/>
          </p:cNvSpPr>
          <p:nvPr/>
        </p:nvSpPr>
        <p:spPr bwMode="auto">
          <a:xfrm>
            <a:off x="2971800" y="4643438"/>
            <a:ext cx="2362200" cy="1604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398463" indent="-398463">
              <a:defRPr>
                <a:solidFill>
                  <a:schemeClr val="tx1"/>
                </a:solidFill>
                <a:latin typeface="Arial" charset="0"/>
                <a:ea typeface="ＭＳ Ｐゴシック" charset="0"/>
              </a:defRPr>
            </a:lvl1pPr>
            <a:lvl2pPr marL="512763">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buClr>
                <a:srgbClr val="D40000"/>
              </a:buClr>
              <a:buFont typeface="Zymbols" charset="0"/>
              <a:buChar char="}"/>
            </a:pPr>
            <a:r>
              <a:rPr lang="en-US" b="1" dirty="0">
                <a:effectLst>
                  <a:outerShdw blurRad="38100" dist="38100" dir="2700000" algn="tl">
                    <a:srgbClr val="DDDDDD"/>
                  </a:outerShdw>
                </a:effectLst>
                <a:latin typeface="Comic Sans MS" charset="0"/>
              </a:rPr>
              <a:t>U. S. S. R.</a:t>
            </a:r>
          </a:p>
          <a:p>
            <a:pPr>
              <a:spcBef>
                <a:spcPct val="50000"/>
              </a:spcBef>
              <a:buClr>
                <a:srgbClr val="D40000"/>
              </a:buClr>
              <a:buFont typeface="Zymbols" charset="0"/>
              <a:buChar char="}"/>
            </a:pPr>
            <a:r>
              <a:rPr lang="en-US" b="1" dirty="0">
                <a:effectLst>
                  <a:outerShdw blurRad="38100" dist="38100" dir="2700000" algn="tl">
                    <a:srgbClr val="DDDDDD"/>
                  </a:outerShdw>
                </a:effectLst>
                <a:latin typeface="Comic Sans MS" charset="0"/>
              </a:rPr>
              <a:t>Albania</a:t>
            </a:r>
          </a:p>
          <a:p>
            <a:pPr>
              <a:spcBef>
                <a:spcPct val="50000"/>
              </a:spcBef>
              <a:buClr>
                <a:srgbClr val="D40000"/>
              </a:buClr>
              <a:buFont typeface="Zymbols" charset="0"/>
              <a:buChar char="}"/>
            </a:pPr>
            <a:r>
              <a:rPr lang="en-US" b="1" dirty="0">
                <a:effectLst>
                  <a:outerShdw blurRad="38100" dist="38100" dir="2700000" algn="tl">
                    <a:srgbClr val="DDDDDD"/>
                  </a:outerShdw>
                </a:effectLst>
                <a:latin typeface="Comic Sans MS" charset="0"/>
              </a:rPr>
              <a:t>Bulgaria</a:t>
            </a:r>
          </a:p>
          <a:p>
            <a:pPr>
              <a:spcBef>
                <a:spcPct val="50000"/>
              </a:spcBef>
              <a:buClr>
                <a:srgbClr val="D40000"/>
              </a:buClr>
              <a:buFont typeface="Zymbols" charset="0"/>
              <a:buChar char="}"/>
            </a:pPr>
            <a:r>
              <a:rPr lang="en-US" b="1" dirty="0">
                <a:effectLst>
                  <a:outerShdw blurRad="38100" dist="38100" dir="2700000" algn="tl">
                    <a:srgbClr val="DDDDDD"/>
                  </a:outerShdw>
                </a:effectLst>
                <a:latin typeface="Comic Sans MS" charset="0"/>
              </a:rPr>
              <a:t>Czechoslovakia</a:t>
            </a:r>
          </a:p>
        </p:txBody>
      </p:sp>
      <p:sp>
        <p:nvSpPr>
          <p:cNvPr id="49160" name="Text Box 8"/>
          <p:cNvSpPr txBox="1">
            <a:spLocks noChangeArrowheads="1"/>
          </p:cNvSpPr>
          <p:nvPr/>
        </p:nvSpPr>
        <p:spPr bwMode="auto">
          <a:xfrm>
            <a:off x="5715000" y="4643438"/>
            <a:ext cx="2362200" cy="1604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398463" indent="-398463">
              <a:defRPr>
                <a:solidFill>
                  <a:schemeClr val="tx1"/>
                </a:solidFill>
                <a:latin typeface="Arial" charset="0"/>
                <a:ea typeface="ＭＳ Ｐゴシック" charset="0"/>
              </a:defRPr>
            </a:lvl1pPr>
            <a:lvl2pPr marL="512763">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buClr>
                <a:srgbClr val="D40000"/>
              </a:buClr>
              <a:buFont typeface="Zymbols" charset="0"/>
              <a:buChar char="}"/>
            </a:pPr>
            <a:r>
              <a:rPr lang="en-US" b="1" dirty="0">
                <a:effectLst>
                  <a:outerShdw blurRad="38100" dist="38100" dir="2700000" algn="tl">
                    <a:srgbClr val="DDDDDD"/>
                  </a:outerShdw>
                </a:effectLst>
                <a:latin typeface="Comic Sans MS" charset="0"/>
              </a:rPr>
              <a:t>East Germany</a:t>
            </a:r>
          </a:p>
          <a:p>
            <a:pPr>
              <a:spcBef>
                <a:spcPct val="50000"/>
              </a:spcBef>
              <a:buClr>
                <a:srgbClr val="D40000"/>
              </a:buClr>
              <a:buFont typeface="Zymbols" charset="0"/>
              <a:buChar char="}"/>
            </a:pPr>
            <a:r>
              <a:rPr lang="en-US" b="1" dirty="0">
                <a:effectLst>
                  <a:outerShdw blurRad="38100" dist="38100" dir="2700000" algn="tl">
                    <a:srgbClr val="DDDDDD"/>
                  </a:outerShdw>
                </a:effectLst>
                <a:latin typeface="Comic Sans MS" charset="0"/>
              </a:rPr>
              <a:t>Hungary</a:t>
            </a:r>
          </a:p>
          <a:p>
            <a:pPr>
              <a:spcBef>
                <a:spcPct val="50000"/>
              </a:spcBef>
              <a:buClr>
                <a:srgbClr val="D40000"/>
              </a:buClr>
              <a:buFont typeface="Zymbols" charset="0"/>
              <a:buChar char="}"/>
            </a:pPr>
            <a:r>
              <a:rPr lang="en-US" b="1" dirty="0">
                <a:effectLst>
                  <a:outerShdw blurRad="38100" dist="38100" dir="2700000" algn="tl">
                    <a:srgbClr val="DDDDDD"/>
                  </a:outerShdw>
                </a:effectLst>
                <a:latin typeface="Comic Sans MS" charset="0"/>
              </a:rPr>
              <a:t>Poland</a:t>
            </a:r>
          </a:p>
          <a:p>
            <a:pPr>
              <a:spcBef>
                <a:spcPct val="50000"/>
              </a:spcBef>
              <a:buClr>
                <a:srgbClr val="D40000"/>
              </a:buClr>
              <a:buFont typeface="Zymbols" charset="0"/>
              <a:buChar char="}"/>
            </a:pPr>
            <a:r>
              <a:rPr lang="en-US" b="1" dirty="0">
                <a:effectLst>
                  <a:outerShdw blurRad="38100" dist="38100" dir="2700000" algn="tl">
                    <a:srgbClr val="DDDDDD"/>
                  </a:outerShdw>
                </a:effectLst>
                <a:latin typeface="Comic Sans MS" charset="0"/>
              </a:rPr>
              <a:t>Rumania</a:t>
            </a:r>
          </a:p>
        </p:txBody>
      </p:sp>
    </p:spTree>
    <p:extLst>
      <p:ext uri="{BB962C8B-B14F-4D97-AF65-F5344CB8AC3E}">
        <p14:creationId xmlns:p14="http://schemas.microsoft.com/office/powerpoint/2010/main" val="15048758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www.youtube.com/watch?v=X1El1GVQVdc</a:t>
            </a:r>
            <a:endParaRPr lang="en-US" dirty="0" smtClean="0"/>
          </a:p>
          <a:p>
            <a:endParaRPr lang="en-US" dirty="0"/>
          </a:p>
          <a:p>
            <a:endParaRPr lang="en-US" dirty="0"/>
          </a:p>
        </p:txBody>
      </p:sp>
    </p:spTree>
    <p:extLst>
      <p:ext uri="{BB962C8B-B14F-4D97-AF65-F5344CB8AC3E}">
        <p14:creationId xmlns:p14="http://schemas.microsoft.com/office/powerpoint/2010/main" val="24189083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NATO &amp; WARSAW TODAY</a:t>
            </a:r>
            <a:endParaRPr lang="en-US" dirty="0"/>
          </a:p>
        </p:txBody>
      </p:sp>
      <p:sp>
        <p:nvSpPr>
          <p:cNvPr id="3" name="Content Placeholder 2"/>
          <p:cNvSpPr>
            <a:spLocks noGrp="1"/>
          </p:cNvSpPr>
          <p:nvPr>
            <p:ph idx="1"/>
          </p:nvPr>
        </p:nvSpPr>
        <p:spPr/>
        <p:txBody>
          <a:bodyPr/>
          <a:lstStyle/>
          <a:p>
            <a:r>
              <a:rPr lang="en-US" dirty="0"/>
              <a:t>http://</a:t>
            </a:r>
            <a:r>
              <a:rPr lang="en-US" dirty="0" err="1"/>
              <a:t>www.nato.int</a:t>
            </a:r>
            <a:r>
              <a:rPr lang="en-US" dirty="0"/>
              <a:t>/cps/en/</a:t>
            </a:r>
            <a:r>
              <a:rPr lang="en-US" dirty="0" err="1"/>
              <a:t>natolive</a:t>
            </a:r>
            <a:r>
              <a:rPr lang="en-US" dirty="0"/>
              <a:t>/</a:t>
            </a:r>
            <a:r>
              <a:rPr lang="en-US" dirty="0" err="1" smtClean="0"/>
              <a:t>nato_countries.htm</a:t>
            </a:r>
            <a:endParaRPr lang="en-US" dirty="0" smtClean="0"/>
          </a:p>
          <a:p>
            <a:endParaRPr lang="en-US" dirty="0"/>
          </a:p>
          <a:p>
            <a:endParaRPr lang="en-US" dirty="0" smtClean="0"/>
          </a:p>
          <a:p>
            <a:r>
              <a:rPr lang="en-US" dirty="0"/>
              <a:t>http://</a:t>
            </a:r>
            <a:r>
              <a:rPr lang="en-US" dirty="0" err="1"/>
              <a:t>www.nytimes.com</a:t>
            </a:r>
            <a:r>
              <a:rPr lang="en-US" dirty="0"/>
              <a:t>/1991/02/26/world/warsaw-pact-agrees-to-dissolve-its-military-alliance-by-march-31.html</a:t>
            </a:r>
          </a:p>
        </p:txBody>
      </p:sp>
    </p:spTree>
    <p:extLst>
      <p:ext uri="{BB962C8B-B14F-4D97-AF65-F5344CB8AC3E}">
        <p14:creationId xmlns:p14="http://schemas.microsoft.com/office/powerpoint/2010/main" val="40065769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SEATO</a:t>
            </a:r>
            <a:endParaRPr lang="en-US" dirty="0"/>
          </a:p>
        </p:txBody>
      </p:sp>
      <p:sp>
        <p:nvSpPr>
          <p:cNvPr id="3" name="Content Placeholder 2"/>
          <p:cNvSpPr>
            <a:spLocks noGrp="1"/>
          </p:cNvSpPr>
          <p:nvPr>
            <p:ph idx="1"/>
          </p:nvPr>
        </p:nvSpPr>
        <p:spPr/>
        <p:txBody>
          <a:bodyPr/>
          <a:lstStyle/>
          <a:p>
            <a:r>
              <a:rPr lang="en-US" dirty="0" smtClean="0"/>
              <a:t>The Southeast Asia Treaty Organization (</a:t>
            </a:r>
            <a:r>
              <a:rPr lang="en-US" b="1" dirty="0" smtClean="0"/>
              <a:t>SEATO</a:t>
            </a:r>
            <a:r>
              <a:rPr lang="en-US" dirty="0" smtClean="0"/>
              <a:t>) was an international organization for collective defense in Southeast Asia created by the Southeast Asia Collective Defense Treaty, or Manila Pact, signed in September 1954 in Manila, Philippines.</a:t>
            </a:r>
            <a:endParaRPr lang="en-US" dirty="0"/>
          </a:p>
        </p:txBody>
      </p:sp>
      <p:sp>
        <p:nvSpPr>
          <p:cNvPr id="1026" name="AutoShape 2" descr="Image result for SEAT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Image result for SEAT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Image result for SEAT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Image result for SEAT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smtClean="0"/>
              <a:t>Compare and Contrast NATO with the Warsaw Pact. </a:t>
            </a:r>
          </a:p>
          <a:p>
            <a:pPr marL="0" indent="0">
              <a:buNone/>
            </a:pPr>
            <a:endParaRPr lang="en-US" dirty="0" smtClean="0"/>
          </a:p>
          <a:p>
            <a:pPr marL="0" indent="0">
              <a:buNone/>
            </a:pPr>
            <a:r>
              <a:rPr lang="en-US" dirty="0"/>
              <a:t>	</a:t>
            </a:r>
            <a:r>
              <a:rPr lang="en-US" dirty="0" smtClean="0"/>
              <a:t>How were they alike? Different? </a:t>
            </a:r>
          </a:p>
          <a:p>
            <a:pPr marL="0" indent="0">
              <a:buNone/>
            </a:pPr>
            <a:endParaRPr lang="en-US" dirty="0" smtClean="0"/>
          </a:p>
          <a:p>
            <a:pPr marL="0" indent="0">
              <a:buNone/>
            </a:pPr>
            <a:r>
              <a:rPr lang="en-US" dirty="0" smtClean="0"/>
              <a:t>Can you think of a solution to these two groups rivalry? Was this rivalry a good or bad thing for a world with atomic weapons?</a:t>
            </a:r>
            <a:endParaRPr lang="en-US" dirty="0"/>
          </a:p>
        </p:txBody>
      </p:sp>
    </p:spTree>
    <p:extLst>
      <p:ext uri="{BB962C8B-B14F-4D97-AF65-F5344CB8AC3E}">
        <p14:creationId xmlns:p14="http://schemas.microsoft.com/office/powerpoint/2010/main" val="36795129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Climate in the United States </a:t>
            </a:r>
            <a:endParaRPr lang="en-US" dirty="0"/>
          </a:p>
        </p:txBody>
      </p:sp>
      <p:sp>
        <p:nvSpPr>
          <p:cNvPr id="3" name="Content Placeholder 2"/>
          <p:cNvSpPr>
            <a:spLocks noGrp="1"/>
          </p:cNvSpPr>
          <p:nvPr>
            <p:ph idx="1"/>
          </p:nvPr>
        </p:nvSpPr>
        <p:spPr/>
        <p:txBody>
          <a:bodyPr/>
          <a:lstStyle/>
          <a:p>
            <a:r>
              <a:rPr lang="en-US" dirty="0" smtClean="0"/>
              <a:t>Julius and Ethel Rosenberg – spies ? </a:t>
            </a:r>
          </a:p>
          <a:p>
            <a:pPr marL="0" indent="0">
              <a:buNone/>
            </a:pPr>
            <a:endParaRPr lang="en-US" dirty="0"/>
          </a:p>
        </p:txBody>
      </p:sp>
      <p:pic>
        <p:nvPicPr>
          <p:cNvPr id="5" name="Picture 4" descr="rosenberg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8780" y="2329108"/>
            <a:ext cx="4320907" cy="3933055"/>
          </a:xfrm>
          <a:prstGeom prst="rect">
            <a:avLst/>
          </a:prstGeom>
        </p:spPr>
      </p:pic>
    </p:spTree>
    <p:extLst>
      <p:ext uri="{BB962C8B-B14F-4D97-AF65-F5344CB8AC3E}">
        <p14:creationId xmlns:p14="http://schemas.microsoft.com/office/powerpoint/2010/main" val="12760971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1953 Julius and Ethel </a:t>
            </a:r>
            <a:endParaRPr lang="en-US" dirty="0"/>
          </a:p>
        </p:txBody>
      </p:sp>
      <p:sp>
        <p:nvSpPr>
          <p:cNvPr id="3" name="Content Placeholder 2"/>
          <p:cNvSpPr>
            <a:spLocks noGrp="1"/>
          </p:cNvSpPr>
          <p:nvPr>
            <p:ph idx="1"/>
          </p:nvPr>
        </p:nvSpPr>
        <p:spPr/>
        <p:txBody>
          <a:bodyPr/>
          <a:lstStyle/>
          <a:p>
            <a:r>
              <a:rPr lang="en-US" dirty="0" smtClean="0"/>
              <a:t>Had two sons</a:t>
            </a:r>
          </a:p>
          <a:p>
            <a:r>
              <a:rPr lang="en-US" dirty="0" smtClean="0"/>
              <a:t>Were members of the American Communist Party </a:t>
            </a:r>
          </a:p>
          <a:p>
            <a:r>
              <a:rPr lang="en-US" dirty="0" smtClean="0"/>
              <a:t>Accused of espionage (spying) and sentenced to death</a:t>
            </a:r>
          </a:p>
          <a:p>
            <a:r>
              <a:rPr lang="en-US" dirty="0" smtClean="0"/>
              <a:t>Executed by electric chair </a:t>
            </a:r>
            <a:endParaRPr lang="en-US" dirty="0"/>
          </a:p>
        </p:txBody>
      </p:sp>
    </p:spTree>
    <p:extLst>
      <p:ext uri="{BB962C8B-B14F-4D97-AF65-F5344CB8AC3E}">
        <p14:creationId xmlns:p14="http://schemas.microsoft.com/office/powerpoint/2010/main" val="42126495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a:t>
            </a:r>
            <a:endParaRPr lang="en-US" dirty="0"/>
          </a:p>
        </p:txBody>
      </p:sp>
      <p:sp>
        <p:nvSpPr>
          <p:cNvPr id="3" name="Content Placeholder 2"/>
          <p:cNvSpPr>
            <a:spLocks noGrp="1"/>
          </p:cNvSpPr>
          <p:nvPr>
            <p:ph idx="1"/>
          </p:nvPr>
        </p:nvSpPr>
        <p:spPr/>
        <p:txBody>
          <a:bodyPr/>
          <a:lstStyle/>
          <a:p>
            <a:r>
              <a:rPr lang="en-US" dirty="0" smtClean="0"/>
              <a:t>The student:</a:t>
            </a:r>
          </a:p>
          <a:p>
            <a:pPr lvl="1"/>
            <a:r>
              <a:rPr lang="en-US" dirty="0" smtClean="0"/>
              <a:t> Is able to create a timeline of early Cold War events. </a:t>
            </a:r>
          </a:p>
          <a:p>
            <a:pPr lvl="1"/>
            <a:r>
              <a:rPr lang="en-US" dirty="0" smtClean="0"/>
              <a:t>Is able to define and explain early Cold War events.</a:t>
            </a:r>
          </a:p>
          <a:p>
            <a:pPr lvl="1"/>
            <a:r>
              <a:rPr lang="en-US" dirty="0" smtClean="0"/>
              <a:t>Is able to synthesize primary source information to draw conclusions about Cold War events. </a:t>
            </a:r>
          </a:p>
        </p:txBody>
      </p:sp>
    </p:spTree>
    <p:extLst>
      <p:ext uri="{BB962C8B-B14F-4D97-AF65-F5344CB8AC3E}">
        <p14:creationId xmlns:p14="http://schemas.microsoft.com/office/powerpoint/2010/main" val="9044436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hlinkClick r:id="rId2"/>
              </a:rPr>
              <a:t>http://www.history.com/topics/cold-war/cold-war-history/videos/speeches-execution-of-julius-and-ethel-rosenberg</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need:</a:t>
            </a:r>
            <a:endParaRPr lang="en-US" dirty="0"/>
          </a:p>
        </p:txBody>
      </p:sp>
      <p:sp>
        <p:nvSpPr>
          <p:cNvPr id="3" name="Content Placeholder 2"/>
          <p:cNvSpPr>
            <a:spLocks noGrp="1"/>
          </p:cNvSpPr>
          <p:nvPr>
            <p:ph idx="1"/>
          </p:nvPr>
        </p:nvSpPr>
        <p:spPr/>
        <p:txBody>
          <a:bodyPr/>
          <a:lstStyle/>
          <a:p>
            <a:r>
              <a:rPr lang="en-US" dirty="0" smtClean="0"/>
              <a:t>Paper</a:t>
            </a:r>
          </a:p>
          <a:p>
            <a:r>
              <a:rPr lang="en-US" dirty="0" smtClean="0"/>
              <a:t>US History textbook</a:t>
            </a:r>
          </a:p>
          <a:p>
            <a:r>
              <a:rPr lang="en-US" dirty="0" smtClean="0"/>
              <a:t>Pen/pencil</a:t>
            </a:r>
          </a:p>
          <a:p>
            <a:r>
              <a:rPr lang="en-US" dirty="0" smtClean="0"/>
              <a:t>binder</a:t>
            </a:r>
            <a:endParaRPr lang="en-US" dirty="0"/>
          </a:p>
        </p:txBody>
      </p:sp>
    </p:spTree>
    <p:extLst>
      <p:ext uri="{BB962C8B-B14F-4D97-AF65-F5344CB8AC3E}">
        <p14:creationId xmlns:p14="http://schemas.microsoft.com/office/powerpoint/2010/main" val="3539139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 Scare </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www.youtube.com/watch?v=A4LpLqHNOTk</a:t>
            </a:r>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4741222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320357"/>
            <a:ext cx="8229600" cy="6245695"/>
          </a:xfrm>
        </p:spPr>
        <p:txBody>
          <a:bodyPr>
            <a:normAutofit fontScale="70000" lnSpcReduction="20000"/>
          </a:bodyPr>
          <a:lstStyle/>
          <a:p>
            <a:pPr marL="514350" indent="-514350">
              <a:buAutoNum type="arabicPeriod"/>
            </a:pPr>
            <a:r>
              <a:rPr lang="en-US" dirty="0" smtClean="0"/>
              <a:t>Group 4 - Describe NATO.</a:t>
            </a:r>
          </a:p>
          <a:p>
            <a:pPr marL="514350" indent="-514350">
              <a:buAutoNum type="arabicPeriod"/>
            </a:pPr>
            <a:r>
              <a:rPr lang="en-US" dirty="0" smtClean="0"/>
              <a:t>Justify the creation of NATO. What did the Soviet Union join instead? Describe it. How you think the Soviets viewed NATO (threat, friend, neutral?)</a:t>
            </a:r>
          </a:p>
          <a:p>
            <a:pPr marL="514350" indent="-514350">
              <a:buAutoNum type="arabicPeriod"/>
            </a:pPr>
            <a:r>
              <a:rPr lang="en-US" dirty="0" smtClean="0"/>
              <a:t>What could have been a solution to the Cold War era of tension? </a:t>
            </a:r>
          </a:p>
          <a:p>
            <a:pPr marL="514350" indent="-514350">
              <a:buAutoNum type="arabicPeriod"/>
            </a:pPr>
            <a:r>
              <a:rPr lang="en-US" dirty="0" smtClean="0"/>
              <a:t>Group 2 What was the Truman Doctrine?</a:t>
            </a:r>
          </a:p>
          <a:p>
            <a:pPr marL="514350" indent="-514350">
              <a:buAutoNum type="arabicPeriod"/>
            </a:pPr>
            <a:r>
              <a:rPr lang="en-US" dirty="0" smtClean="0"/>
              <a:t>What was the Marshall Plan?</a:t>
            </a:r>
          </a:p>
          <a:p>
            <a:pPr marL="514350" indent="-514350">
              <a:buAutoNum type="arabicPeriod"/>
            </a:pPr>
            <a:r>
              <a:rPr lang="en-US" dirty="0" smtClean="0"/>
              <a:t>Explain US foreign policy during this time and their main goal. </a:t>
            </a:r>
          </a:p>
          <a:p>
            <a:pPr marL="514350" indent="-514350">
              <a:buAutoNum type="arabicPeriod"/>
            </a:pPr>
            <a:r>
              <a:rPr lang="en-US" dirty="0" smtClean="0"/>
              <a:t>Group 3 </a:t>
            </a:r>
          </a:p>
          <a:p>
            <a:pPr marL="514350" indent="-514350">
              <a:buAutoNum type="arabicPeriod"/>
            </a:pPr>
            <a:r>
              <a:rPr lang="en-US" dirty="0" smtClean="0"/>
              <a:t>Describe the atomic bomb and the first time it was used.</a:t>
            </a:r>
          </a:p>
          <a:p>
            <a:pPr marL="514350" indent="-514350">
              <a:buAutoNum type="arabicPeriod"/>
            </a:pPr>
            <a:r>
              <a:rPr lang="en-US" dirty="0" smtClean="0"/>
              <a:t>Was the United States justified in using the atomic bomb? Why or Why not? Cite evidence if possible.</a:t>
            </a:r>
          </a:p>
          <a:p>
            <a:pPr marL="514350" indent="-514350">
              <a:buAutoNum type="arabicPeriod"/>
            </a:pPr>
            <a:r>
              <a:rPr lang="en-US" dirty="0" smtClean="0"/>
              <a:t>Group 1 - Who were the </a:t>
            </a:r>
            <a:r>
              <a:rPr lang="en-US" dirty="0" err="1" smtClean="0"/>
              <a:t>Rosenbergs</a:t>
            </a:r>
            <a:r>
              <a:rPr lang="en-US" dirty="0" smtClean="0"/>
              <a:t> and what did they do?</a:t>
            </a:r>
          </a:p>
          <a:p>
            <a:pPr marL="514350" indent="-514350">
              <a:buAutoNum type="arabicPeriod"/>
            </a:pPr>
            <a:r>
              <a:rPr lang="en-US" dirty="0" smtClean="0"/>
              <a:t>What happened to them? Was the US justified in executing two human beings for espionage? (What does espionage mean?)</a:t>
            </a:r>
          </a:p>
          <a:p>
            <a:pPr marL="514350" indent="-514350">
              <a:buAutoNum type="arabicPeriod"/>
            </a:pPr>
            <a:r>
              <a:rPr lang="en-US" dirty="0" smtClean="0"/>
              <a:t>What conclusion(s) can you draw about emotions in the US after learning about the </a:t>
            </a:r>
            <a:r>
              <a:rPr lang="en-US" dirty="0" err="1" smtClean="0"/>
              <a:t>Rosenbergs</a:t>
            </a:r>
            <a:r>
              <a:rPr lang="en-US" dirty="0" smtClean="0"/>
              <a:t>? </a:t>
            </a:r>
          </a:p>
          <a:p>
            <a:pPr marL="514350" indent="-514350">
              <a:buAutoNum type="arabicPeriod"/>
            </a:pPr>
            <a:endParaRPr lang="en-US" dirty="0" smtClean="0"/>
          </a:p>
          <a:p>
            <a:pPr marL="514350" indent="-514350">
              <a:buAutoNum type="arabicPeriod"/>
            </a:pPr>
            <a:endParaRPr lang="en-US" dirty="0" smtClean="0"/>
          </a:p>
          <a:p>
            <a:pPr marL="514350" indent="-514350">
              <a:buAutoNum type="arabicPeriod"/>
            </a:pPr>
            <a:endParaRPr lang="en-US" dirty="0" smtClean="0"/>
          </a:p>
          <a:p>
            <a:pPr marL="514350" indent="-514350">
              <a:buAutoNum type="arabicPeriod"/>
            </a:pPr>
            <a:endParaRPr lang="en-US" dirty="0"/>
          </a:p>
        </p:txBody>
      </p:sp>
    </p:spTree>
    <p:extLst>
      <p:ext uri="{BB962C8B-B14F-4D97-AF65-F5344CB8AC3E}">
        <p14:creationId xmlns:p14="http://schemas.microsoft.com/office/powerpoint/2010/main" val="26869431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2 </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What was the Truman Doctrine?</a:t>
            </a:r>
          </a:p>
          <a:p>
            <a:pPr marL="514350" indent="-514350">
              <a:buAutoNum type="arabicPeriod"/>
            </a:pPr>
            <a:r>
              <a:rPr lang="en-US" dirty="0" smtClean="0"/>
              <a:t>What was the Marshall Plan?</a:t>
            </a:r>
          </a:p>
          <a:p>
            <a:pPr marL="514350" indent="-514350">
              <a:buAutoNum type="arabicPeriod"/>
            </a:pPr>
            <a:r>
              <a:rPr lang="en-US" dirty="0" smtClean="0"/>
              <a:t>Explain US foreign policy during this time and their main goal. </a:t>
            </a:r>
          </a:p>
          <a:p>
            <a:endParaRPr lang="en-US" dirty="0"/>
          </a:p>
        </p:txBody>
      </p:sp>
    </p:spTree>
    <p:extLst>
      <p:ext uri="{BB962C8B-B14F-4D97-AF65-F5344CB8AC3E}">
        <p14:creationId xmlns:p14="http://schemas.microsoft.com/office/powerpoint/2010/main" val="2332101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Opener </a:t>
            </a:r>
            <a:endParaRPr lang="en-US" dirty="0"/>
          </a:p>
        </p:txBody>
      </p:sp>
      <p:sp>
        <p:nvSpPr>
          <p:cNvPr id="3" name="Content Placeholder 2"/>
          <p:cNvSpPr>
            <a:spLocks noGrp="1"/>
          </p:cNvSpPr>
          <p:nvPr>
            <p:ph idx="1"/>
          </p:nvPr>
        </p:nvSpPr>
        <p:spPr/>
        <p:txBody>
          <a:bodyPr/>
          <a:lstStyle/>
          <a:p>
            <a:pPr marL="0" indent="0">
              <a:buNone/>
            </a:pPr>
            <a:r>
              <a:rPr lang="en-US" dirty="0" smtClean="0"/>
              <a:t>What was the main goal of the US during the Cold War? </a:t>
            </a:r>
            <a:endParaRPr lang="en-US" dirty="0"/>
          </a:p>
        </p:txBody>
      </p:sp>
    </p:spTree>
    <p:extLst>
      <p:ext uri="{BB962C8B-B14F-4D97-AF65-F5344CB8AC3E}">
        <p14:creationId xmlns:p14="http://schemas.microsoft.com/office/powerpoint/2010/main" val="32350603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60948"/>
          </a:xfrm>
        </p:spPr>
        <p:txBody>
          <a:bodyPr>
            <a:normAutofit fontScale="90000"/>
          </a:bodyPr>
          <a:lstStyle/>
          <a:p>
            <a:r>
              <a:rPr lang="en-US" dirty="0" smtClean="0"/>
              <a:t>Quiz</a:t>
            </a:r>
            <a:endParaRPr lang="en-US" dirty="0"/>
          </a:p>
        </p:txBody>
      </p:sp>
      <p:sp>
        <p:nvSpPr>
          <p:cNvPr id="3" name="Content Placeholder 2"/>
          <p:cNvSpPr>
            <a:spLocks noGrp="1"/>
          </p:cNvSpPr>
          <p:nvPr>
            <p:ph idx="1"/>
          </p:nvPr>
        </p:nvSpPr>
        <p:spPr>
          <a:xfrm>
            <a:off x="457200" y="1255924"/>
            <a:ext cx="8229600" cy="4870240"/>
          </a:xfrm>
        </p:spPr>
        <p:txBody>
          <a:bodyPr>
            <a:normAutofit fontScale="47500" lnSpcReduction="20000"/>
          </a:bodyPr>
          <a:lstStyle/>
          <a:p>
            <a:pPr marL="514350" indent="-514350">
              <a:buAutoNum type="arabicPeriod"/>
            </a:pPr>
            <a:r>
              <a:rPr lang="en-US" sz="4700" dirty="0" smtClean="0"/>
              <a:t>Describe NATO.</a:t>
            </a:r>
          </a:p>
          <a:p>
            <a:pPr marL="514350" indent="-514350">
              <a:buAutoNum type="arabicPeriod"/>
            </a:pPr>
            <a:r>
              <a:rPr lang="en-US" sz="4700" dirty="0" smtClean="0"/>
              <a:t>When was the Cold War</a:t>
            </a:r>
            <a:r>
              <a:rPr lang="en-US" sz="4700" dirty="0"/>
              <a:t>?</a:t>
            </a:r>
            <a:endParaRPr lang="en-US" sz="4700" dirty="0" smtClean="0"/>
          </a:p>
          <a:p>
            <a:pPr marL="514350" indent="-514350">
              <a:buAutoNum type="arabicPeriod"/>
            </a:pPr>
            <a:r>
              <a:rPr lang="en-US" sz="4700" dirty="0" smtClean="0"/>
              <a:t>What could have been a solution to the Cold War era of tension? </a:t>
            </a:r>
          </a:p>
          <a:p>
            <a:pPr marL="514350" indent="-514350">
              <a:buAutoNum type="arabicPeriod"/>
            </a:pPr>
            <a:r>
              <a:rPr lang="en-US" sz="4700" dirty="0" smtClean="0"/>
              <a:t>What was the Truman Doctrine?</a:t>
            </a:r>
          </a:p>
          <a:p>
            <a:pPr marL="514350" indent="-514350">
              <a:buAutoNum type="arabicPeriod"/>
            </a:pPr>
            <a:r>
              <a:rPr lang="en-US" sz="4700" dirty="0" smtClean="0"/>
              <a:t>What was the Marshall Plan?</a:t>
            </a:r>
          </a:p>
          <a:p>
            <a:pPr marL="514350" indent="-514350">
              <a:buAutoNum type="arabicPeriod"/>
            </a:pPr>
            <a:r>
              <a:rPr lang="en-US" sz="4700" dirty="0" smtClean="0"/>
              <a:t>Explain US foreign policy during this time and their main goal. </a:t>
            </a:r>
          </a:p>
          <a:p>
            <a:pPr marL="514350" indent="-514350">
              <a:buAutoNum type="arabicPeriod"/>
            </a:pPr>
            <a:r>
              <a:rPr lang="en-US" sz="4700" dirty="0" smtClean="0"/>
              <a:t>Describe the atomic bomb and the first time it was used.</a:t>
            </a:r>
          </a:p>
          <a:p>
            <a:pPr marL="514350" indent="-514350">
              <a:buAutoNum type="arabicPeriod"/>
            </a:pPr>
            <a:r>
              <a:rPr lang="en-US" sz="4700" dirty="0" smtClean="0"/>
              <a:t>Was the United States justified in using the atomic bomb? Why or Why not? Cite evidence if possible.</a:t>
            </a:r>
          </a:p>
          <a:p>
            <a:pPr marL="514350" indent="-514350">
              <a:buAutoNum type="arabicPeriod"/>
            </a:pPr>
            <a:r>
              <a:rPr lang="en-US" sz="4700" dirty="0" smtClean="0"/>
              <a:t>Who were the </a:t>
            </a:r>
            <a:r>
              <a:rPr lang="en-US" sz="4700" dirty="0" err="1" smtClean="0"/>
              <a:t>Rosenbergs</a:t>
            </a:r>
            <a:r>
              <a:rPr lang="en-US" sz="4700" dirty="0" smtClean="0"/>
              <a:t> and what did they do?</a:t>
            </a:r>
          </a:p>
          <a:p>
            <a:pPr marL="514350" indent="-514350">
              <a:buAutoNum type="arabicPeriod"/>
            </a:pPr>
            <a:r>
              <a:rPr lang="en-US" sz="4700" dirty="0" smtClean="0"/>
              <a:t>Use one word to describe the climate of the US during the Cold War. </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3 </a:t>
            </a:r>
            <a:endParaRPr lang="en-US" dirty="0"/>
          </a:p>
        </p:txBody>
      </p:sp>
      <p:sp>
        <p:nvSpPr>
          <p:cNvPr id="3" name="Content Placeholder 2"/>
          <p:cNvSpPr>
            <a:spLocks noGrp="1"/>
          </p:cNvSpPr>
          <p:nvPr>
            <p:ph idx="1"/>
          </p:nvPr>
        </p:nvSpPr>
        <p:spPr/>
        <p:txBody>
          <a:bodyPr>
            <a:normAutofit lnSpcReduction="10000"/>
          </a:bodyPr>
          <a:lstStyle/>
          <a:p>
            <a:pPr marL="514350" indent="-514350">
              <a:buAutoNum type="arabicPeriod"/>
            </a:pPr>
            <a:r>
              <a:rPr lang="en-US" dirty="0" smtClean="0"/>
              <a:t>Describe the atomic bomb and the first time it was used.</a:t>
            </a:r>
          </a:p>
          <a:p>
            <a:pPr marL="514350" indent="-514350">
              <a:buAutoNum type="arabicPeriod"/>
            </a:pPr>
            <a:r>
              <a:rPr lang="en-US" dirty="0" smtClean="0"/>
              <a:t>Was the United States justified in using the atomic bomb? Why or Why not? Cite evidence if possible.</a:t>
            </a:r>
          </a:p>
          <a:p>
            <a:pPr marL="514350" indent="-514350">
              <a:buAutoNum type="arabicPeriod"/>
            </a:pPr>
            <a:r>
              <a:rPr lang="en-US" dirty="0" smtClean="0"/>
              <a:t>Think about the mention of sanctions against Iran for their nuclear program. Create a solution to the problem of nuclear weapons today. </a:t>
            </a:r>
            <a:endParaRPr lang="en-US" dirty="0"/>
          </a:p>
        </p:txBody>
      </p:sp>
    </p:spTree>
    <p:extLst>
      <p:ext uri="{BB962C8B-B14F-4D97-AF65-F5344CB8AC3E}">
        <p14:creationId xmlns:p14="http://schemas.microsoft.com/office/powerpoint/2010/main" val="18651837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1 </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Who were the </a:t>
            </a:r>
            <a:r>
              <a:rPr lang="en-US" dirty="0" err="1" smtClean="0"/>
              <a:t>Rosenbergs</a:t>
            </a:r>
            <a:r>
              <a:rPr lang="en-US" dirty="0" smtClean="0"/>
              <a:t> and what did they do?</a:t>
            </a:r>
          </a:p>
          <a:p>
            <a:pPr marL="514350" indent="-514350">
              <a:buAutoNum type="arabicPeriod"/>
            </a:pPr>
            <a:r>
              <a:rPr lang="en-US" dirty="0" smtClean="0"/>
              <a:t>What happened to them? Was the US justified in executing two human beings for espionage? (What does espionage mean?)</a:t>
            </a:r>
          </a:p>
          <a:p>
            <a:pPr marL="514350" indent="-514350">
              <a:buAutoNum type="arabicPeriod"/>
            </a:pPr>
            <a:r>
              <a:rPr lang="en-US" dirty="0" smtClean="0"/>
              <a:t>What conclusion(s) can you draw about emotions in the US after learning about the </a:t>
            </a:r>
            <a:r>
              <a:rPr lang="en-US" dirty="0" err="1" smtClean="0"/>
              <a:t>Rosenbergs</a:t>
            </a:r>
            <a:r>
              <a:rPr lang="en-US" dirty="0" smtClean="0"/>
              <a:t>? </a:t>
            </a:r>
            <a:endParaRPr lang="en-US" dirty="0"/>
          </a:p>
        </p:txBody>
      </p:sp>
    </p:spTree>
    <p:extLst>
      <p:ext uri="{BB962C8B-B14F-4D97-AF65-F5344CB8AC3E}">
        <p14:creationId xmlns:p14="http://schemas.microsoft.com/office/powerpoint/2010/main" val="12395611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Agenda       Daily Opener  </a:t>
            </a:r>
            <a:endParaRPr lang="en-US" dirty="0"/>
          </a:p>
        </p:txBody>
      </p:sp>
      <p:sp>
        <p:nvSpPr>
          <p:cNvPr id="4" name="Content Placeholder 3"/>
          <p:cNvSpPr>
            <a:spLocks noGrp="1"/>
          </p:cNvSpPr>
          <p:nvPr>
            <p:ph sz="half" idx="1"/>
          </p:nvPr>
        </p:nvSpPr>
        <p:spPr/>
        <p:txBody>
          <a:bodyPr>
            <a:normAutofit/>
          </a:bodyPr>
          <a:lstStyle/>
          <a:p>
            <a:r>
              <a:rPr lang="en-US" dirty="0" smtClean="0"/>
              <a:t>DO</a:t>
            </a:r>
          </a:p>
          <a:p>
            <a:r>
              <a:rPr lang="en-US" dirty="0" smtClean="0"/>
              <a:t>Timeline Activity</a:t>
            </a:r>
          </a:p>
          <a:p>
            <a:r>
              <a:rPr lang="en-US" dirty="0" smtClean="0"/>
              <a:t>Video Clip: Cold War</a:t>
            </a:r>
          </a:p>
          <a:p>
            <a:r>
              <a:rPr lang="en-US" dirty="0" smtClean="0"/>
              <a:t>Notes</a:t>
            </a:r>
          </a:p>
          <a:p>
            <a:r>
              <a:rPr lang="en-US" dirty="0" smtClean="0"/>
              <a:t>Video Clip: Cold War</a:t>
            </a:r>
          </a:p>
          <a:p>
            <a:r>
              <a:rPr lang="en-US" dirty="0" smtClean="0"/>
              <a:t>Reading Activity </a:t>
            </a:r>
          </a:p>
          <a:p>
            <a:r>
              <a:rPr lang="en-US" dirty="0" smtClean="0"/>
              <a:t>Question</a:t>
            </a:r>
          </a:p>
          <a:p>
            <a:r>
              <a:rPr lang="en-US" dirty="0" smtClean="0"/>
              <a:t>Quiz? </a:t>
            </a:r>
            <a:endParaRPr lang="en-US" dirty="0"/>
          </a:p>
        </p:txBody>
      </p:sp>
      <p:sp>
        <p:nvSpPr>
          <p:cNvPr id="5" name="Content Placeholder 4"/>
          <p:cNvSpPr>
            <a:spLocks noGrp="1"/>
          </p:cNvSpPr>
          <p:nvPr>
            <p:ph sz="half" idx="2"/>
          </p:nvPr>
        </p:nvSpPr>
        <p:spPr/>
        <p:txBody>
          <a:bodyPr>
            <a:normAutofit/>
          </a:bodyPr>
          <a:lstStyle/>
          <a:p>
            <a:r>
              <a:rPr lang="en-US" dirty="0" smtClean="0"/>
              <a:t>What does espionage mean?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Daily Opener</a:t>
            </a:r>
          </a:p>
          <a:p>
            <a:r>
              <a:rPr lang="en-US" dirty="0" smtClean="0"/>
              <a:t>Daily News Clip</a:t>
            </a:r>
          </a:p>
          <a:p>
            <a:r>
              <a:rPr lang="en-US" dirty="0" smtClean="0"/>
              <a:t>Timeline Review </a:t>
            </a:r>
          </a:p>
          <a:p>
            <a:r>
              <a:rPr lang="en-US" dirty="0" smtClean="0"/>
              <a:t>Flashcards – </a:t>
            </a:r>
            <a:r>
              <a:rPr lang="en-US" dirty="0" err="1" smtClean="0"/>
              <a:t>Quizlet</a:t>
            </a:r>
            <a:r>
              <a:rPr lang="en-US" dirty="0" smtClean="0"/>
              <a:t> </a:t>
            </a:r>
          </a:p>
          <a:p>
            <a:r>
              <a:rPr lang="en-US" dirty="0" smtClean="0"/>
              <a:t>Cold War Notes and Questions</a:t>
            </a:r>
          </a:p>
          <a:p>
            <a:r>
              <a:rPr lang="en-US" dirty="0" smtClean="0"/>
              <a:t>Video Clip ?</a:t>
            </a:r>
          </a:p>
          <a:p>
            <a:r>
              <a:rPr lang="en-US" dirty="0" err="1" smtClean="0"/>
              <a:t>Quizlet</a:t>
            </a:r>
            <a:r>
              <a:rPr lang="en-US" dirty="0" smtClean="0"/>
              <a:t> –Games &amp; Test</a:t>
            </a:r>
          </a:p>
          <a:p>
            <a:r>
              <a:rPr lang="en-US" dirty="0" smtClean="0"/>
              <a:t>Analyze Primary Sources </a:t>
            </a:r>
          </a:p>
          <a:p>
            <a:r>
              <a:rPr lang="en-US" dirty="0" smtClean="0"/>
              <a:t>Writing Assignment </a:t>
            </a:r>
          </a:p>
          <a:p>
            <a:endParaRPr lang="en-US" dirty="0"/>
          </a:p>
        </p:txBody>
      </p:sp>
    </p:spTree>
    <p:extLst>
      <p:ext uri="{BB962C8B-B14F-4D97-AF65-F5344CB8AC3E}">
        <p14:creationId xmlns:p14="http://schemas.microsoft.com/office/powerpoint/2010/main" val="35894870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Reading: Timeline</a:t>
            </a:r>
            <a:endParaRPr lang="en-US" dirty="0"/>
          </a:p>
        </p:txBody>
      </p:sp>
      <p:sp>
        <p:nvSpPr>
          <p:cNvPr id="3" name="Content Placeholder 2"/>
          <p:cNvSpPr>
            <a:spLocks noGrp="1"/>
          </p:cNvSpPr>
          <p:nvPr>
            <p:ph idx="1"/>
          </p:nvPr>
        </p:nvSpPr>
        <p:spPr/>
        <p:txBody>
          <a:bodyPr/>
          <a:lstStyle/>
          <a:p>
            <a:r>
              <a:rPr lang="en-US" dirty="0" smtClean="0"/>
              <a:t>Create a Timeline of Cold War Presidents. </a:t>
            </a:r>
          </a:p>
          <a:p>
            <a:r>
              <a:rPr lang="en-US" dirty="0" smtClean="0"/>
              <a:t>Include all Presidents from 1945-91.</a:t>
            </a:r>
          </a:p>
          <a:p>
            <a:r>
              <a:rPr lang="en-US" dirty="0" smtClean="0"/>
              <a:t>Include the years they served and their major contributions (preferably dealing with the Cold War).</a:t>
            </a:r>
          </a:p>
          <a:p>
            <a:pPr>
              <a:buNone/>
            </a:pPr>
            <a:endParaRPr lang="en-US"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Iron Curtain and a Divided  Germany </a:t>
            </a:r>
            <a:endParaRPr lang="en-US" dirty="0"/>
          </a:p>
        </p:txBody>
      </p:sp>
      <p:sp>
        <p:nvSpPr>
          <p:cNvPr id="3" name="Content Placeholder 2"/>
          <p:cNvSpPr>
            <a:spLocks noGrp="1"/>
          </p:cNvSpPr>
          <p:nvPr>
            <p:ph sz="half" idx="1"/>
          </p:nvPr>
        </p:nvSpPr>
        <p:spPr/>
        <p:txBody>
          <a:bodyPr/>
          <a:lstStyle/>
          <a:p>
            <a:r>
              <a:rPr lang="en-US" dirty="0">
                <a:hlinkClick r:id="rId2"/>
              </a:rPr>
              <a:t>https://</a:t>
            </a:r>
            <a:r>
              <a:rPr lang="en-US" dirty="0" smtClean="0">
                <a:hlinkClick r:id="rId2"/>
              </a:rPr>
              <a:t>www.youtube.com/watch?v=5zBfIJ4ABIQ</a:t>
            </a:r>
            <a:endParaRPr lang="en-US" dirty="0" smtClean="0"/>
          </a:p>
          <a:p>
            <a:endParaRPr lang="en-US" dirty="0"/>
          </a:p>
          <a:p>
            <a:endParaRPr lang="en-US" dirty="0"/>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16655716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524000" y="190500"/>
            <a:ext cx="3475038" cy="1527175"/>
          </a:xfrm>
        </p:spPr>
        <p:txBody>
          <a:bodyPr/>
          <a:lstStyle/>
          <a:p>
            <a:r>
              <a:rPr lang="en-US" dirty="0"/>
              <a:t>Dividing</a:t>
            </a:r>
            <a:br>
              <a:rPr lang="en-US" dirty="0"/>
            </a:br>
            <a:r>
              <a:rPr lang="en-US" dirty="0"/>
              <a:t>Germany</a:t>
            </a:r>
          </a:p>
        </p:txBody>
      </p:sp>
      <p:sp>
        <p:nvSpPr>
          <p:cNvPr id="14339" name="Rectangle 3"/>
          <p:cNvSpPr>
            <a:spLocks noGrp="1" noChangeArrowheads="1"/>
          </p:cNvSpPr>
          <p:nvPr>
            <p:ph type="body" idx="1"/>
          </p:nvPr>
        </p:nvSpPr>
        <p:spPr>
          <a:xfrm>
            <a:off x="381000" y="1905000"/>
            <a:ext cx="8458200" cy="4572000"/>
          </a:xfrm>
        </p:spPr>
        <p:txBody>
          <a:bodyPr/>
          <a:lstStyle/>
          <a:p>
            <a:r>
              <a:rPr lang="en-US" sz="2800" dirty="0"/>
              <a:t>U.S., Britain, and France merged their zones in 1948 to create an independent West German state.</a:t>
            </a:r>
          </a:p>
          <a:p>
            <a:r>
              <a:rPr lang="en-US" sz="2800" dirty="0"/>
              <a:t>The Soviets responded by blockading land access to Berlin. The U.S. began a massive airlift of supplies that lasted almost a year. (7,000 tons a day) </a:t>
            </a:r>
            <a:endParaRPr lang="en-US" sz="2800" dirty="0" smtClean="0"/>
          </a:p>
          <a:p>
            <a:r>
              <a:rPr lang="en-US" sz="2800" dirty="0" smtClean="0"/>
              <a:t>In </a:t>
            </a:r>
            <a:r>
              <a:rPr lang="en-US" sz="2800" dirty="0"/>
              <a:t>May </a:t>
            </a:r>
            <a:r>
              <a:rPr lang="en-US" sz="2800" dirty="0" smtClean="0"/>
              <a:t>1949, </a:t>
            </a:r>
            <a:r>
              <a:rPr lang="en-US" sz="2800" dirty="0"/>
              <a:t>Stalin lifted the blockade, conceding that he could not prevent the creation of West Germany.</a:t>
            </a:r>
          </a:p>
          <a:p>
            <a:r>
              <a:rPr lang="en-US" sz="2800" b="1" dirty="0"/>
              <a:t>Thus, the creation of East and West Germany</a:t>
            </a:r>
          </a:p>
          <a:p>
            <a:endParaRPr lang="en-US" sz="2800" dirty="0"/>
          </a:p>
        </p:txBody>
      </p:sp>
      <p:pic>
        <p:nvPicPr>
          <p:cNvPr id="14340" name="Picture 4"/>
          <p:cNvPicPr>
            <a:picLocks noChangeArrowheads="1"/>
          </p:cNvPicPr>
          <p:nvPr/>
        </p:nvPicPr>
        <p:blipFill>
          <a:blip r:embed="rId2"/>
          <a:srcRect/>
          <a:stretch>
            <a:fillRect/>
          </a:stretch>
        </p:blipFill>
        <p:spPr bwMode="auto">
          <a:xfrm>
            <a:off x="5486400" y="0"/>
            <a:ext cx="3657600" cy="1901825"/>
          </a:xfrm>
          <a:prstGeom prst="rect">
            <a:avLst/>
          </a:prstGeom>
          <a:noFill/>
          <a:ln w="12700">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rrowheads="1"/>
          </p:cNvPicPr>
          <p:nvPr>
            <p:ph/>
          </p:nvPr>
        </p:nvPicPr>
        <p:blipFill>
          <a:blip r:embed="rId2"/>
          <a:srcRect/>
          <a:stretch>
            <a:fillRect/>
          </a:stretch>
        </p:blipFill>
        <p:spPr>
          <a:xfrm>
            <a:off x="0" y="0"/>
            <a:ext cx="9144000" cy="6858000"/>
          </a:xfrm>
          <a:noFill/>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Military Industrial Complex	</a:t>
            </a:r>
            <a:endParaRPr lang="en-US" dirty="0"/>
          </a:p>
        </p:txBody>
      </p:sp>
      <p:sp>
        <p:nvSpPr>
          <p:cNvPr id="3" name="Content Placeholder 2"/>
          <p:cNvSpPr>
            <a:spLocks noGrp="1"/>
          </p:cNvSpPr>
          <p:nvPr>
            <p:ph idx="1"/>
          </p:nvPr>
        </p:nvSpPr>
        <p:spPr/>
        <p:txBody>
          <a:bodyPr>
            <a:normAutofit/>
          </a:bodyPr>
          <a:lstStyle/>
          <a:p>
            <a:r>
              <a:rPr lang="en-US" dirty="0" smtClean="0"/>
              <a:t>B/c of Cold War, US defense industry prospered greatly after WWII.</a:t>
            </a:r>
          </a:p>
          <a:p>
            <a:r>
              <a:rPr lang="en-US" dirty="0" smtClean="0"/>
              <a:t>The government spent large amounts of money to hire private corporations to develop new weapons.</a:t>
            </a:r>
          </a:p>
          <a:p>
            <a:pPr lvl="1"/>
            <a:r>
              <a:rPr lang="en-US" dirty="0" smtClean="0"/>
              <a:t>Why?</a:t>
            </a:r>
          </a:p>
          <a:p>
            <a:pPr lvl="2"/>
            <a:r>
              <a:rPr lang="en-US" dirty="0" smtClean="0"/>
              <a:t>Threats about communism </a:t>
            </a:r>
          </a:p>
          <a:p>
            <a:pPr lvl="2"/>
            <a:r>
              <a:rPr lang="en-US" dirty="0" smtClean="0"/>
              <a:t>Arms race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President Eisenhower warned the American people of the military industrial complex. (Government plus weapons industry)</a:t>
            </a:r>
          </a:p>
          <a:p>
            <a:pPr>
              <a:buNone/>
            </a:pP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Space Race </a:t>
            </a:r>
            <a:endParaRPr lang="en-US" dirty="0"/>
          </a:p>
        </p:txBody>
      </p:sp>
      <p:sp>
        <p:nvSpPr>
          <p:cNvPr id="3" name="Content Placeholder 2"/>
          <p:cNvSpPr>
            <a:spLocks noGrp="1"/>
          </p:cNvSpPr>
          <p:nvPr>
            <p:ph idx="1"/>
          </p:nvPr>
        </p:nvSpPr>
        <p:spPr/>
        <p:txBody>
          <a:bodyPr/>
          <a:lstStyle/>
          <a:p>
            <a:r>
              <a:rPr lang="en-US" dirty="0" smtClean="0"/>
              <a:t>Soviets vs. US</a:t>
            </a:r>
          </a:p>
          <a:p>
            <a:r>
              <a:rPr lang="en-US" dirty="0" smtClean="0"/>
              <a:t>Who could advance the fastest in space travel technology ? </a:t>
            </a:r>
          </a:p>
          <a:p>
            <a:r>
              <a:rPr lang="en-US" dirty="0" smtClean="0"/>
              <a:t>Soviets launched first satellite in 1957 </a:t>
            </a:r>
          </a:p>
          <a:p>
            <a:r>
              <a:rPr lang="en-US" dirty="0" smtClean="0"/>
              <a:t>1969 Neil Armstrong – first man on moon</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Space Race Video Clips </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Korea </a:t>
            </a:r>
            <a:endParaRPr lang="en-US" dirty="0"/>
          </a:p>
        </p:txBody>
      </p:sp>
      <p:sp>
        <p:nvSpPr>
          <p:cNvPr id="3" name="Content Placeholder 2"/>
          <p:cNvSpPr>
            <a:spLocks noGrp="1"/>
          </p:cNvSpPr>
          <p:nvPr>
            <p:ph idx="1"/>
          </p:nvPr>
        </p:nvSpPr>
        <p:spPr/>
        <p:txBody>
          <a:bodyPr/>
          <a:lstStyle/>
          <a:p>
            <a:r>
              <a:rPr lang="en-US" dirty="0" smtClean="0"/>
              <a:t>Both US and Soviets played role in liberating Korea from Japan during World War II</a:t>
            </a:r>
          </a:p>
          <a:p>
            <a:r>
              <a:rPr lang="en-US" dirty="0" smtClean="0"/>
              <a:t>After Japan’s surrender, the Korean peninsula was divided along the 38</a:t>
            </a:r>
            <a:r>
              <a:rPr lang="en-US" baseline="30000" dirty="0" smtClean="0"/>
              <a:t>th</a:t>
            </a:r>
            <a:r>
              <a:rPr lang="en-US" dirty="0" smtClean="0"/>
              <a:t> parallel </a:t>
            </a:r>
          </a:p>
          <a:p>
            <a:r>
              <a:rPr lang="en-US" dirty="0" smtClean="0"/>
              <a:t>North Korea – communist</a:t>
            </a:r>
          </a:p>
          <a:p>
            <a:r>
              <a:rPr lang="en-US" dirty="0" smtClean="0"/>
              <a:t>South Korea – capitalist</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r>
              <a:rPr lang="en-US" dirty="0" smtClean="0"/>
              <a:t>North Korean forces crossed the 38</a:t>
            </a:r>
            <a:r>
              <a:rPr lang="en-US" baseline="30000" dirty="0" smtClean="0"/>
              <a:t>th</a:t>
            </a:r>
            <a:r>
              <a:rPr lang="en-US" dirty="0" smtClean="0"/>
              <a:t> parallel invading South Korea </a:t>
            </a:r>
          </a:p>
          <a:p>
            <a:r>
              <a:rPr lang="en-US" dirty="0" smtClean="0"/>
              <a:t>The UN sent aid to South Korea with General Douglas MacArthur leading the troops</a:t>
            </a:r>
          </a:p>
          <a:p>
            <a:r>
              <a:rPr lang="en-US" dirty="0" smtClean="0"/>
              <a:t>He pushed them back until China sent troops to help North Korea</a:t>
            </a:r>
          </a:p>
          <a:p>
            <a:r>
              <a:rPr lang="en-US" dirty="0" smtClean="0"/>
              <a:t>War or international police action?</a:t>
            </a:r>
          </a:p>
          <a:p>
            <a:r>
              <a:rPr lang="en-US" dirty="0" smtClean="0"/>
              <a:t>1953 signed a truce and both sides were pretty much where they had started</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CNN Student News Clip </a:t>
            </a:r>
            <a:endParaRPr lang="en-US" dirty="0"/>
          </a:p>
        </p:txBody>
      </p:sp>
      <p:sp>
        <p:nvSpPr>
          <p:cNvPr id="3" name="Content Placeholder 2"/>
          <p:cNvSpPr>
            <a:spLocks noGrp="1"/>
          </p:cNvSpPr>
          <p:nvPr>
            <p:ph idx="1"/>
          </p:nvPr>
        </p:nvSpPr>
        <p:spPr/>
        <p:txBody>
          <a:bodyPr/>
          <a:lstStyle/>
          <a:p>
            <a:r>
              <a:rPr lang="en-US" dirty="0" smtClean="0"/>
              <a:t>Answer Questions on Handout.</a:t>
            </a:r>
            <a:endParaRPr lang="en-US" dirty="0"/>
          </a:p>
        </p:txBody>
      </p:sp>
    </p:spTree>
    <p:extLst>
      <p:ext uri="{BB962C8B-B14F-4D97-AF65-F5344CB8AC3E}">
        <p14:creationId xmlns:p14="http://schemas.microsoft.com/office/powerpoint/2010/main" val="30695207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Opener </a:t>
            </a:r>
            <a:endParaRPr lang="en-US" dirty="0"/>
          </a:p>
        </p:txBody>
      </p:sp>
      <p:sp>
        <p:nvSpPr>
          <p:cNvPr id="3" name="Content Placeholder 2"/>
          <p:cNvSpPr>
            <a:spLocks noGrp="1"/>
          </p:cNvSpPr>
          <p:nvPr>
            <p:ph idx="1"/>
          </p:nvPr>
        </p:nvSpPr>
        <p:spPr/>
        <p:txBody>
          <a:bodyPr/>
          <a:lstStyle/>
          <a:p>
            <a:r>
              <a:rPr lang="en-US" dirty="0" smtClean="0"/>
              <a:t>Describe the Korean War. </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Pick 1 Cold War topic</a:t>
            </a:r>
          </a:p>
          <a:p>
            <a:r>
              <a:rPr lang="en-US" dirty="0" smtClean="0"/>
              <a:t>Research – Take Notes on topic</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Cold War Presidents </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lstStyle/>
          <a:p>
            <a:pPr>
              <a:buNone/>
            </a:pPr>
            <a:r>
              <a:rPr lang="en-US" dirty="0" smtClean="0"/>
              <a:t>1. List the names of the Cold War Presidents in order. </a:t>
            </a:r>
          </a:p>
          <a:p>
            <a:pPr>
              <a:buNone/>
            </a:pPr>
            <a:r>
              <a:rPr lang="en-US" dirty="0" smtClean="0"/>
              <a:t>2. When was the Cold War? Why did we have it? </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H-Bomb</a:t>
            </a:r>
            <a:endParaRPr lang="en-US" dirty="0"/>
          </a:p>
        </p:txBody>
      </p:sp>
      <p:sp>
        <p:nvSpPr>
          <p:cNvPr id="3" name="Content Placeholder 2"/>
          <p:cNvSpPr>
            <a:spLocks noGrp="1"/>
          </p:cNvSpPr>
          <p:nvPr>
            <p:ph idx="1"/>
          </p:nvPr>
        </p:nvSpPr>
        <p:spPr/>
        <p:txBody>
          <a:bodyPr>
            <a:normAutofit lnSpcReduction="10000"/>
          </a:bodyPr>
          <a:lstStyle/>
          <a:p>
            <a:r>
              <a:rPr lang="en-US" dirty="0" smtClean="0"/>
              <a:t>After the Soviets developed their atomic bomb, the two superpowers embarked on an arms race.</a:t>
            </a:r>
          </a:p>
          <a:p>
            <a:r>
              <a:rPr lang="en-US" dirty="0">
                <a:hlinkClick r:id="rId2"/>
              </a:rPr>
              <a:t>https://</a:t>
            </a:r>
            <a:r>
              <a:rPr lang="en-US" dirty="0" smtClean="0">
                <a:hlinkClick r:id="rId2"/>
              </a:rPr>
              <a:t>www.youtube.com/watch?v=AdQGHIFFGyw</a:t>
            </a:r>
            <a:endParaRPr lang="en-US" dirty="0" smtClean="0"/>
          </a:p>
          <a:p>
            <a:r>
              <a:rPr lang="en-US" dirty="0" smtClean="0"/>
              <a:t>Race for the H-bomb</a:t>
            </a:r>
          </a:p>
          <a:p>
            <a:pPr lvl="1"/>
            <a:r>
              <a:rPr lang="en-US" dirty="0" smtClean="0"/>
              <a:t>Even more destructive thermonuclear weapon</a:t>
            </a:r>
          </a:p>
          <a:p>
            <a:pPr lvl="1"/>
            <a:r>
              <a:rPr lang="en-US" dirty="0" smtClean="0"/>
              <a:t>67xs the power of the bomb dropped on Hiroshima</a:t>
            </a:r>
          </a:p>
          <a:p>
            <a:pPr lvl="1">
              <a:buNone/>
            </a:pPr>
            <a:endParaRPr lang="en-US"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1952- US exploded the first H-bomb</a:t>
            </a:r>
          </a:p>
          <a:p>
            <a:r>
              <a:rPr lang="en-US" dirty="0" smtClean="0"/>
              <a:t>1953 – Soviets exploded theirs</a:t>
            </a:r>
          </a:p>
          <a:p>
            <a:r>
              <a:rPr lang="en-US" dirty="0" smtClean="0"/>
              <a:t>Dwight Eisenhower President 1953-61</a:t>
            </a:r>
          </a:p>
          <a:p>
            <a:endParaRPr lang="en-US" dirty="0" smtClean="0"/>
          </a:p>
          <a:p>
            <a:r>
              <a:rPr lang="en-US" dirty="0" smtClean="0"/>
              <a:t>Sec. of State – John Foster Dulles </a:t>
            </a:r>
            <a:endParaRPr lang="en-US" dirty="0"/>
          </a:p>
        </p:txBody>
      </p:sp>
      <p:pic>
        <p:nvPicPr>
          <p:cNvPr id="1026" name="Picture 2" descr="Photo of Dwight D. Eisenhower"/>
          <p:cNvPicPr>
            <a:picLocks noChangeAspect="1" noChangeArrowheads="1"/>
          </p:cNvPicPr>
          <p:nvPr/>
        </p:nvPicPr>
        <p:blipFill>
          <a:blip r:embed="rId2"/>
          <a:srcRect/>
          <a:stretch>
            <a:fillRect/>
          </a:stretch>
        </p:blipFill>
        <p:spPr bwMode="auto">
          <a:xfrm>
            <a:off x="4007970" y="4438649"/>
            <a:ext cx="4286250" cy="2419351"/>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Dulles </a:t>
            </a:r>
            <a:endParaRPr lang="en-US" dirty="0"/>
          </a:p>
        </p:txBody>
      </p:sp>
      <p:sp>
        <p:nvSpPr>
          <p:cNvPr id="3" name="Content Placeholder 2"/>
          <p:cNvSpPr>
            <a:spLocks noGrp="1"/>
          </p:cNvSpPr>
          <p:nvPr>
            <p:ph idx="1"/>
          </p:nvPr>
        </p:nvSpPr>
        <p:spPr/>
        <p:txBody>
          <a:bodyPr/>
          <a:lstStyle/>
          <a:p>
            <a:r>
              <a:rPr lang="en-US" dirty="0" smtClean="0"/>
              <a:t>Staunchly anti-communist</a:t>
            </a:r>
          </a:p>
          <a:p>
            <a:r>
              <a:rPr lang="en-US" dirty="0" smtClean="0"/>
              <a:t>Promised that the US could prevent the spread of communism by promising to use all of its force, including nuclear weapons, against an aggressor</a:t>
            </a:r>
          </a:p>
          <a:p>
            <a:r>
              <a:rPr lang="en-US" dirty="0" smtClean="0"/>
              <a:t>The willingness, under Eisenhower, to go to all out war became known as brinkmanship</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Opener	</a:t>
            </a:r>
            <a:endParaRPr lang="en-US" dirty="0"/>
          </a:p>
        </p:txBody>
      </p:sp>
      <p:sp>
        <p:nvSpPr>
          <p:cNvPr id="3" name="Content Placeholder 2"/>
          <p:cNvSpPr>
            <a:spLocks noGrp="1"/>
          </p:cNvSpPr>
          <p:nvPr>
            <p:ph idx="1"/>
          </p:nvPr>
        </p:nvSpPr>
        <p:spPr/>
        <p:txBody>
          <a:bodyPr/>
          <a:lstStyle/>
          <a:p>
            <a:r>
              <a:rPr lang="en-US" dirty="0" smtClean="0"/>
              <a:t>Describe the Decay Theory.</a:t>
            </a:r>
            <a:endParaRPr lang="en-US" dirty="0"/>
          </a:p>
        </p:txBody>
      </p:sp>
    </p:spTree>
    <p:extLst>
      <p:ext uri="{BB962C8B-B14F-4D97-AF65-F5344CB8AC3E}">
        <p14:creationId xmlns:p14="http://schemas.microsoft.com/office/powerpoint/2010/main" val="26171344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a:t>
            </a:r>
            <a:endParaRPr lang="en-US" dirty="0"/>
          </a:p>
        </p:txBody>
      </p:sp>
      <p:sp>
        <p:nvSpPr>
          <p:cNvPr id="3" name="Content Placeholder 2"/>
          <p:cNvSpPr>
            <a:spLocks noGrp="1"/>
          </p:cNvSpPr>
          <p:nvPr>
            <p:ph idx="1"/>
          </p:nvPr>
        </p:nvSpPr>
        <p:spPr/>
        <p:txBody>
          <a:bodyPr/>
          <a:lstStyle/>
          <a:p>
            <a:pPr marL="0" indent="0">
              <a:buNone/>
            </a:pPr>
            <a:r>
              <a:rPr lang="en-US" dirty="0" smtClean="0"/>
              <a:t>Describe the reason for the Korean War.</a:t>
            </a:r>
            <a:endParaRPr lang="en-US" dirty="0"/>
          </a:p>
        </p:txBody>
      </p:sp>
    </p:spTree>
    <p:extLst>
      <p:ext uri="{BB962C8B-B14F-4D97-AF65-F5344CB8AC3E}">
        <p14:creationId xmlns:p14="http://schemas.microsoft.com/office/powerpoint/2010/main" val="239019358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The US trimmed its army and navy and built up its air force</a:t>
            </a:r>
          </a:p>
          <a:p>
            <a:r>
              <a:rPr lang="en-US" dirty="0" smtClean="0"/>
              <a:t>The Soviets followed suit</a:t>
            </a:r>
          </a:p>
          <a:p>
            <a:r>
              <a:rPr lang="en-US" dirty="0" smtClean="0"/>
              <a:t>Why?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228600"/>
            <a:ext cx="7772400" cy="1143000"/>
          </a:xfrm>
        </p:spPr>
        <p:txBody>
          <a:bodyPr>
            <a:normAutofit fontScale="90000"/>
          </a:bodyPr>
          <a:lstStyle/>
          <a:p>
            <a:r>
              <a:rPr lang="en-GB" sz="5400" b="1" dirty="0">
                <a:effectLst>
                  <a:outerShdw blurRad="38100" dist="38100" dir="2700000" algn="tl">
                    <a:srgbClr val="DDDDDD"/>
                  </a:outerShdw>
                </a:effectLst>
                <a:latin typeface="Comic Sans MS" charset="0"/>
              </a:rPr>
              <a:t>The Cold War 1945-1991</a:t>
            </a:r>
          </a:p>
        </p:txBody>
      </p:sp>
      <p:pic>
        <p:nvPicPr>
          <p:cNvPr id="2053" name="Picture 5" descr="untit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09738"/>
            <a:ext cx="8991600" cy="514826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097301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0-#ppt_w/2"/>
                                          </p:val>
                                        </p:tav>
                                        <p:tav tm="100000">
                                          <p:val>
                                            <p:strVal val="#ppt_x"/>
                                          </p:val>
                                        </p:tav>
                                      </p:tavLst>
                                    </p:anim>
                                    <p:anim calcmode="lin" valueType="num">
                                      <p:cBhvr additive="base">
                                        <p:cTn id="8"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CIA</a:t>
            </a:r>
            <a:endParaRPr lang="en-US" dirty="0"/>
          </a:p>
        </p:txBody>
      </p:sp>
      <p:sp>
        <p:nvSpPr>
          <p:cNvPr id="3" name="Content Placeholder 2"/>
          <p:cNvSpPr>
            <a:spLocks noGrp="1"/>
          </p:cNvSpPr>
          <p:nvPr>
            <p:ph idx="1"/>
          </p:nvPr>
        </p:nvSpPr>
        <p:spPr/>
        <p:txBody>
          <a:bodyPr/>
          <a:lstStyle/>
          <a:p>
            <a:r>
              <a:rPr lang="en-US" dirty="0" smtClean="0"/>
              <a:t>Eisenhower began to rely more on the recently created CIA (1947)</a:t>
            </a:r>
          </a:p>
          <a:p>
            <a:r>
              <a:rPr lang="en-US" dirty="0" smtClean="0"/>
              <a:t>First major international issue – Iran</a:t>
            </a:r>
          </a:p>
          <a:p>
            <a:r>
              <a:rPr lang="en-US" dirty="0" smtClean="0"/>
              <a:t>Mohammed </a:t>
            </a:r>
            <a:r>
              <a:rPr lang="en-US" dirty="0" err="1" smtClean="0"/>
              <a:t>Mossadegh</a:t>
            </a:r>
            <a:r>
              <a:rPr lang="en-US" dirty="0" smtClean="0"/>
              <a:t> nationalized Iran’s oil fields </a:t>
            </a:r>
          </a:p>
          <a:p>
            <a:pPr lvl="1"/>
            <a:r>
              <a:rPr lang="en-US" dirty="0" smtClean="0"/>
              <a:t>Placed formerly Britain owned oil fields back into Iranian hands</a:t>
            </a:r>
          </a:p>
          <a:p>
            <a:pPr lvl="1">
              <a:buNone/>
            </a:pP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As Britain boycotted buying the oil, the Iranian economy faltered.</a:t>
            </a:r>
          </a:p>
          <a:p>
            <a:r>
              <a:rPr lang="en-US" dirty="0" smtClean="0"/>
              <a:t>Fearing that Iran would turn to the Soviets for help, the US gave several million dollars to anti-</a:t>
            </a:r>
            <a:r>
              <a:rPr lang="en-US" dirty="0" err="1" smtClean="0"/>
              <a:t>Mossadegh</a:t>
            </a:r>
            <a:r>
              <a:rPr lang="en-US" dirty="0" smtClean="0"/>
              <a:t> supporters </a:t>
            </a:r>
          </a:p>
          <a:p>
            <a:r>
              <a:rPr lang="en-US" dirty="0" smtClean="0"/>
              <a:t>The Shah returned to power and gave their oil field back to the West </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Cold War Attitudes at Home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Very concerned about the cold war and communism</a:t>
            </a:r>
          </a:p>
          <a:p>
            <a:r>
              <a:rPr lang="en-US" dirty="0" smtClean="0"/>
              <a:t>Lived with constant threat of nuclear war – fear</a:t>
            </a:r>
          </a:p>
          <a:p>
            <a:r>
              <a:rPr lang="en-US" dirty="0" smtClean="0"/>
              <a:t>During the Great Depression, many Americans had supported some socialist policies </a:t>
            </a:r>
          </a:p>
          <a:p>
            <a:r>
              <a:rPr lang="en-US" dirty="0" smtClean="0"/>
              <a:t>Once the Cold War began, the government investigated, arrested, and harassed many people due to their alleged connections to the Communist Party.  This period became known as the Red Scare.</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Joseph McCarthy </a:t>
            </a:r>
            <a:endParaRPr lang="en-US" dirty="0"/>
          </a:p>
        </p:txBody>
      </p:sp>
      <p:sp>
        <p:nvSpPr>
          <p:cNvPr id="3" name="Content Placeholder 2"/>
          <p:cNvSpPr>
            <a:spLocks noGrp="1"/>
          </p:cNvSpPr>
          <p:nvPr>
            <p:ph idx="1"/>
          </p:nvPr>
        </p:nvSpPr>
        <p:spPr/>
        <p:txBody>
          <a:bodyPr/>
          <a:lstStyle/>
          <a:p>
            <a:r>
              <a:rPr lang="en-US" dirty="0" smtClean="0"/>
              <a:t>Wisconsin Senator </a:t>
            </a:r>
          </a:p>
          <a:p>
            <a:r>
              <a:rPr lang="en-US" dirty="0" smtClean="0"/>
              <a:t>Claimed communists had inflitrated high levels of government</a:t>
            </a:r>
          </a:p>
          <a:p>
            <a:r>
              <a:rPr lang="en-US" dirty="0" smtClean="0"/>
              <a:t>Gained popularity at first until people realized he was lying </a:t>
            </a:r>
          </a:p>
          <a:p>
            <a:r>
              <a:rPr lang="en-US" dirty="0" smtClean="0"/>
              <a:t>The irrational fear that ‘communists are everywhere’ ultimately subsided </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Cuba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During the 1950s, a young revolutionary named Fidel Castro rose to fame as the leader of the Cuban Revolution. </a:t>
            </a:r>
          </a:p>
          <a:p>
            <a:r>
              <a:rPr lang="en-US" dirty="0" smtClean="0"/>
              <a:t>The Revolution overthrew the Cuban government in 1959 and made Castro the communist leader of the country</a:t>
            </a:r>
          </a:p>
          <a:p>
            <a:r>
              <a:rPr lang="en-US" dirty="0" smtClean="0"/>
              <a:t>Castro executed more than 700 of his opponents and jailed even more. </a:t>
            </a:r>
          </a:p>
          <a:p>
            <a:r>
              <a:rPr lang="en-US" dirty="0" smtClean="0"/>
              <a:t>His government also seized control of much of the land and property in the country.</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Discovering that Castro had ties to communism and had taken some US lands, President Eisenhower refused to support the new dictator and broke off diplomatic relations. </a:t>
            </a: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Bay of Pigs </a:t>
            </a:r>
            <a:endParaRPr lang="en-US" dirty="0"/>
          </a:p>
        </p:txBody>
      </p:sp>
      <p:sp>
        <p:nvSpPr>
          <p:cNvPr id="3" name="Content Placeholder 2"/>
          <p:cNvSpPr>
            <a:spLocks noGrp="1"/>
          </p:cNvSpPr>
          <p:nvPr>
            <p:ph idx="1"/>
          </p:nvPr>
        </p:nvSpPr>
        <p:spPr/>
        <p:txBody>
          <a:bodyPr/>
          <a:lstStyle/>
          <a:p>
            <a:r>
              <a:rPr lang="en-US" dirty="0" smtClean="0"/>
              <a:t>With US support lacking, Castro allied himself with the Soviets. </a:t>
            </a:r>
          </a:p>
          <a:p>
            <a:r>
              <a:rPr lang="en-US" dirty="0" smtClean="0"/>
              <a:t>Eisenhower then authorized the CIA to begin training anti-Castro Cuban exiles for an invasion of Cuba. When JFK succeeded Eisenhower as president in 1961, he approved the operation and authorized the CIA to continue. </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Bay of Pigs </a:t>
            </a:r>
            <a:endParaRPr lang="en-US" dirty="0"/>
          </a:p>
        </p:txBody>
      </p:sp>
      <p:sp>
        <p:nvSpPr>
          <p:cNvPr id="3" name="Content Placeholder 2"/>
          <p:cNvSpPr>
            <a:spLocks noGrp="1"/>
          </p:cNvSpPr>
          <p:nvPr>
            <p:ph idx="1"/>
          </p:nvPr>
        </p:nvSpPr>
        <p:spPr/>
        <p:txBody>
          <a:bodyPr/>
          <a:lstStyle/>
          <a:p>
            <a:r>
              <a:rPr lang="en-US" dirty="0" smtClean="0"/>
              <a:t>The invasion landed at the Bay of Pigs on April 17, 1961 as planned. </a:t>
            </a:r>
          </a:p>
          <a:p>
            <a:r>
              <a:rPr lang="en-US" dirty="0" smtClean="0"/>
              <a:t>The invasion failed and turned into a big embarrassment for the Kennedy administration. </a:t>
            </a:r>
          </a:p>
          <a:p>
            <a:r>
              <a:rPr lang="en-US" dirty="0" smtClean="0"/>
              <a:t>It left many around the world wondering if the young president was up to the task of defending democracy. </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hlinkClick r:id="rId2"/>
              </a:rPr>
              <a:t>http://www.history.com/topics/cold-war/cuban-missile-crisis/videos/bay-of-pigs-cias-perfect-failure</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 Opinion Questions </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Do you think the Bay of Pigs would have failed if Eisenhower was the President? Why or Why not?</a:t>
            </a:r>
          </a:p>
          <a:p>
            <a:pPr marL="514350" indent="-514350">
              <a:buAutoNum type="arabicPeriod"/>
            </a:pPr>
            <a:r>
              <a:rPr lang="en-US" dirty="0" smtClean="0"/>
              <a:t>Do you think military experience should be a requirement for our country’s President? Why or Why Not? </a:t>
            </a:r>
          </a:p>
          <a:p>
            <a:pPr marL="514350" indent="-514350">
              <a:buAutoNum type="arabicPeriod"/>
            </a:pPr>
            <a:r>
              <a:rPr lang="en-US" dirty="0" smtClean="0"/>
              <a:t>Create at least 4 requirements for President that would help guarantee a good leader.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Cold War 1945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22787087"/>
              </p:ext>
            </p:extLst>
          </p:nvPr>
        </p:nvGraphicFramePr>
        <p:xfrm>
          <a:off x="457200" y="1772677"/>
          <a:ext cx="8229600" cy="4080792"/>
        </p:xfrm>
        <a:graphic>
          <a:graphicData uri="http://schemas.openxmlformats.org/drawingml/2006/table">
            <a:tbl>
              <a:tblPr firstRow="1" bandRow="1">
                <a:tableStyleId>{5C22544A-7EE6-4342-B048-85BDC9FD1C3A}</a:tableStyleId>
              </a:tblPr>
              <a:tblGrid>
                <a:gridCol w="3854159">
                  <a:extLst>
                    <a:ext uri="{9D8B030D-6E8A-4147-A177-3AD203B41FA5}">
                      <a16:colId xmlns:a16="http://schemas.microsoft.com/office/drawing/2014/main" val="20000"/>
                    </a:ext>
                  </a:extLst>
                </a:gridCol>
                <a:gridCol w="4375441">
                  <a:extLst>
                    <a:ext uri="{9D8B030D-6E8A-4147-A177-3AD203B41FA5}">
                      <a16:colId xmlns:a16="http://schemas.microsoft.com/office/drawing/2014/main" val="20001"/>
                    </a:ext>
                  </a:extLst>
                </a:gridCol>
              </a:tblGrid>
              <a:tr h="689704">
                <a:tc>
                  <a:txBody>
                    <a:bodyPr/>
                    <a:lstStyle/>
                    <a:p>
                      <a:r>
                        <a:rPr lang="en-US" sz="3000" dirty="0" smtClean="0"/>
                        <a:t>United</a:t>
                      </a:r>
                      <a:r>
                        <a:rPr lang="en-US" sz="3000" baseline="0" dirty="0" smtClean="0"/>
                        <a:t> States</a:t>
                      </a:r>
                      <a:endParaRPr lang="en-US" sz="3000" dirty="0"/>
                    </a:p>
                  </a:txBody>
                  <a:tcPr/>
                </a:tc>
                <a:tc>
                  <a:txBody>
                    <a:bodyPr/>
                    <a:lstStyle/>
                    <a:p>
                      <a:r>
                        <a:rPr lang="en-US" sz="3000" dirty="0" smtClean="0"/>
                        <a:t>Soviet</a:t>
                      </a:r>
                      <a:r>
                        <a:rPr lang="en-US" sz="3000" baseline="0" dirty="0" smtClean="0"/>
                        <a:t> Union</a:t>
                      </a:r>
                      <a:endParaRPr lang="en-US" sz="3000" dirty="0"/>
                    </a:p>
                  </a:txBody>
                  <a:tcPr/>
                </a:tc>
                <a:extLst>
                  <a:ext uri="{0D108BD9-81ED-4DB2-BD59-A6C34878D82A}">
                    <a16:rowId xmlns:a16="http://schemas.microsoft.com/office/drawing/2014/main" val="10000"/>
                  </a:ext>
                </a:extLst>
              </a:tr>
              <a:tr h="689704">
                <a:tc>
                  <a:txBody>
                    <a:bodyPr/>
                    <a:lstStyle/>
                    <a:p>
                      <a:r>
                        <a:rPr lang="en-US" sz="3000" dirty="0" smtClean="0"/>
                        <a:t> Leader- Harry Truman </a:t>
                      </a:r>
                      <a:endParaRPr lang="en-US" sz="3000" dirty="0"/>
                    </a:p>
                  </a:txBody>
                  <a:tcPr/>
                </a:tc>
                <a:tc>
                  <a:txBody>
                    <a:bodyPr/>
                    <a:lstStyle/>
                    <a:p>
                      <a:r>
                        <a:rPr lang="en-US" sz="3000" dirty="0" smtClean="0"/>
                        <a:t>Leader - Joseph</a:t>
                      </a:r>
                      <a:r>
                        <a:rPr lang="en-US" sz="3000" baseline="0" dirty="0" smtClean="0"/>
                        <a:t> Stalin </a:t>
                      </a:r>
                      <a:endParaRPr lang="en-US" sz="3000" dirty="0"/>
                    </a:p>
                  </a:txBody>
                  <a:tcPr/>
                </a:tc>
                <a:extLst>
                  <a:ext uri="{0D108BD9-81ED-4DB2-BD59-A6C34878D82A}">
                    <a16:rowId xmlns:a16="http://schemas.microsoft.com/office/drawing/2014/main" val="10001"/>
                  </a:ext>
                </a:extLst>
              </a:tr>
              <a:tr h="689704">
                <a:tc>
                  <a:txBody>
                    <a:bodyPr/>
                    <a:lstStyle/>
                    <a:p>
                      <a:r>
                        <a:rPr lang="en-US" sz="3000" dirty="0" smtClean="0"/>
                        <a:t>Economy - Capitalist</a:t>
                      </a:r>
                      <a:r>
                        <a:rPr lang="en-US" sz="3000" baseline="0" dirty="0" smtClean="0"/>
                        <a:t> </a:t>
                      </a:r>
                      <a:endParaRPr lang="en-US" sz="3000" dirty="0"/>
                    </a:p>
                  </a:txBody>
                  <a:tcPr/>
                </a:tc>
                <a:tc>
                  <a:txBody>
                    <a:bodyPr/>
                    <a:lstStyle/>
                    <a:p>
                      <a:r>
                        <a:rPr lang="en-US" sz="3000" dirty="0" smtClean="0"/>
                        <a:t>Communist</a:t>
                      </a:r>
                      <a:endParaRPr lang="en-US" sz="3000" dirty="0"/>
                    </a:p>
                  </a:txBody>
                  <a:tcPr/>
                </a:tc>
                <a:extLst>
                  <a:ext uri="{0D108BD9-81ED-4DB2-BD59-A6C34878D82A}">
                    <a16:rowId xmlns:a16="http://schemas.microsoft.com/office/drawing/2014/main" val="10002"/>
                  </a:ext>
                </a:extLst>
              </a:tr>
              <a:tr h="689704">
                <a:tc>
                  <a:txBody>
                    <a:bodyPr/>
                    <a:lstStyle/>
                    <a:p>
                      <a:r>
                        <a:rPr lang="en-US" sz="3000" dirty="0" smtClean="0"/>
                        <a:t>Superpower? Yes</a:t>
                      </a:r>
                      <a:r>
                        <a:rPr lang="en-US" sz="3000" baseline="0" dirty="0" smtClean="0"/>
                        <a:t> </a:t>
                      </a:r>
                      <a:endParaRPr lang="en-US" sz="3000" dirty="0"/>
                    </a:p>
                  </a:txBody>
                  <a:tcPr/>
                </a:tc>
                <a:tc>
                  <a:txBody>
                    <a:bodyPr/>
                    <a:lstStyle/>
                    <a:p>
                      <a:r>
                        <a:rPr lang="en-US" sz="3000" dirty="0" smtClean="0"/>
                        <a:t>Superpower?</a:t>
                      </a:r>
                      <a:r>
                        <a:rPr lang="en-US" sz="3000" baseline="0" dirty="0" smtClean="0"/>
                        <a:t> Yes – 1949 gained atomic bomb </a:t>
                      </a:r>
                      <a:endParaRPr lang="en-US" sz="3000" dirty="0"/>
                    </a:p>
                  </a:txBody>
                  <a:tcPr/>
                </a:tc>
                <a:extLst>
                  <a:ext uri="{0D108BD9-81ED-4DB2-BD59-A6C34878D82A}">
                    <a16:rowId xmlns:a16="http://schemas.microsoft.com/office/drawing/2014/main" val="10003"/>
                  </a:ext>
                </a:extLst>
              </a:tr>
              <a:tr h="689704">
                <a:tc>
                  <a:txBody>
                    <a:bodyPr/>
                    <a:lstStyle/>
                    <a:p>
                      <a:r>
                        <a:rPr lang="en-US" sz="3000" dirty="0" smtClean="0"/>
                        <a:t>Foreign</a:t>
                      </a:r>
                      <a:r>
                        <a:rPr lang="en-US" sz="3000" baseline="0" dirty="0" smtClean="0"/>
                        <a:t> Policy - </a:t>
                      </a:r>
                      <a:r>
                        <a:rPr lang="en-US" sz="3000" dirty="0" smtClean="0"/>
                        <a:t>Containment</a:t>
                      </a:r>
                      <a:endParaRPr lang="en-US" sz="3000" dirty="0"/>
                    </a:p>
                  </a:txBody>
                  <a:tcPr/>
                </a:tc>
                <a:tc>
                  <a:txBody>
                    <a:bodyPr/>
                    <a:lstStyle/>
                    <a:p>
                      <a:r>
                        <a:rPr lang="en-US" sz="3000" dirty="0" smtClean="0"/>
                        <a:t>Foreign Policy - Spread Communism </a:t>
                      </a:r>
                      <a:endParaRPr lang="en-US" sz="30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4729259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Opener </a:t>
            </a:r>
            <a:endParaRPr lang="en-US" dirty="0"/>
          </a:p>
        </p:txBody>
      </p:sp>
      <p:sp>
        <p:nvSpPr>
          <p:cNvPr id="3" name="Content Placeholder 2"/>
          <p:cNvSpPr>
            <a:spLocks noGrp="1"/>
          </p:cNvSpPr>
          <p:nvPr>
            <p:ph idx="1"/>
          </p:nvPr>
        </p:nvSpPr>
        <p:spPr/>
        <p:txBody>
          <a:bodyPr/>
          <a:lstStyle/>
          <a:p>
            <a:r>
              <a:rPr lang="en-US" dirty="0" smtClean="0"/>
              <a:t>Which President coined the term domino theory?</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Opener </a:t>
            </a:r>
            <a:endParaRPr lang="en-US" dirty="0"/>
          </a:p>
        </p:txBody>
      </p:sp>
      <p:sp>
        <p:nvSpPr>
          <p:cNvPr id="3" name="Content Placeholder 2"/>
          <p:cNvSpPr>
            <a:spLocks noGrp="1"/>
          </p:cNvSpPr>
          <p:nvPr>
            <p:ph idx="1"/>
          </p:nvPr>
        </p:nvSpPr>
        <p:spPr/>
        <p:txBody>
          <a:bodyPr/>
          <a:lstStyle/>
          <a:p>
            <a:r>
              <a:rPr lang="en-US" dirty="0" smtClean="0"/>
              <a:t>What was John Foster </a:t>
            </a:r>
            <a:r>
              <a:rPr lang="en-US" dirty="0" err="1" smtClean="0"/>
              <a:t>Dulle’s</a:t>
            </a:r>
            <a:r>
              <a:rPr lang="en-US" dirty="0" smtClean="0"/>
              <a:t> foreign policy plan? Explain it. </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Opener </a:t>
            </a:r>
            <a:endParaRPr lang="en-US" dirty="0"/>
          </a:p>
        </p:txBody>
      </p:sp>
      <p:sp>
        <p:nvSpPr>
          <p:cNvPr id="3" name="Content Placeholder 2"/>
          <p:cNvSpPr>
            <a:spLocks noGrp="1"/>
          </p:cNvSpPr>
          <p:nvPr>
            <p:ph idx="1"/>
          </p:nvPr>
        </p:nvSpPr>
        <p:spPr/>
        <p:txBody>
          <a:bodyPr/>
          <a:lstStyle/>
          <a:p>
            <a:r>
              <a:rPr lang="en-US" dirty="0" smtClean="0"/>
              <a:t>What happened during the Chinese Revolution of 1949? (Which leader took control of the country and what was the new type of government?)</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smtClean="0"/>
          </a:p>
          <a:p>
            <a:r>
              <a:rPr lang="en-US" dirty="0" smtClean="0"/>
              <a:t>9.9 Recognize the altered American approach to foreign policy (i.e., Bay of Pigs, Brinkmanship, Cuban Missile Crisis, peaceful coexistence). </a:t>
            </a:r>
          </a:p>
          <a:p>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026" name="Picture 2" descr="ILW3584"/>
          <p:cNvPicPr>
            <a:picLocks noChangeAspect="1" noChangeArrowheads="1"/>
          </p:cNvPicPr>
          <p:nvPr/>
        </p:nvPicPr>
        <p:blipFill>
          <a:blip r:embed="rId2"/>
          <a:srcRect/>
          <a:stretch>
            <a:fillRect/>
          </a:stretch>
        </p:blipFill>
        <p:spPr bwMode="auto">
          <a:xfrm>
            <a:off x="270379" y="1600200"/>
            <a:ext cx="8063805" cy="4634180"/>
          </a:xfrm>
          <a:prstGeom prst="rect">
            <a:avLst/>
          </a:prstGeom>
          <a:noFill/>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the Bay of Pigs </a:t>
            </a:r>
            <a:endParaRPr lang="en-US" dirty="0"/>
          </a:p>
        </p:txBody>
      </p:sp>
      <p:sp>
        <p:nvSpPr>
          <p:cNvPr id="3" name="Content Placeholder 2"/>
          <p:cNvSpPr>
            <a:spLocks noGrp="1"/>
          </p:cNvSpPr>
          <p:nvPr>
            <p:ph idx="1"/>
          </p:nvPr>
        </p:nvSpPr>
        <p:spPr/>
        <p:txBody>
          <a:bodyPr/>
          <a:lstStyle/>
          <a:p>
            <a:r>
              <a:rPr lang="en-US" dirty="0" smtClean="0"/>
              <a:t>Although the Bay of Pigs was a failure, the attempted invasion concerned Castro.</a:t>
            </a:r>
          </a:p>
          <a:p>
            <a:r>
              <a:rPr lang="en-US" dirty="0" smtClean="0"/>
              <a:t>He feared a future invasion by US forces.</a:t>
            </a:r>
          </a:p>
          <a:p>
            <a:r>
              <a:rPr lang="en-US" dirty="0" smtClean="0"/>
              <a:t>So, Castro forged a stronger alliance with the Soviets and allowed them to place nuclear missiles in Cuba.</a:t>
            </a:r>
          </a:p>
          <a:p>
            <a:r>
              <a:rPr lang="en-US" dirty="0" smtClean="0"/>
              <a:t>?</a:t>
            </a:r>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Brink of Nuclear War </a:t>
            </a:r>
            <a:endParaRPr lang="en-US" dirty="0"/>
          </a:p>
        </p:txBody>
      </p:sp>
      <p:sp>
        <p:nvSpPr>
          <p:cNvPr id="3" name="Content Placeholder 2"/>
          <p:cNvSpPr>
            <a:spLocks noGrp="1"/>
          </p:cNvSpPr>
          <p:nvPr>
            <p:ph idx="1"/>
          </p:nvPr>
        </p:nvSpPr>
        <p:spPr/>
        <p:txBody>
          <a:bodyPr/>
          <a:lstStyle/>
          <a:p>
            <a:r>
              <a:rPr lang="en-US" dirty="0" smtClean="0"/>
              <a:t>Cuba is just 90 miles from Florida.</a:t>
            </a:r>
          </a:p>
          <a:p>
            <a:r>
              <a:rPr lang="en-US" dirty="0" smtClean="0"/>
              <a:t>In October of 1962, spy planes spotted these missiles. </a:t>
            </a:r>
          </a:p>
          <a:p>
            <a:r>
              <a:rPr lang="en-US" dirty="0" smtClean="0"/>
              <a:t>JFK responded by authorizing a naval blockade of the island.</a:t>
            </a:r>
          </a:p>
          <a:p>
            <a:r>
              <a:rPr lang="en-US" dirty="0" smtClean="0"/>
              <a:t>For thirteen days, the world watched as the Cuban Missile Crisis brought the two superpowers to the brink of nuclear war.</a:t>
            </a:r>
          </a:p>
          <a:p>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r>
              <a:rPr lang="en-US" dirty="0" smtClean="0"/>
              <a:t>The US strategy of refusing to back down to the Soviets – even to the point of war – became known as brinkmanship.</a:t>
            </a:r>
          </a:p>
          <a:p>
            <a:r>
              <a:rPr lang="en-US" dirty="0" smtClean="0"/>
              <a:t>Finally after heated arguments in the UN and much negotiating, Soviet Leader Nikita Khrushchev, agreed to withdraw the missiles in exchange for a US pledge not to invade Cuba and to secretly remove their missiles from Turkey.</a:t>
            </a:r>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Khrushchev and JFK increased communications between their countries.</a:t>
            </a:r>
          </a:p>
          <a:p>
            <a:r>
              <a:rPr lang="en-US" dirty="0" smtClean="0"/>
              <a:t>Having seen how close the two nations had come to a nuclear war, Kennedy began</a:t>
            </a:r>
          </a:p>
          <a:p>
            <a:pPr>
              <a:buNone/>
            </a:pPr>
            <a:r>
              <a:rPr lang="en-US" dirty="0" smtClean="0"/>
              <a:t> moving the US in the direction of </a:t>
            </a:r>
          </a:p>
          <a:p>
            <a:pPr>
              <a:buNone/>
            </a:pPr>
            <a:r>
              <a:rPr lang="en-US" dirty="0" smtClean="0"/>
              <a:t>peaceful coexistence (maintaining</a:t>
            </a:r>
          </a:p>
          <a:p>
            <a:pPr>
              <a:buNone/>
            </a:pPr>
            <a:r>
              <a:rPr lang="en-US" dirty="0" smtClean="0"/>
              <a:t> peace despite the difference</a:t>
            </a:r>
          </a:p>
          <a:p>
            <a:pPr>
              <a:buNone/>
            </a:pPr>
            <a:r>
              <a:rPr lang="en-US" dirty="0" smtClean="0"/>
              <a:t> between communism and capitalism) </a:t>
            </a:r>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hlinkClick r:id="rId2"/>
              </a:rPr>
              <a:t>http://www.history.com/topics/cold-war/cuban-missile-crisis/videos/cuban-missile-crisis?m=528e394da93ae&amp;s=undefined&amp;f=1&amp;free=false</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Cram for Test!</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Jelly Doughnut </a:t>
            </a:r>
            <a:endParaRPr lang="en-US" dirty="0"/>
          </a:p>
        </p:txBody>
      </p:sp>
      <p:sp>
        <p:nvSpPr>
          <p:cNvPr id="3" name="Content Placeholder 2"/>
          <p:cNvSpPr>
            <a:spLocks noGrp="1"/>
          </p:cNvSpPr>
          <p:nvPr>
            <p:ph idx="1"/>
          </p:nvPr>
        </p:nvSpPr>
        <p:spPr/>
        <p:txBody>
          <a:bodyPr>
            <a:normAutofit fontScale="92500"/>
          </a:bodyPr>
          <a:lstStyle/>
          <a:p>
            <a:r>
              <a:rPr lang="en-US" dirty="0" smtClean="0">
                <a:hlinkClick r:id="rId2"/>
              </a:rPr>
              <a:t>http://www.history.com/topics/cold-war/cuban-missile-crisis/videos/ask-history-kennedy-and-the-jelly-doughnut?m=528e394da93ae&amp;s=undefined&amp;f=1&amp;free=false</a:t>
            </a:r>
            <a:endParaRPr lang="en-US" dirty="0" smtClean="0"/>
          </a:p>
          <a:p>
            <a:r>
              <a:rPr lang="en-US" dirty="0" smtClean="0">
                <a:hlinkClick r:id="rId3"/>
              </a:rPr>
              <a:t>http://www.history.com/topics/cold-war/cuban-missile-crisis/videos/kennedy-responds-to-berlin-wall?m=528e394da93ae&amp;s=undefined&amp;f=1&amp;free=false</a:t>
            </a:r>
            <a:endParaRPr lang="en-US" dirty="0" smtClean="0"/>
          </a:p>
          <a:p>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Opener </a:t>
            </a:r>
            <a:endParaRPr lang="en-US" dirty="0"/>
          </a:p>
        </p:txBody>
      </p:sp>
      <p:sp>
        <p:nvSpPr>
          <p:cNvPr id="3" name="Content Placeholder 2"/>
          <p:cNvSpPr>
            <a:spLocks noGrp="1"/>
          </p:cNvSpPr>
          <p:nvPr>
            <p:ph idx="1"/>
          </p:nvPr>
        </p:nvSpPr>
        <p:spPr/>
        <p:txBody>
          <a:bodyPr/>
          <a:lstStyle/>
          <a:p>
            <a:r>
              <a:rPr lang="en-US" dirty="0" smtClean="0"/>
              <a:t>“You have a row of dominoes set up. You knock over the first one, and what will happen to the last one is a certainty that it will go over quickly.”  Which President said this?</a:t>
            </a:r>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Opener</a:t>
            </a:r>
            <a:endParaRPr lang="en-US" dirty="0"/>
          </a:p>
        </p:txBody>
      </p:sp>
      <p:sp>
        <p:nvSpPr>
          <p:cNvPr id="3" name="Content Placeholder 2"/>
          <p:cNvSpPr>
            <a:spLocks noGrp="1"/>
          </p:cNvSpPr>
          <p:nvPr>
            <p:ph idx="1"/>
          </p:nvPr>
        </p:nvSpPr>
        <p:spPr/>
        <p:txBody>
          <a:bodyPr/>
          <a:lstStyle/>
          <a:p>
            <a:pPr>
              <a:buNone/>
            </a:pPr>
            <a:r>
              <a:rPr lang="en-US" dirty="0" smtClean="0"/>
              <a:t>Write a brief description and the years for the following time periods:</a:t>
            </a:r>
          </a:p>
          <a:p>
            <a:pPr>
              <a:buNone/>
            </a:pPr>
            <a:r>
              <a:rPr lang="en-US" dirty="0" smtClean="0"/>
              <a:t>Civil War</a:t>
            </a:r>
          </a:p>
          <a:p>
            <a:pPr>
              <a:buNone/>
            </a:pPr>
            <a:r>
              <a:rPr lang="en-US" dirty="0" smtClean="0"/>
              <a:t>Gilded Age</a:t>
            </a:r>
          </a:p>
          <a:p>
            <a:pPr>
              <a:buNone/>
            </a:pPr>
            <a:r>
              <a:rPr lang="en-US" dirty="0" smtClean="0"/>
              <a:t>American Imperialism</a:t>
            </a:r>
          </a:p>
          <a:p>
            <a:pPr>
              <a:buNone/>
            </a:pPr>
            <a:r>
              <a:rPr lang="en-US" dirty="0" smtClean="0"/>
              <a:t>Progressive Era </a:t>
            </a:r>
          </a:p>
          <a:p>
            <a:pPr>
              <a:buNone/>
            </a:pPr>
            <a:r>
              <a:rPr lang="en-US" dirty="0" smtClean="0"/>
              <a:t>World War I </a:t>
            </a:r>
          </a:p>
          <a:p>
            <a:pPr>
              <a:buNone/>
            </a:pPr>
            <a:endParaRPr lang="en-US" dirty="0" smtClean="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 16 Quiz</a:t>
            </a:r>
            <a:endParaRPr lang="en-US" dirty="0"/>
          </a:p>
        </p:txBody>
      </p:sp>
      <p:sp>
        <p:nvSpPr>
          <p:cNvPr id="3" name="Content Placeholder 2"/>
          <p:cNvSpPr>
            <a:spLocks noGrp="1"/>
          </p:cNvSpPr>
          <p:nvPr>
            <p:ph idx="1"/>
          </p:nvPr>
        </p:nvSpPr>
        <p:spPr/>
        <p:txBody>
          <a:bodyPr>
            <a:normAutofit/>
          </a:bodyPr>
          <a:lstStyle/>
          <a:p>
            <a:pPr>
              <a:buNone/>
            </a:pPr>
            <a:r>
              <a:rPr lang="en-US" dirty="0" smtClean="0"/>
              <a:t>1. </a:t>
            </a:r>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n-US" dirty="0" smtClean="0"/>
              <a:t>2.</a:t>
            </a:r>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9990" y="225779"/>
            <a:ext cx="6720290" cy="6263942"/>
          </a:xfrm>
        </p:spPr>
        <p:txBody>
          <a:bodyPr>
            <a:normAutofit fontScale="85000" lnSpcReduction="20000"/>
          </a:bodyPr>
          <a:lstStyle/>
          <a:p>
            <a:pPr marL="514350" indent="-514350">
              <a:buAutoNum type="arabicPeriod"/>
            </a:pPr>
            <a:r>
              <a:rPr lang="en-US" dirty="0" smtClean="0"/>
              <a:t>When was the Cold War?</a:t>
            </a:r>
          </a:p>
          <a:p>
            <a:pPr marL="514350" indent="-514350">
              <a:buAutoNum type="arabicPeriod"/>
            </a:pPr>
            <a:r>
              <a:rPr lang="en-US" dirty="0" smtClean="0"/>
              <a:t>Who was it between?</a:t>
            </a:r>
          </a:p>
          <a:p>
            <a:pPr marL="514350" indent="-514350">
              <a:buAutoNum type="arabicPeriod"/>
            </a:pPr>
            <a:r>
              <a:rPr lang="en-US" dirty="0" smtClean="0"/>
              <a:t>Explain the term Iron Curtain.</a:t>
            </a:r>
          </a:p>
          <a:p>
            <a:pPr marL="514350" indent="-514350">
              <a:buAutoNum type="arabicPeriod"/>
            </a:pPr>
            <a:r>
              <a:rPr lang="en-US" dirty="0" smtClean="0"/>
              <a:t>What was the Berlin Airlift?</a:t>
            </a:r>
          </a:p>
          <a:p>
            <a:pPr marL="514350" indent="-514350">
              <a:buAutoNum type="arabicPeriod"/>
            </a:pPr>
            <a:r>
              <a:rPr lang="en-US" dirty="0" smtClean="0"/>
              <a:t>List three communist countries during this period.</a:t>
            </a:r>
          </a:p>
          <a:p>
            <a:pPr marL="514350" indent="-514350">
              <a:buAutoNum type="arabicPeriod"/>
            </a:pPr>
            <a:r>
              <a:rPr lang="en-US" dirty="0" smtClean="0"/>
              <a:t>Describe the Bay of Pigs in one word.</a:t>
            </a:r>
          </a:p>
          <a:p>
            <a:pPr marL="514350" indent="-514350">
              <a:buAutoNum type="arabicPeriod"/>
            </a:pPr>
            <a:r>
              <a:rPr lang="en-US" dirty="0" smtClean="0"/>
              <a:t>What was significant about the Cuban Missile Crisis?</a:t>
            </a:r>
          </a:p>
          <a:p>
            <a:pPr marL="514350" indent="-514350">
              <a:buAutoNum type="arabicPeriod"/>
            </a:pPr>
            <a:r>
              <a:rPr lang="en-US" dirty="0" smtClean="0"/>
              <a:t>Who coined the term domino theory and implemented the Interstate Highway Act? </a:t>
            </a:r>
          </a:p>
          <a:p>
            <a:pPr marL="514350" indent="-514350">
              <a:buAutoNum type="arabicPeriod"/>
            </a:pPr>
            <a:r>
              <a:rPr lang="en-US" dirty="0" smtClean="0"/>
              <a:t>Which President was in charge during the Bay of Pigs and Cuban Missile Crisis?</a:t>
            </a:r>
          </a:p>
          <a:p>
            <a:pPr marL="514350" indent="-514350">
              <a:buAutoNum type="arabicPeriod"/>
            </a:pPr>
            <a:r>
              <a:rPr lang="en-US" dirty="0" smtClean="0"/>
              <a:t>Who was the Soviet leader during the Cuban Missile Crisis? </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dirty="0" smtClean="0"/>
              <a:t>At the present moment in world history nearly every nation must choose between alternative ways of life. The choice is too often not a free one. . . . </a:t>
            </a:r>
          </a:p>
          <a:p>
            <a:r>
              <a:rPr lang="en-US" dirty="0" smtClean="0"/>
              <a:t>The second way of life is based upon the will of a minority forcibly imposed upon the majority. It relies upon terror and oppression, a controlled press and radio, fixed elections, and the suppression of personal freedoms. </a:t>
            </a:r>
          </a:p>
          <a:p>
            <a:r>
              <a:rPr lang="en-US" dirty="0" smtClean="0"/>
              <a:t>—President Harry S. Truman, speech to Congress (1947) </a:t>
            </a:r>
          </a:p>
          <a:p>
            <a:r>
              <a:rPr lang="en-US" dirty="0" smtClean="0"/>
              <a:t>6. Based on the excerpt, which country was President Truman criticizing? </a:t>
            </a:r>
          </a:p>
          <a:p>
            <a:endParaRPr lang="en-US" dirty="0" smtClean="0"/>
          </a:p>
          <a:p>
            <a:r>
              <a:rPr lang="en-US" dirty="0" smtClean="0"/>
              <a:t>A. South Korea </a:t>
            </a:r>
          </a:p>
          <a:p>
            <a:r>
              <a:rPr lang="en-US" dirty="0" smtClean="0"/>
              <a:t>*B. the Soviet Union </a:t>
            </a:r>
          </a:p>
          <a:p>
            <a:r>
              <a:rPr lang="en-US" dirty="0" smtClean="0"/>
              <a:t>C. West Germany </a:t>
            </a:r>
          </a:p>
          <a:p>
            <a:r>
              <a:rPr lang="en-US" dirty="0" smtClean="0"/>
              <a:t>D. the United Kingdom </a:t>
            </a:r>
          </a:p>
          <a:p>
            <a:pPr>
              <a:buNone/>
            </a:pPr>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Opener </a:t>
            </a:r>
            <a:endParaRPr lang="en-US" dirty="0"/>
          </a:p>
        </p:txBody>
      </p:sp>
      <p:sp>
        <p:nvSpPr>
          <p:cNvPr id="3" name="Content Placeholder 2"/>
          <p:cNvSpPr>
            <a:spLocks noGrp="1"/>
          </p:cNvSpPr>
          <p:nvPr>
            <p:ph idx="1"/>
          </p:nvPr>
        </p:nvSpPr>
        <p:spPr/>
        <p:txBody>
          <a:bodyPr/>
          <a:lstStyle/>
          <a:p>
            <a:pPr marL="0" indent="0">
              <a:buNone/>
            </a:pPr>
            <a:r>
              <a:rPr lang="en-US" dirty="0" smtClean="0"/>
              <a:t>What do you think about the term glass ceiling? </a:t>
            </a:r>
          </a:p>
          <a:p>
            <a:pPr marL="0" indent="0">
              <a:buNone/>
            </a:pPr>
            <a:endParaRPr lang="en-US" dirty="0"/>
          </a:p>
          <a:p>
            <a:pPr marL="0" indent="0">
              <a:buNone/>
            </a:pPr>
            <a:r>
              <a:rPr lang="en-US" dirty="0" smtClean="0"/>
              <a:t>Reminders:</a:t>
            </a:r>
          </a:p>
          <a:p>
            <a:r>
              <a:rPr lang="en-US" dirty="0" smtClean="0"/>
              <a:t>Study Guides are due in ten minutes – effort grade</a:t>
            </a:r>
          </a:p>
          <a:p>
            <a:r>
              <a:rPr lang="en-US" dirty="0" smtClean="0"/>
              <a:t>Review Game to follow (going over the study guide) </a:t>
            </a:r>
          </a:p>
          <a:p>
            <a:r>
              <a:rPr lang="en-US" dirty="0" smtClean="0">
                <a:solidFill>
                  <a:srgbClr val="FF0000"/>
                </a:solidFill>
              </a:rPr>
              <a:t>Test on Wednesday </a:t>
            </a:r>
          </a:p>
        </p:txBody>
      </p:sp>
    </p:spTree>
    <p:extLst>
      <p:ext uri="{BB962C8B-B14F-4D97-AF65-F5344CB8AC3E}">
        <p14:creationId xmlns:p14="http://schemas.microsoft.com/office/powerpoint/2010/main" val="64831774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Bonus</a:t>
            </a:r>
            <a:endParaRPr lang="en-US" dirty="0"/>
          </a:p>
        </p:txBody>
      </p:sp>
      <p:sp>
        <p:nvSpPr>
          <p:cNvPr id="3" name="Content Placeholder 2"/>
          <p:cNvSpPr>
            <a:spLocks noGrp="1"/>
          </p:cNvSpPr>
          <p:nvPr>
            <p:ph idx="1"/>
          </p:nvPr>
        </p:nvSpPr>
        <p:spPr/>
        <p:txBody>
          <a:bodyPr/>
          <a:lstStyle/>
          <a:p>
            <a:r>
              <a:rPr lang="en-US" dirty="0" smtClean="0"/>
              <a:t>What does espionage mean?</a:t>
            </a:r>
            <a:endParaRPr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Cold War Presidents 1945-91</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Harry Truman  - 1945-53</a:t>
            </a:r>
          </a:p>
          <a:p>
            <a:r>
              <a:rPr lang="en-US" dirty="0" smtClean="0"/>
              <a:t>Dwight Eisenhower – 1953-61</a:t>
            </a:r>
          </a:p>
          <a:p>
            <a:r>
              <a:rPr lang="en-US" dirty="0" smtClean="0"/>
              <a:t>John F. Kennedy – 1961-63</a:t>
            </a:r>
          </a:p>
          <a:p>
            <a:r>
              <a:rPr lang="en-US" dirty="0" smtClean="0"/>
              <a:t>Lyndon Baines Johnson – 1963-69</a:t>
            </a:r>
          </a:p>
          <a:p>
            <a:r>
              <a:rPr lang="en-US" dirty="0" smtClean="0"/>
              <a:t>Richard Nixon – 1969-74</a:t>
            </a:r>
          </a:p>
          <a:p>
            <a:r>
              <a:rPr lang="en-US" dirty="0" smtClean="0"/>
              <a:t>Gerald Ford – 1974-77</a:t>
            </a:r>
          </a:p>
          <a:p>
            <a:r>
              <a:rPr lang="en-US" dirty="0" smtClean="0"/>
              <a:t>Jimmy Carter – 1977-81</a:t>
            </a:r>
          </a:p>
          <a:p>
            <a:r>
              <a:rPr lang="en-US" dirty="0" smtClean="0"/>
              <a:t>Ronald Reagan – 1981-89</a:t>
            </a:r>
          </a:p>
          <a:p>
            <a:r>
              <a:rPr lang="en-US" dirty="0" smtClean="0"/>
              <a:t>George Bush – 1989-93</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United Nations? </a:t>
            </a:r>
            <a:endParaRPr lang="en-US" dirty="0"/>
          </a:p>
        </p:txBody>
      </p:sp>
      <p:sp>
        <p:nvSpPr>
          <p:cNvPr id="3" name="Content Placeholder 2"/>
          <p:cNvSpPr>
            <a:spLocks noGrp="1"/>
          </p:cNvSpPr>
          <p:nvPr>
            <p:ph idx="1"/>
          </p:nvPr>
        </p:nvSpPr>
        <p:spPr/>
        <p:txBody>
          <a:bodyPr/>
          <a:lstStyle/>
          <a:p>
            <a:pPr marL="0" indent="0">
              <a:buNone/>
            </a:pPr>
            <a:r>
              <a:rPr lang="en-US" dirty="0" smtClean="0"/>
              <a:t>Daily Opener </a:t>
            </a:r>
            <a:endParaRPr lang="en-US" dirty="0"/>
          </a:p>
        </p:txBody>
      </p:sp>
    </p:spTree>
    <p:extLst>
      <p:ext uri="{BB962C8B-B14F-4D97-AF65-F5344CB8AC3E}">
        <p14:creationId xmlns:p14="http://schemas.microsoft.com/office/powerpoint/2010/main" val="17432786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Crash course – Cold War #39</a:t>
            </a:r>
          </a:p>
          <a:p>
            <a:r>
              <a:rPr lang="en-US" dirty="0" smtClean="0">
                <a:hlinkClick r:id="rId2"/>
              </a:rPr>
              <a:t>https://www.youtube.com/watch?v=y9HjvHZfCUI</a:t>
            </a:r>
            <a:endParaRPr lang="en-US" dirty="0" smtClean="0"/>
          </a:p>
          <a:p>
            <a:r>
              <a:rPr lang="en-US" dirty="0" smtClean="0"/>
              <a:t>Famous Daisy Attack - </a:t>
            </a:r>
            <a:r>
              <a:rPr lang="en-US" dirty="0" smtClean="0">
                <a:hlinkClick r:id="rId3"/>
              </a:rPr>
              <a:t>https://www.youtube.com/watch?v=dDTBnsqxZ3k</a:t>
            </a:r>
            <a:endParaRPr lang="en-US" dirty="0" smtClean="0"/>
          </a:p>
          <a:p>
            <a:r>
              <a:rPr lang="en-US" dirty="0" smtClean="0"/>
              <a:t>Pass out cloze notes</a:t>
            </a:r>
          </a:p>
          <a:p>
            <a:endParaRPr lang="en-US" dirty="0" smtClean="0"/>
          </a:p>
          <a:p>
            <a:endParaRPr 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Khan Academy – Vietnam War </a:t>
            </a:r>
            <a:endParaRPr lang="en-US" dirty="0"/>
          </a:p>
        </p:txBody>
      </p:sp>
      <p:sp>
        <p:nvSpPr>
          <p:cNvPr id="3" name="Content Placeholder 2"/>
          <p:cNvSpPr>
            <a:spLocks noGrp="1"/>
          </p:cNvSpPr>
          <p:nvPr>
            <p:ph idx="1"/>
          </p:nvPr>
        </p:nvSpPr>
        <p:spPr/>
        <p:txBody>
          <a:bodyPr/>
          <a:lstStyle/>
          <a:p>
            <a:r>
              <a:rPr lang="en-US" dirty="0" smtClean="0"/>
              <a:t>https://www.khanacademy.org/humanities/history/euro-hist/cold-war/v/vietnam-war</a:t>
            </a:r>
            <a:endParaRPr 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Agenda &amp; Daily Opener </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Daily Opener</a:t>
            </a:r>
          </a:p>
          <a:p>
            <a:r>
              <a:rPr lang="en-US" dirty="0" smtClean="0"/>
              <a:t>Finish going over the Vietnam War cloze notes.</a:t>
            </a:r>
          </a:p>
          <a:p>
            <a:r>
              <a:rPr lang="en-US" dirty="0" smtClean="0"/>
              <a:t>Turn in homework: L19 Reading Handout.</a:t>
            </a:r>
          </a:p>
          <a:p>
            <a:r>
              <a:rPr lang="en-US" dirty="0" smtClean="0"/>
              <a:t>Study Guide Handout</a:t>
            </a:r>
          </a:p>
          <a:p>
            <a:r>
              <a:rPr lang="en-US" dirty="0" smtClean="0"/>
              <a:t>Go over Review Handout: Cold War  - Test next week</a:t>
            </a:r>
          </a:p>
          <a:p>
            <a:r>
              <a:rPr lang="en-US" dirty="0" smtClean="0"/>
              <a:t>EOC Study Folder and EOC Score- Go over test</a:t>
            </a:r>
          </a:p>
          <a:p>
            <a:endParaRPr lang="en-US" dirty="0"/>
          </a:p>
        </p:txBody>
      </p:sp>
      <p:sp>
        <p:nvSpPr>
          <p:cNvPr id="5" name="Content Placeholder 4"/>
          <p:cNvSpPr>
            <a:spLocks noGrp="1"/>
          </p:cNvSpPr>
          <p:nvPr>
            <p:ph sz="half" idx="2"/>
          </p:nvPr>
        </p:nvSpPr>
        <p:spPr/>
        <p:txBody>
          <a:bodyPr>
            <a:normAutofit fontScale="92500" lnSpcReduction="10000"/>
          </a:bodyPr>
          <a:lstStyle/>
          <a:p>
            <a:r>
              <a:rPr lang="en-US" dirty="0" smtClean="0"/>
              <a:t>What are the years for the Vietnam War? </a:t>
            </a:r>
            <a:endParaRPr lang="en-US"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Find a partner. Get ready to study for a quiz. </a:t>
            </a:r>
            <a:endParaRPr lang="en-US" dirty="0"/>
          </a:p>
        </p:txBody>
      </p:sp>
      <p:sp>
        <p:nvSpPr>
          <p:cNvPr id="3" name="Content Placeholder 2"/>
          <p:cNvSpPr>
            <a:spLocks noGrp="1"/>
          </p:cNvSpPr>
          <p:nvPr>
            <p:ph sz="half" idx="1"/>
          </p:nvPr>
        </p:nvSpPr>
        <p:spPr>
          <a:xfrm>
            <a:off x="457200" y="1600200"/>
            <a:ext cx="8477480" cy="3159087"/>
          </a:xfrm>
        </p:spPr>
        <p:txBody>
          <a:bodyPr>
            <a:normAutofit fontScale="92500" lnSpcReduction="20000"/>
          </a:bodyPr>
          <a:lstStyle/>
          <a:p>
            <a:r>
              <a:rPr lang="en-US" dirty="0" smtClean="0"/>
              <a:t>Open a blue textbook to a map. </a:t>
            </a:r>
          </a:p>
          <a:p>
            <a:r>
              <a:rPr lang="en-US" dirty="0" smtClean="0"/>
              <a:t>Find the following countries that were </a:t>
            </a:r>
          </a:p>
          <a:p>
            <a:r>
              <a:rPr lang="en-US" b="1" u="sng" dirty="0" smtClean="0"/>
              <a:t>DOMINATED OR THREATENED BY COMMUNISM DURING THE COLD WAR</a:t>
            </a:r>
          </a:p>
          <a:p>
            <a:pPr>
              <a:buNone/>
            </a:pPr>
            <a:r>
              <a:rPr lang="en-US" dirty="0" smtClean="0"/>
              <a:t>Germany   Korea   Vietnam   Cuba    </a:t>
            </a:r>
          </a:p>
          <a:p>
            <a:pPr>
              <a:buNone/>
            </a:pPr>
            <a:r>
              <a:rPr lang="en-US" dirty="0" smtClean="0"/>
              <a:t>		- (US intervened in at some point)</a:t>
            </a:r>
          </a:p>
          <a:p>
            <a:pPr>
              <a:buNone/>
            </a:pPr>
            <a:r>
              <a:rPr lang="en-US" dirty="0" smtClean="0"/>
              <a:t>Czechoslovakia  Poland Hungary Romania </a:t>
            </a:r>
          </a:p>
          <a:p>
            <a:pPr>
              <a:buNone/>
            </a:pPr>
            <a:r>
              <a:rPr lang="en-US" dirty="0" smtClean="0"/>
              <a:t>Bulgaria  Soviet Union  China</a:t>
            </a:r>
          </a:p>
        </p:txBody>
      </p:sp>
      <p:sp>
        <p:nvSpPr>
          <p:cNvPr id="4" name="Content Placeholder 3"/>
          <p:cNvSpPr>
            <a:spLocks noGrp="1"/>
          </p:cNvSpPr>
          <p:nvPr>
            <p:ph sz="half" idx="2"/>
          </p:nvPr>
        </p:nvSpPr>
        <p:spPr>
          <a:xfrm>
            <a:off x="4648200" y="4759287"/>
            <a:ext cx="4038600" cy="1366876"/>
          </a:xfrm>
        </p:spPr>
        <p:txBody>
          <a:bodyPr>
            <a:normAutofit fontScale="92500" lnSpcReduction="20000"/>
          </a:bodyPr>
          <a:lstStyle/>
          <a:p>
            <a:r>
              <a:rPr lang="en-US" dirty="0" smtClean="0"/>
              <a:t>Quiz each other in preparation for the real quiz. </a:t>
            </a:r>
          </a:p>
          <a:p>
            <a:endParaRPr lang="en-US"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Vietnam</a:t>
            </a:r>
            <a:endParaRPr lang="en-US" dirty="0"/>
          </a:p>
        </p:txBody>
      </p:sp>
      <p:sp>
        <p:nvSpPr>
          <p:cNvPr id="3" name="Content Placeholder 2"/>
          <p:cNvSpPr>
            <a:spLocks noGrp="1"/>
          </p:cNvSpPr>
          <p:nvPr>
            <p:ph idx="1"/>
          </p:nvPr>
        </p:nvSpPr>
        <p:spPr/>
        <p:txBody>
          <a:bodyPr>
            <a:normAutofit fontScale="92500"/>
          </a:bodyPr>
          <a:lstStyle/>
          <a:p>
            <a:r>
              <a:rPr lang="en-US" dirty="0" smtClean="0"/>
              <a:t>During the 1800s, France established a colony in a small Southeast Asian country called Vietnam. </a:t>
            </a:r>
          </a:p>
          <a:p>
            <a:r>
              <a:rPr lang="en-US" dirty="0" smtClean="0"/>
              <a:t>Following WWII, fighting erupted as Vietnamese nationalists wanted independence from France. </a:t>
            </a:r>
          </a:p>
          <a:p>
            <a:r>
              <a:rPr lang="en-US" dirty="0" smtClean="0"/>
              <a:t>This greatly concerned President Eisenhower, who viewed the nationalists as Communists.</a:t>
            </a:r>
          </a:p>
          <a:p>
            <a:r>
              <a:rPr lang="en-US" dirty="0" smtClean="0"/>
              <a:t>Various world leaders met in 1954to discuss a peaceful solution.</a:t>
            </a:r>
            <a:endParaRPr 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They agreed to divided Vietnam into two nations. North Vietnam became a communist backed government led by Ho Chi Minh. </a:t>
            </a:r>
          </a:p>
          <a:p>
            <a:r>
              <a:rPr lang="en-US" dirty="0" smtClean="0"/>
              <a:t>South Vietnam became a US supported government eventually led by Ngo </a:t>
            </a:r>
            <a:r>
              <a:rPr lang="en-US" dirty="0" err="1" smtClean="0"/>
              <a:t>Dinh</a:t>
            </a:r>
            <a:r>
              <a:rPr lang="en-US" dirty="0" smtClean="0"/>
              <a:t> Diem.</a:t>
            </a:r>
          </a:p>
          <a:p>
            <a:r>
              <a:rPr lang="en-US" dirty="0" smtClean="0"/>
              <a:t>War broke out between North and South Vietnam. </a:t>
            </a:r>
          </a:p>
          <a:p>
            <a:r>
              <a:rPr lang="en-US" dirty="0" smtClean="0"/>
              <a:t>Diem dealt with opposition by imprisoning people. US money aided Diem and helped create a corrupt political set up.</a:t>
            </a:r>
            <a:endParaRPr lang="en-US"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Diem also alienated the mostly Buddhist population by trying to push his Catholic beliefs on them.</a:t>
            </a:r>
          </a:p>
          <a:p>
            <a:r>
              <a:rPr lang="en-US" dirty="0" smtClean="0"/>
              <a:t>A pro-North Vietnamese rebel force known as the Vietcong grew in numbers and strength within South Vietnam. Eventually Diem was overthrown and executed by members of his own military. </a:t>
            </a:r>
          </a:p>
          <a:p>
            <a:r>
              <a:rPr lang="en-US" dirty="0" smtClean="0"/>
              <a:t>The South Vietnamese leaders that followed, however, had little more success in uniting the country. </a:t>
            </a:r>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LBJ’s approach to Vietnam</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 the early 60s, both Eisenhower and JFK feared the spread of communism and sent military advisors to South Vietnam.</a:t>
            </a:r>
          </a:p>
          <a:p>
            <a:r>
              <a:rPr lang="en-US" dirty="0" smtClean="0"/>
              <a:t>JFK was assassinated on November 22, 1963 leaving Lyndon Baines Johnson the new President with a tough decision to make: What should the US do in Vietnam? </a:t>
            </a:r>
          </a:p>
          <a:p>
            <a:r>
              <a:rPr lang="en-US" dirty="0" smtClean="0"/>
              <a:t>1964 LBJ defeats Barry Goldwater by making Goldwater appear to be ready to start a nuclear war.</a:t>
            </a:r>
          </a:p>
          <a:p>
            <a:pPr>
              <a:buNone/>
            </a:pPr>
            <a:endParaRPr lang="en-US" dirty="0" smtClean="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 1964, North Vietnamese attacked US ships in the Gulf of Tonkin.</a:t>
            </a:r>
          </a:p>
          <a:p>
            <a:r>
              <a:rPr lang="en-US" dirty="0" smtClean="0"/>
              <a:t>LBJ got Congress to pass the Gulf of Tonkin Resolution. This Resolution gave the President the authority to “take all necessary measures to repel any armed attack against the forces of the United States.”</a:t>
            </a:r>
          </a:p>
          <a:p>
            <a:r>
              <a:rPr lang="en-US" dirty="0" smtClean="0"/>
              <a:t>It gave Johnson the power to take military action in Vietnam without having to get approval from Congress.  </a:t>
            </a:r>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a:bodyPr>
          <a:lstStyle/>
          <a:p>
            <a:r>
              <a:rPr lang="en-US" dirty="0" smtClean="0"/>
              <a:t>Johnson decided to take military action to cut off the Vietcong’s supplies from North Vietnam. </a:t>
            </a:r>
          </a:p>
          <a:p>
            <a:r>
              <a:rPr lang="en-US" dirty="0" smtClean="0"/>
              <a:t>The President ordered intense bombing of North Vietnam.</a:t>
            </a:r>
          </a:p>
          <a:p>
            <a:r>
              <a:rPr lang="en-US" dirty="0" smtClean="0"/>
              <a:t>The US dropped thousands of tons of explosives that destroyed bridges, supply lines, and villages, killing many civilians in the process.</a:t>
            </a:r>
          </a:p>
          <a:p>
            <a:r>
              <a:rPr lang="en-US" dirty="0" smtClean="0"/>
              <a:t>Between 1965 and 1968, the US military presence increased dramatically in Vietnam.</a:t>
            </a:r>
            <a:endParaRPr lang="en-US" dirty="0"/>
          </a:p>
        </p:txBody>
      </p:sp>
    </p:spTree>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16608</TotalTime>
  <Words>3398</Words>
  <Application>Microsoft Office PowerPoint</Application>
  <PresentationFormat>On-screen Show (4:3)</PresentationFormat>
  <Paragraphs>420</Paragraphs>
  <Slides>105</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105</vt:i4>
      </vt:variant>
    </vt:vector>
  </HeadingPairs>
  <TitlesOfParts>
    <vt:vector size="112" baseType="lpstr">
      <vt:lpstr>ＭＳ Ｐゴシック</vt:lpstr>
      <vt:lpstr>Arial</vt:lpstr>
      <vt:lpstr>Calibri</vt:lpstr>
      <vt:lpstr>Comic Sans MS</vt:lpstr>
      <vt:lpstr>Wingdings</vt:lpstr>
      <vt:lpstr>Zymbols</vt:lpstr>
      <vt:lpstr>Black</vt:lpstr>
      <vt:lpstr> Daily Opener </vt:lpstr>
      <vt:lpstr>DO</vt:lpstr>
      <vt:lpstr>Objectives </vt:lpstr>
      <vt:lpstr>Agenda </vt:lpstr>
      <vt:lpstr>CNN Student News Clip </vt:lpstr>
      <vt:lpstr>The Cold War 1945-1991</vt:lpstr>
      <vt:lpstr>Cold War 1945  </vt:lpstr>
      <vt:lpstr>Cram for Test!</vt:lpstr>
      <vt:lpstr>What is the United Nations? </vt:lpstr>
      <vt:lpstr>United Nations</vt:lpstr>
      <vt:lpstr>United States</vt:lpstr>
      <vt:lpstr>Soviet Union </vt:lpstr>
      <vt:lpstr>PowerPoint Presentation</vt:lpstr>
      <vt:lpstr>Truman Doctrine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will the Soviet Union do in response to the creation of NATO? </vt:lpstr>
      <vt:lpstr>PowerPoint Presentation</vt:lpstr>
      <vt:lpstr>PowerPoint Presentation</vt:lpstr>
      <vt:lpstr>NATO &amp; WARSAW TODAY</vt:lpstr>
      <vt:lpstr>SEATO</vt:lpstr>
      <vt:lpstr>PowerPoint Presentation</vt:lpstr>
      <vt:lpstr>Climate in the United States </vt:lpstr>
      <vt:lpstr>1953 Julius and Ethel </vt:lpstr>
      <vt:lpstr>PowerPoint Presentation</vt:lpstr>
      <vt:lpstr>You need:</vt:lpstr>
      <vt:lpstr>Red Scare </vt:lpstr>
      <vt:lpstr>PowerPoint Presentation</vt:lpstr>
      <vt:lpstr>Group 2 </vt:lpstr>
      <vt:lpstr>Daily Opener </vt:lpstr>
      <vt:lpstr>Quiz</vt:lpstr>
      <vt:lpstr>Group 3 </vt:lpstr>
      <vt:lpstr>Group 1 </vt:lpstr>
      <vt:lpstr>Daily Agenda       Daily Opener  </vt:lpstr>
      <vt:lpstr>After Reading: Timeline</vt:lpstr>
      <vt:lpstr>Iron Curtain and a Divided  Germany </vt:lpstr>
      <vt:lpstr>Dividing Germany</vt:lpstr>
      <vt:lpstr>PowerPoint Presentation</vt:lpstr>
      <vt:lpstr>Military Industrial Complex </vt:lpstr>
      <vt:lpstr>PowerPoint Presentation</vt:lpstr>
      <vt:lpstr>Space Race </vt:lpstr>
      <vt:lpstr>Space Race Video Clips </vt:lpstr>
      <vt:lpstr>Korea </vt:lpstr>
      <vt:lpstr>PowerPoint Presentation</vt:lpstr>
      <vt:lpstr>Daily Opener </vt:lpstr>
      <vt:lpstr>PowerPoint Presentation</vt:lpstr>
      <vt:lpstr>Cold War Presidents </vt:lpstr>
      <vt:lpstr>Quiz</vt:lpstr>
      <vt:lpstr>H-Bomb</vt:lpstr>
      <vt:lpstr>PowerPoint Presentation</vt:lpstr>
      <vt:lpstr>John Dulles </vt:lpstr>
      <vt:lpstr>Daily Opener </vt:lpstr>
      <vt:lpstr>DO</vt:lpstr>
      <vt:lpstr>PowerPoint Presentation</vt:lpstr>
      <vt:lpstr>CIA</vt:lpstr>
      <vt:lpstr>PowerPoint Presentation</vt:lpstr>
      <vt:lpstr>Cold War Attitudes at Home</vt:lpstr>
      <vt:lpstr>Joseph McCarthy </vt:lpstr>
      <vt:lpstr>Cuba </vt:lpstr>
      <vt:lpstr>PowerPoint Presentation</vt:lpstr>
      <vt:lpstr>The Bay of Pigs </vt:lpstr>
      <vt:lpstr>The Bay of Pigs </vt:lpstr>
      <vt:lpstr>PowerPoint Presentation</vt:lpstr>
      <vt:lpstr>Quiz – Opinion Questions </vt:lpstr>
      <vt:lpstr>Daily Opener </vt:lpstr>
      <vt:lpstr>Daily Opener </vt:lpstr>
      <vt:lpstr>Daily Opener </vt:lpstr>
      <vt:lpstr>PowerPoint Presentation</vt:lpstr>
      <vt:lpstr>PowerPoint Presentation</vt:lpstr>
      <vt:lpstr>After the Bay of Pigs </vt:lpstr>
      <vt:lpstr>Brink of Nuclear War </vt:lpstr>
      <vt:lpstr>PowerPoint Presentation</vt:lpstr>
      <vt:lpstr>PowerPoint Presentation</vt:lpstr>
      <vt:lpstr>PowerPoint Presentation</vt:lpstr>
      <vt:lpstr>Jelly Doughnut </vt:lpstr>
      <vt:lpstr>Daily Opener </vt:lpstr>
      <vt:lpstr>Daily Opener</vt:lpstr>
      <vt:lpstr>Ch. 16 Quiz</vt:lpstr>
      <vt:lpstr>PowerPoint Presentation</vt:lpstr>
      <vt:lpstr>PowerPoint Presentation</vt:lpstr>
      <vt:lpstr>PowerPoint Presentation</vt:lpstr>
      <vt:lpstr>Daily Opener </vt:lpstr>
      <vt:lpstr>Bonus</vt:lpstr>
      <vt:lpstr>Cold War Presidents 1945-91</vt:lpstr>
      <vt:lpstr>PowerPoint Presentation</vt:lpstr>
      <vt:lpstr>Khan Academy – Vietnam War </vt:lpstr>
      <vt:lpstr>Agenda &amp; Daily Opener </vt:lpstr>
      <vt:lpstr>Find a partner. Get ready to study for a quiz. </vt:lpstr>
      <vt:lpstr>Vietnam</vt:lpstr>
      <vt:lpstr>PowerPoint Presentation</vt:lpstr>
      <vt:lpstr>PowerPoint Presentation</vt:lpstr>
      <vt:lpstr>LBJ’s approach to Vietnam</vt:lpstr>
      <vt:lpstr>PowerPoint Presentation</vt:lpstr>
      <vt:lpstr>PowerPoint Presentation</vt:lpstr>
      <vt:lpstr>Tet Offensive </vt:lpstr>
      <vt:lpstr>My Lai Massacre </vt:lpstr>
      <vt:lpstr>Nixon and the end of involvement in Vietnam </vt:lpstr>
      <vt:lpstr>PowerPoint Presentation</vt:lpstr>
      <vt:lpstr>Cold War: Study Guide </vt:lpstr>
      <vt:lpstr>Alger Hiss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Daily Opener</dc:title>
  <dc:creator>Jaclyn Shea Cleveland</dc:creator>
  <cp:lastModifiedBy>shsteacher</cp:lastModifiedBy>
  <cp:revision>952</cp:revision>
  <dcterms:created xsi:type="dcterms:W3CDTF">2013-11-20T19:01:05Z</dcterms:created>
  <dcterms:modified xsi:type="dcterms:W3CDTF">2019-03-05T18:46:59Z</dcterms:modified>
</cp:coreProperties>
</file>