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2"/>
  </p:handoutMasterIdLst>
  <p:sldIdLst>
    <p:sldId id="294" r:id="rId2"/>
    <p:sldId id="315" r:id="rId3"/>
    <p:sldId id="314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95" r:id="rId27"/>
    <p:sldId id="296" r:id="rId28"/>
    <p:sldId id="278" r:id="rId29"/>
    <p:sldId id="279" r:id="rId30"/>
    <p:sldId id="280" r:id="rId31"/>
    <p:sldId id="281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282" r:id="rId50"/>
    <p:sldId id="283" r:id="rId51"/>
    <p:sldId id="284" r:id="rId52"/>
    <p:sldId id="285" r:id="rId53"/>
    <p:sldId id="286" r:id="rId54"/>
    <p:sldId id="287" r:id="rId55"/>
    <p:sldId id="288" r:id="rId56"/>
    <p:sldId id="289" r:id="rId57"/>
    <p:sldId id="290" r:id="rId58"/>
    <p:sldId id="291" r:id="rId59"/>
    <p:sldId id="292" r:id="rId60"/>
    <p:sldId id="293" r:id="rId61"/>
  </p:sldIdLst>
  <p:sldSz cx="9144000" cy="6858000" type="screen4x3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5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8690C-E2A9-451D-8857-DF21CAF0B991}" type="datetimeFigureOut">
              <a:rPr lang="en-US" smtClean="0"/>
              <a:t>9/10/15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288"/>
            <a:ext cx="30130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777288"/>
            <a:ext cx="30130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F67DD-6A3E-434E-A00F-18BF748EC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6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E5B23-FEF0-4F8A-88F4-2D59FDE357D0}" type="datetimeFigureOut">
              <a:rPr lang="en-US" smtClean="0"/>
              <a:pPr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5652-C1FA-4D73-B1E3-D5781FC46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E5B23-FEF0-4F8A-88F4-2D59FDE357D0}" type="datetimeFigureOut">
              <a:rPr lang="en-US" smtClean="0"/>
              <a:pPr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5652-C1FA-4D73-B1E3-D5781FC46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E5B23-FEF0-4F8A-88F4-2D59FDE357D0}" type="datetimeFigureOut">
              <a:rPr lang="en-US" smtClean="0"/>
              <a:pPr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5652-C1FA-4D73-B1E3-D5781FC46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E5B23-FEF0-4F8A-88F4-2D59FDE357D0}" type="datetimeFigureOut">
              <a:rPr lang="en-US" smtClean="0"/>
              <a:pPr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5652-C1FA-4D73-B1E3-D5781FC46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E5B23-FEF0-4F8A-88F4-2D59FDE357D0}" type="datetimeFigureOut">
              <a:rPr lang="en-US" smtClean="0"/>
              <a:pPr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5652-C1FA-4D73-B1E3-D5781FC46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E5B23-FEF0-4F8A-88F4-2D59FDE357D0}" type="datetimeFigureOut">
              <a:rPr lang="en-US" smtClean="0"/>
              <a:pPr/>
              <a:t>9/10/15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5652-C1FA-4D73-B1E3-D5781FC46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E5B23-FEF0-4F8A-88F4-2D59FDE357D0}" type="datetimeFigureOut">
              <a:rPr lang="en-US" smtClean="0"/>
              <a:pPr/>
              <a:t>9/10/15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5652-C1FA-4D73-B1E3-D5781FC46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E5B23-FEF0-4F8A-88F4-2D59FDE357D0}" type="datetimeFigureOut">
              <a:rPr lang="en-US" smtClean="0"/>
              <a:pPr/>
              <a:t>9/10/15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5652-C1FA-4D73-B1E3-D5781FC46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E5B23-FEF0-4F8A-88F4-2D59FDE357D0}" type="datetimeFigureOut">
              <a:rPr lang="en-US" smtClean="0"/>
              <a:pPr/>
              <a:t>9/10/15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5652-C1FA-4D73-B1E3-D5781FC46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E5B23-FEF0-4F8A-88F4-2D59FDE357D0}" type="datetimeFigureOut">
              <a:rPr lang="en-US" smtClean="0"/>
              <a:pPr/>
              <a:t>9/10/15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5652-C1FA-4D73-B1E3-D5781FC46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E5B23-FEF0-4F8A-88F4-2D59FDE357D0}" type="datetimeFigureOut">
              <a:rPr lang="en-US" smtClean="0"/>
              <a:pPr/>
              <a:t>9/10/15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5652-C1FA-4D73-B1E3-D5781FC46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E5B23-FEF0-4F8A-88F4-2D59FDE357D0}" type="datetimeFigureOut">
              <a:rPr lang="en-US" smtClean="0"/>
              <a:pPr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B5652-C1FA-4D73-B1E3-D5781FC46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dians.org/articles/anasazi-indians.html" TargetMode="External"/><Relationship Id="rId3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ilderlehrman.org/history-by-era/american-indians/essays/cahokia-pre-columbian-american-city" TargetMode="External"/><Relationship Id="rId3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iography.com/people/christopher-columbus-9254209%23video-gallery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atinamericanhistory.about.com/od/thevoyagesofcolumbus/tp/Ten-Facts-About-Christopher-Columbus.htm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gi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Openers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one to three sentences, answer the questions, “What is history?”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Lifestyle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600200"/>
            <a:ext cx="35814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Lived in the American SW, mainly New Mexico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Dug reservoirs and then dug canals to their crop fields, mainly grew </a:t>
            </a:r>
            <a:r>
              <a:rPr lang="en-US" dirty="0" smtClean="0">
                <a:solidFill>
                  <a:schemeClr val="bg1"/>
                </a:solidFill>
              </a:rPr>
              <a:t>corn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2"/>
              </a:rPr>
              <a:t>http://www.indians.org/articles/anasazi-</a:t>
            </a:r>
            <a:r>
              <a:rPr lang="en-US" dirty="0" smtClean="0">
                <a:solidFill>
                  <a:schemeClr val="bg1"/>
                </a:solidFill>
                <a:hlinkClick r:id="rId2"/>
              </a:rPr>
              <a:t>indians.html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http://4.bp.blogspot.com/_evsx5sAIVrc/TUnNKPWIfVI/AAAAAAAAApA/JVSkIllGvF8/s1600/hohoka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4925381" cy="3381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Lifestyle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Lived in massive structures (Pueblos), some had as many as 800 rooms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err="1" smtClean="0">
                <a:solidFill>
                  <a:schemeClr val="bg1"/>
                </a:solidFill>
              </a:rPr>
              <a:t>Kiva</a:t>
            </a:r>
            <a:r>
              <a:rPr lang="en-US" dirty="0" smtClean="0">
                <a:solidFill>
                  <a:schemeClr val="bg1"/>
                </a:solidFill>
              </a:rPr>
              <a:t> was a circular structure used carry out religious ceremonies.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482" name="Picture 2" descr="http://t1.gstatic.com/images?q=tbn:ANd9GcSQJGD9Suj9gLzDDBcgUJfJrEskbAGdX2oG41jnJQVZggROyao8mtb0JG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4618896" cy="3457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least 25,000 different Pueblos in </a:t>
            </a:r>
            <a:r>
              <a:rPr lang="en-US" dirty="0" smtClean="0"/>
              <a:t>New Mexico </a:t>
            </a:r>
            <a:r>
              <a:rPr lang="en-US" dirty="0" smtClean="0"/>
              <a:t>by 1500 </a:t>
            </a:r>
            <a:r>
              <a:rPr lang="en-US" dirty="0" smtClean="0"/>
              <a:t>A.D.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They did not have a unified government which caused a lack of </a:t>
            </a:r>
            <a:r>
              <a:rPr lang="en-US" dirty="0" smtClean="0"/>
              <a:t>unity.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Mississippian's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Sometimes called the Mound Builders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506" name="Picture 2" descr="http://i61.servimg.com/u/f61/13/81/60/93/chrom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514600"/>
            <a:ext cx="4383570" cy="3476626"/>
          </a:xfrm>
          <a:prstGeom prst="rect">
            <a:avLst/>
          </a:prstGeom>
          <a:noFill/>
        </p:spPr>
      </p:pic>
      <p:pic>
        <p:nvPicPr>
          <p:cNvPr id="21508" name="Picture 4" descr="http://www.americansabbatical.com/ART/Logart/Logart089/Flat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9613" y="2590800"/>
            <a:ext cx="4814387" cy="3305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Cahokia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Huge city that had possibly 30-40,000 inhabitants</a:t>
            </a:r>
          </a:p>
          <a:p>
            <a:endParaRPr lang="en-US" dirty="0" smtClean="0"/>
          </a:p>
          <a:p>
            <a:r>
              <a:rPr lang="en-US" dirty="0" smtClean="0"/>
              <a:t>Many other cities in the surrounding </a:t>
            </a:r>
            <a:r>
              <a:rPr lang="en-US" dirty="0" smtClean="0"/>
              <a:t>area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http://www.gilderlehrman.org/history-by-era/american-indians/essays/cahokia-pre-columbian-american</a:t>
            </a:r>
            <a:r>
              <a:rPr lang="en-US">
                <a:hlinkClick r:id="rId2"/>
              </a:rPr>
              <a:t>-</a:t>
            </a:r>
            <a:r>
              <a:rPr lang="en-US" smtClean="0">
                <a:hlinkClick r:id="rId2"/>
              </a:rPr>
              <a:t>city</a:t>
            </a:r>
            <a:endParaRPr lang="en-US" smtClean="0"/>
          </a:p>
          <a:p>
            <a:endParaRPr lang="en-US" dirty="0"/>
          </a:p>
        </p:txBody>
      </p:sp>
      <p:pic>
        <p:nvPicPr>
          <p:cNvPr id="23554" name="Picture 2" descr="http://t0.gstatic.com/images?q=tbn:ANd9GcTLZTXs1BElONUSejApA9rSf6Usm0H9y2tJE5Elc-_Nd9jmp4t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4667249" cy="2800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Takes up 16 acres, 100 ft high, and contains roughly 22 million cubic feet of dirt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4578" name="Picture 2" descr="http://www.legendsofamerica.com/photos-illinois/CahokiaM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25779"/>
            <a:ext cx="6781800" cy="4932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Society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1910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They had vast trade network that covered most of America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knives they manufactured have been found all over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5602" name="Picture 2" descr="http://missourifolkloresociety.truman.edu/kni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4360657" cy="3267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Society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Around 1300 AD their glorious society fell apart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They became many of the various groups located in the Ohio River Valley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Iroquois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600200"/>
            <a:ext cx="3733800" cy="4525963"/>
          </a:xfrm>
        </p:spPr>
        <p:txBody>
          <a:bodyPr/>
          <a:lstStyle/>
          <a:p>
            <a:r>
              <a:rPr lang="en-US" dirty="0" smtClean="0"/>
              <a:t>Huge confederation of 5 different tribes based mainly in New York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6626" name="Picture 2" descr="http://community.weber.edu/WeberReads/iroquois%20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4638674" cy="4638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Lived in Longhouses</a:t>
            </a:r>
          </a:p>
          <a:p>
            <a:endParaRPr lang="en-US" dirty="0" smtClean="0"/>
          </a:p>
          <a:p>
            <a:r>
              <a:rPr lang="en-US" dirty="0" smtClean="0"/>
              <a:t>Believed in sharing everything, did not focus on the individual</a:t>
            </a:r>
          </a:p>
          <a:p>
            <a:endParaRPr lang="en-US" dirty="0" smtClean="0"/>
          </a:p>
          <a:p>
            <a:r>
              <a:rPr lang="en-US" dirty="0" smtClean="0"/>
              <a:t>Divided up crops amongst themselves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Lies My Teacher Told Me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James West Davidson and Mark H. Lytle wrote </a:t>
            </a:r>
            <a:r>
              <a:rPr lang="en-US" i="1" dirty="0" smtClean="0"/>
              <a:t>After the Fact</a:t>
            </a:r>
            <a:r>
              <a:rPr lang="en-US" dirty="0" smtClean="0"/>
              <a:t> which emphasizes that history is not a set of facts but a series of arguments, issues, and controversies.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094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t0.gstatic.com/images?q=tbn:ANd9GcRWx0zKNLA05OaG0Fqb9-28YStPQe3bGDOxw0httJAHFp-pZA6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348747" cy="3352800"/>
          </a:xfrm>
          <a:prstGeom prst="rect">
            <a:avLst/>
          </a:prstGeom>
          <a:noFill/>
        </p:spPr>
      </p:pic>
      <p:sp>
        <p:nvSpPr>
          <p:cNvPr id="28676" name="AutoShape 4" descr="data:image/jpeg;base64,/9j/4AAQSkZJRgABAQAAAQABAAD/2wCEAAkGBhQSERUUExMWFRUWFhoYGBgYFx4YGBcYFxcWFxwaGBgaHSYeGBkkGhgYHy8gJScpLCwsGh4xNTAqNSYrLCkBCQoKDgwOGg8PGiwkHyQsLCwsLCwpKSwsLCwsKSwsLCwsLCkpLCksLCwsKSwpLCksLCksLCksLCwsKSksKSwpKf/AABEIAMIBAwMBIgACEQEDEQH/xAAbAAACAwEBAQAAAAAAAAAAAAADBAECBQAGB//EAEEQAAECBAMFBQYDCAEDBQAAAAECEQADITEEEkEFIlFhcQYTgZGhMkKxwdHwFOHxFSMzUmJygpIHFmOyJEODorP/xAAaAQADAQEBAQAAAAAAAAAAAAAAAQIDBAUG/8QAJhEAAgIBBAICAgMBAAAAAAAAAAECEQMSITFBBFETIjJhFHGBI//aAAwDAQACEQMRAD8AwFbNKmzKevC/KHpcgAMAGiowm8C5cH0Pu9KCGGj6GEFG9jyJSb7KNEtF8sVKwCxNTGjdckENHNF8sS0AA2iWi7RzQAUaJaLNEtABRomLNHNABRo5okrAIBIc2HGF520paSxVa7V4fWIlkjHljSb4DtEtHS1hQdJccou0UmnuhFWjni+WIywwJTBlS3EDQIekdIllIQKDBF2qYLiEQhNxiUkBSmLP4CFKSirbCnwgkxngklTOIw9rbe7sgJZmd9KwNPaWrFOgr4Ryy83DF6WzRYpvc3ZhgbQonbEvJmJ4P4/KBYXbSVzClmGijRzF/wArDt9uSfjl6H2iGgjR2WOozB5YhoLliMsAAimKKRDGWKlMAxXJEwfu4mEOyiZibuGoAokVcacbPE4SdnTZmLGrinOPK4TaaQCS5JcJfT6nqNBGjs3tAAk5h0y8rv5jzjzsXmJv7bHRPDtsegaEZ01lAlOZ6Ej3Gs/B6xWbjkTAkpIcEHetzFd3Mz1NoNNUlTNldYB03hVnOqaEUjolOM+HwRGLjyN5Y7LFkWFdPl6xfLHUjATx2KEpBUf1PyhfF7VQJRWFA00qxNozu1W0VIBSyctNankRHn5WJSZRBFS2ZRLCnsgDlrHl5/LcZSUTqx4bSbNHDdoJip8upKVEuBSnLi3yj003aKE3NiB5x8+lLyEqzFRAcHThrq+kRPxa1AV6tWo5Rx4/LyY00u/ZvLDGTPZYntAAMwSSkKYtWlQX4Fx6wpje1WUEpGoylrgjXm+vKPOYeca8CK1av6QdKBQ3Ycaa08OMTLy8j2cgWGK6Nna20QpSVoWxCbEaipYn7MYeKxxKmcs9xeBzyxuPN/vSFUTXLksUjprYczGcpvI7kXGCijd2dtYyzctW/FiA9bVeNHAbc/fbxopnfRhppePNma1Wd6ilWb0pFlTWFVHw6QRzThVPgTxpn0SVOSqxB+2guSPNdlZQUvM5dKfN6Vj1WWPf8fI8kNTPPyR0yooJcWCiIsIy+0U1SZJKFZS4ctZOvT7GsaTlpi2TFW6D7R2yiWnQqag8HrwEeLXjzMUpRNVPf3QOHKBzphVukhgHp7VSPSkDSySXABdql3HDlHzfk+RLM6ey9HoY8aigkySVUPBhx6itudI4J0U12v6vrU6RU4kh1VtvORTkNSIk4mwoeqRQ8W6xyrUahC6U1J11qfSKZ1JJACU0pU1H81mgI2ogJqASKgnrqDxi2Emhb6g3ewd6J4dRwg01uxHptn7WH7tAVmJuSLC19ai/ONvLHgEYgpUl3FWDJZtaGse9wFZaSS5a7v669Y93wM8p3GRx54KO6LZY7LBcsdlj1DmA5Y7LBssRlgADkjoMER0Az5uqQ6aNSpI0AIuKcYCtzQC1mNDqwHi8Nd7vNoneIsAxHHy84XmzCQO7SNasQpy1ySxNHpHyiPYo9D2awgzMPaCQpyAQFOXA4jm8eixEgpCAHUxbQPQ3On5R5XYspSQFJWAqgBNakkG92D+Xl6KdtGWvIgKCluztYkEEgHWPX8bLBQp7M48sJarRqCXA+/GbLqNPL6wh+1CE5UpbeKApVzlAL5Q3MQmvECW7KzEhw/u0zO59I6MvlKHBlDC5cmHtzCpM1RSokub2tXxBMZIGVacpBGbUADd4xpy5hUVEJ0610fjTw84zsdMAB3au5NzbyZ2jw3K3Z3JUqJnzQ6ibk8a6VHD8oyxOILAsLP8AMxVcwF9IoZhP0h0+ykhwTTYvqD9Ykzq0JKQKm4o9YBlbKSfB/pDeAyiYAWysxL6Ghbia/PnDUVdMTBzFBW6kcS4vBU4UIL34Zgx0L0iFLYqAADqelC3CpsIfwuyZk9ClS0rXVuVRdzRunKFT4QCsqddQFTpo8EVMHR9Azc/sRpS+wWIIqUo/uVW/J40Nlf8AH8wLBXNlKANQM1R1YQKG4UNdldhLlupbjhV8ySHc+celyw0nCgMkqSDYCw6CBzEEXB+Me3hyYYR0xZ5+THkk7aA5YV2lOyy1MpKVNTMWv6wTHY0JlqILlqAXe1mjweKxS5qyZjijEEMSHNi3CM/K8tY1Ud7DHhbdsy8fjDmdy4cguKObG8BXis5qqrWaj660teGpmz8z1SlNHA4cW43+sJHDg1S7VqRXxZ2p8DHipKW6O/YvLmFMwGieNHbT7aHPwa1KqUizk30rYXjsNKCtwoym+YqbxLkAi9LxTFBQ3VEK4qFgDSjULaNxieeADzMKg3KiRUlIAUrTWh8KxTDlKDuEpq1CDmaoFaAws60p/duZer6A3rEJx+QAJJpUOAK8eesSotrkDXw2FUoLmJSSlKkhTixJpR3NSC4ePUdm5yilSSGSk7prxqOFLQp2SnGZhcUFUzJLE8cqiD1cQXs1tkzFmWSVNUqOg8OrPHZ4dQypsxzR+pv5Y7LBcsCUqPobPPOyRBTFZqyzcaeZaOUCTW8Rr+2kvT9bOziJiBhzExdknzOWgXcDdAYakWPIvoIph1BAJBcXILa/fwgEiSpQBGbwFODlXCDKOYgMQSmpDb1aMmw+9I+VPYHZGKTlIYFRonkz1Z3c/nyh/Y6O9yhslSSqhdidKE6jk0Y0kELIIsH6ecOScSoCnC5HyPPzEXGdNWJqz00ncUqUVLmJCQQxD6MwsGGrxjY/DZpqkpVQnUMxc+0NfB4ewm0QhBUnKCXejOyq1Jta1IyJ+IzLJYgXJZz418Y2y5YySREYtOzsbJyJy5xe6XYnq338cadmAfJ7YYGthU8jG/LQChnL2A616jhQQlPmLYoWN17Gg1AIB1ZvOMU0tyzz8xJexd+Ff1hubhCUjNQ8eQFA3l+UEmzWy0ITW9r6iCYddxQPQFRa1TewpC1PoQvJwgyueN348o0tn9n5kxbS68VEMlAfU1J6CsF7P7FXi1aplJO8rVR4DR/QR7hePw0gBCVoDaA5lf6pdzDUX2OgeyOyEiUBmSJq7uoOB4eGrmNwuotw0FulIzZO2FzADIkEp1XMPdpJ4gMVKHQCKHCYhTpXiCkPVMlITSvvqdTdGjS0uCkjUxhRLGZSkIA1UQketIzZW15BJKcTJH/yJguB2bKRMCgl1G5WSskFQLbzlonD7NlOoGWhgFNuChDsRS7iFqHpGe/RNTRaV9FA+TUiqJ6mKSASBTgR8o85N7NSFrKigAk+6crGvC0SvYC5QSqViZyNwlirOHzKSKGjWg1hpN3FYLNUJc61bx1BhBGFGYhTprY/CrNA8NJxQp+JzFWVs0pLAqQCczMWcnwiMZjcXLVkUmTMaimKkVfSpBHODUgpgsTsGWoE5EKBuwymt/ZhNXZPDk5gFSz/AEEMG/pMOI25NSSRgpjB6oUFOAWcUBIdqaPF0dscK7TJc2UdcyFa/wBpLQ9hUYmK7AFanGIGWrBSdT43eM+d2ExKCSnKqlCgsTyj1q+0eDPsz0jqFDzcQxJ2zIXTvZZ4HvB9Xh0gPnyMNPlHNNlTKBg6S3OoodaPAJg732nSxZwmx/qDlhaPqsunsqcG7F/UfGB4nZMtdVy0qBu4D+bPGbxp8E6TzHYZYSmdL9qod72WNLCnx4w/2JS8s5QkITus2/mFd49PONPBbJkyZxUgEZyM19Haj0vYQnszs8cOvcmlswJBSxIe12NCzxthl8c0+TPLByjSN7JEGSIIJgiXEe2ssHwzz3jkuUKzZaQz0dSR5mC900XmAOn+4fOLs9eMZp3l/wAKarGv7BZYmC5YiN7Mj41L2kUuFJABsw+DRXDzgQaBLai4pSp+TRXBgWUaPQ1Z+DAP8I6bRRGii5p10j5ij2AspaErFQp9eH2I1sJigo20vlBby8QOLxhyxLdjmLGhHKGkYsZQGskANet38+tYloDSnYzMkpCW0SzH1Grvw0heZOSmhDktyD8X+7wJUxRGUAi/iRV3+kTipacg4jpr8DQ+kJ/sBrD4sUy9WJqNaPyg+IvmuWD+df1jOwqgVBRBPF7XbQ00pGlNwKFABRqb8G6Dq72rBXQGFtTGFKqMDW1WHUh35mFsBh86gKrUbJT51JDDrWNheyEKSoIF2IJIajjqB+caPYfAIRPmKoSlFKuxKjV9KCNUklsCR63BdkAUo/ELzBKX7lO7KAFGOq7pLk3EamDwUuVuykJQH90cQdbwtidqk7qBmZIdjvWSWGj2uRw5xeUqYDUJYDQkqfoWFud4OS0HmFidXJ+/SM2ZMJo5Jt/rU/OHMVMUc4SGb+YtxFhe8Z34WYGUFIcs4ym6gQVBzYbvVjCYw+zMKVqClrqCndSSlNC+hcvR3pS0WmzMpIcO5DcbvFJC8ikpzl2JKaEkON63UecM4zASpcxakykBiqyQ5qdfH1gsBCWWUdRenWjeMM4xGZCMtmI/+xMC2PsKUUd4XDrSMgLIBTMBCstno0N4rZaUJCUu/eTQVOyt3KfdZ6U8oBgFEpykcEHySn78I7aUt5yr1Lv5GsF2sMqwlCsyQhPtJrahej06+EKYxazMJRlKsqWzPlO4OFR6wAHwiFBSkj+puW8DdtctoMAmYJgWgKBoxa+dKtdLxXZ+YT2yhVTTMQaDiaaRypa0zFpI912d/eDB2DwALYbZsgIIEpDhd8gocg5cS/hA/wDprDzAM8kKPQimZd8vQXh2VJKUOQQ6gxoQaGzH4tBMPi8psUlymtQWUDQjkpUAHnp3Y3BpAUjvBayg4LcNQ8XV2fQBL7mfiUKPtfvHTRswAPN/SNOelizcvAQXDIAy8lKbzB+bwBsZuyZE5E1IXOVMBHvAAhruQKj6R37SxSQXRJmJdTAKUksCbE5hYPSG57JWeQUCxqM33aKoWGym+Uger0HWKTZNAzt9Y/iYSZ/ipCz1FQYg9qpIorvJZOkyUoceAI0MNqLmjHdbxZQikxTiW9WJevFSXd+AMVqYaS+H27IUpGVaVnMzJNaggEpNQOMOofj5X/MRj5EiZLUZbqClAlgFcbi4dqPqYT/YckEsFy/3ZI7uYsb1WseNIpTa3E42epBVx9I6POnA2/8AVz00BbOSzgG5ST6x0afyJe2R8EfSPlSZnCC5yogFVrPEqQhLvf1HQikLzDU1p0b00jn5GOITZwx4Wt1hlU4BIys2tXJjMVPt9gdIKcQAKX5Nbn9IVDGzOKkj+nnW3GDYdFWLl73LX+YvGTKxRTZvJ4cwuIUHSE73T4k3ES4iNKbLCKpJymlWpb9YtJxDAsoXGtPJqxnZu8fMa11oOgJp1+MDEhQAID6cdesTXsDWxWJo4UOJan5eoh7sjjFTFTZdCCxrQJTUMzVrpGVKwwLd5mANwCyvDMCxeNvs0nKtZQlAKwkJSCbIzAkkudA54nwilVAnbPX7Mw6U0SGAPyb4ARcTf3iq0SBR6gqGlOQPiIXkhcu8wBLmgDk0J9o2ry0hudhwpwoqLH+Zn9kVAZ7CGaUWmFyeg9KfKKylW5J+MQNmIOYh0KygOkkWFKOzC7ENCs3BAhipZc13yCerM9PusADqkAV1cEHgK09Y7GSUlZJCql2zFql7OBAlYRPdlIdCqOQSDukEfesXlOQMxcj2uuv3zhDAbLUQkf3EeRSY0sdNZAo+ZalWqCchbiai/LSM0ywlG6lgFeFhr93hrEH92guLrbqWaurv8YYFNozApacoukehCfj8DA8VKyzwOCUf/mB8YKrDKCZawWzHUE0TMOYaVaF9tGlakhJY1oM6W5WbzgEOYN0z0qUKZ7jShqp2pXR4Z2iAuapSFBQEmrdCfE0eASDvZejHqlh84jYit8Et7LObtTWBDYCZiCmV7pZZoXZiCSQQ/EwFc3OlKglgCp3Nd3IQzc+lD4Q3jcIlSZ6kK3EqSakmqswypfm56AwrJQ8oC9VP4hAgApPz94UsmiiHzGw1IYX9OcVC1JAIIFVPQ6BNq0oYbxCGJLa+h/KFZ0tgatUtahITWvhABfESwFlgA+d21atfWOOHSVJUU1SokakU+DPSMqdtha5wlpSkKUVMrOGZiSqrUZ9POMlfa5ZXk7xDAH94gkEOAKMDWgtDEemwaU7hSrdBU+Usl3BqBrWJUSU6sFHk7hIHwjyCNtzV5qKUkEFLSlFRI4NQeMETNxSwj+MkOyjlygZlEW9ogAVfoIAPVYnGJTMSxAO8eJ1T8RflGcva6EEiYprixZmDMSK8+cYu2Ji+/MlMkzSg1VQlaQcuYcMxBhLaeNmKFZAlOznKos1DVmDnhAB6ZW2ZOqlWFkki3GJjzqMbjG3ZKSnRpbBtGFKR0FjPKzZ2b3aDm/rDUtEoywLFy511ZhYjj6QXDyUkkbwzEgAVYClen1jsLs45loKXIYhy2rW16RLkjGyBLksEuCAKrLpNSLB3V0jOn5c5y2enTxhufswhRY5hqQKD8hGhszs+CSma6VlGaXXdV0DVIcOm94ca5sa3PPu1oLImqcBJ8oLMwJSWNwsoI4FLelT5RobJwG8CKnKpSf8AbKH8iYpvYYrN7wtmTSmnFtfEUiZaSktUVsQ0ek74oTvXdzToLeHrFESHVvAVctwqa+VYxeQizDXh1Gzq0pVuvWPWdjEnfvu5AxLs+ZRHmYTxCEAOKEhyH+Y5R7TsrKlS5CJn4dE0qBJQTkChmKASrKbGoMEZXsVE6ZNdO6xsVVs4OnlApeJCzuhRDZnYgM/Es5OjPGZ2+2YJksqQBKyiZMyguyQjNkzUzWo8aHZ5b4PDn/tIrzoPlFmtBpe1Gc93M3XcBNSBwq3K+nKDS0qUU7pFzcatzpf0MDnqy10P1MNrFL0bzqL+UAgc3EEschrxIqOPW8AlYNK828tOUZt2YUg1Y5mIf2vQQxMLkdPg0VQj2tHB0FbU6QDQtjpeZsswiofIQXDVCrhq+kOYSQTIBUvNlUurAGhTRgGZoRlpDmwUWJYM941MGg9yo6BUxmu2SWfjABK8SnucOh95105KoG41BgmJypS5IJcoAdyllKKlU5Fh/ceEK4eXnTLGuZhViCVa9HqOUUxiJc0TCiUBlWQxQxUlgkLqHslyeL84LS5Cgc5RK0gs2ZBsbsk3fnw4QbZ6xnyuxyqto2v3yhHH4WShSc2RIISRmIS7APweGsDIkyphzAJfOlxTkz+Xk9gWYhrbCMmFRIclQAmTVAsStYLJLapSz8yYz/woyIAzFiquYuTlRcg1eLYeUAkpLBKQASWoxy+bqihxAypCFJVvqF6OBLLFQBYtWABqbhiSohRYIS6aZSCi1RxbyhBeFCkELOdlgjNo4UzEMzBLeEaSMSEEpWWKkJFASHZNApvWFLoOVjvjVtFiuusIZgbd2eJYzSUpQqzt7ipZcOf6flDvZyf/AOnlqCEgl5aqM4SyXo1Tr4wXbWF7w5Spn7vMkDTuw7Fvt4OuSiXJSiWCA5ZnICsqCXJt7QNeMMXZSSFhKkjKyVUBf2S7tzDWhhZpMeoC6cGOc6CB4ieEmdqMz0qzFd2tr5QpN2qgZgTfIaAkEMS9qe1rwhgLzCEYxa8wS4NXpuqUdeABPhDKtjIJZSM37yylqWGzIHEPQn1jK2lI/FKJSWlmYkKLb1QogctR48o0x2glZ7qcrLDKauQG6uIBDGEwMrIM0tBVVyx4mOhJO1kgMQsdEmOhDPMyJYSlLJYgbzitnbkPlCSJiRPzEUyHnY3L2jQVsvEKAKEqdKghOYe0moDHUgADmCGtAR2XxE2aUJCc7HOXyt7J3uDg35HhGKire5lW5cb6f4gbV0kD05cIa2rj3lICUZe6yqSeJQGI5uH+xGWjAzErVJ/lJ3sqgk5SauzkEcoqjbOUd2oFaQ/AHwJFPKBQkuBpGbjpuaepaLKXmSD/AFF/nGxs2XllJLuohjyYMEvegYfrGWjBqUsmWhWUFwDUtwcCvWNhGCmpDS5JLl3JAItQgxeRqqsTKYjGMxPXpq4bWM39qkLfw9G1hyZsXEK9wDqoP8YKOweLIzd0Qn+YkAdbxMVHsKsVTtkKFb6eeo1j612UKTs+So3KaPf+IS3oT4R8uk9kF6rR0c/SPqPZfG93gkYcFJWhKg1vaKjY11VAnFfiXBIwO22HP4cqHvyifQpPwhrs9gBLwpVNTvIQmUlIUWMwsAoh2NAT4xGKSZsxaVqoqWpIJq2YUPnBcVtADKlKcwCwupUzgN7Itb0HSBvo36sYn7KyTVAKrdQzAgKKQyaWY1bm0UlyFZipUwl2YAAJS1CBckZnNYVnbeWpSphRVRJNDVzYPoKDoOUPpxIYFmceWv1i1VGbBmRlzHMok8WpezAfYg+KVkOUBRLGvEk3Ll+EDdwT+kXxKszE2yv6mGAstLKPMP8AKDDFd3hzlCSe8UAkkgNlSDYGwrAVpzK3akppr4BrmJRI7xDILjvV1a7hIDcYAGDOySEkF5kxZlJal2MxTcBLB6OI0NoqShCVj3kGWaCii5Rx1zD/ACjJM9In0ZSZUsy0kn3lkFawGbM7p6NE7TxpDglRYlk3BYjK78uGrRnNWUmluRimVkGUHdGnNrcz8Ie25hZYnplHNn/iLGmZT06pSsUe8G2DtYhEyasHJKSC2RnWSyEDxDnkIT/axnEFRdeZzxrfS1YtSRFihQGWWHsN4FSOPOBhYTJDAAhatOKU/SBpxBdQKWBDXB1Sa/6jzihU6SKCrivJvlE/JFdi1ILtI7wf+VPwEFkTRlKTqpB5sX/OE5qialiphxagHAcopKnBJBUtNgC9LEkVJ6wvljwGpDGOZ0ElnyV0sIIcoQ+qsr/6AVFra8ozcVtBG6SoFIIdmoBwJ0taB4/aKARvEZUpehy1diXAuI0u1sOxufiE/vLMV5g39yi7D+6LTZwCXoHQgjrQebPGLtBdBvlIIrelSHJSQwr+kDXjXloIWFMMjhJU5BJeorQsz6AwK6Cx3H7QMozFJGZRmJygVdZlsKcNecO96VLTmoSMxNL5d6hDip0tCCceJtUkAS23sjJCy4DkmhJNBrSAYnG5FnvZ+RQowRUE3F/S94YGwnESU7pKQRSt6W9ImMJWCCq95MLge6rh0joYC2H2IwYLmqBamZwPCPW7A2SqSgplyVOsutRoS1qkuwrTm8JzP+TikboQDwSgacyTSEZ3/KGIqQUjhuJPq0c6T/Zkmkerldn8RmUrKmtnU1+ghSZ2GmrUpSjLBJ4H1LVMeUnf8j4lav4ygnVqE+CQBBE/8izQW7yYQNXr4veG0/RTmme6wHYkI9pSLMAxbqQTWHZXY6QKqWpXRkj0D+sfOpvb6cQRmWA1ypifKFpfamYouMyiOBIFNamJr9BrXo+wYXZWHQNxNOLk/OHROQBpbWPi+I2+t6rIJ/rJf0Mej2NicSlGabMyIag96tic3sp9eWsNS/Q1O+j303aqE1JSOceZnzJuJXvKSEpJy5QxD+oPWEpHa6VPXNT7JTVKwl0iwy3qo1Ibm7WjSwO28PhZEyYs1Ct3MpIM1bgqAAJIABuQOsKVs6FpStmbtX9xMkyghlTVElRoyEMVF34E3jIxyVpmLSQWBLMKMa0IJzXvAsf/AMgZ5pmFSM4GVOVAVlTdk3atTWsM4Tt5MX7IfmqUB6tEPgwnlU1QmucbF/WCS8SoWBJ/tenOrkQ8O103+jn+7H0gh7ZTh7sv/QVjPb2YqvYgnHK/lV1r9iIG0FPRxzAcfGHz2zKiO8kylN/SfkY5O3kgUw8qp1TY+cU3+yrXsWwuJqa3A8HSR4W9Y9xIxLykc0pD/wCLk9WfxIjxk+WVlUzLlKmZKQdKAAVMenMwSpSQSkFKQk1uQGPrTwjoU0kbJbHksCwNKuw6Hz6QfEzN85BUqrQkk2sI0Ze15U1wmQEkZUPmDpzHKGBFnIHiIf2LtmS06azdxuEl2XMchKeda9Iz/JVZHK5FduTBKQjDJd0sqYQHeYoW/wARTxMZODm749otyp5xsJ23h1OXAWbnLc3dTVNYUn4oFLBcsuRRCVAm93oYSpyTsVIUVgVP7C/AGIRsiabSpnwjeOJUfYxLMBu0+YNXgBXiiHE0ED+VnrxiXBD0ozf+nZ9+7V5h/KKHYU5mMonkbeUMLxU0ODMmP/cfgIB+05j/AMRb/wBxrEtRQNIx9vdlV91m7pMtlDeoKcOUIdmdj9/KUO7zFJZRKiHcODe7UjZ2rjFKQEqzLGYHK5LtUC/EVhOSJyFKVMIClsWToAGAYUpG1/8AOyXSG5nY+YuuWl6zTTTUwsvsg3/uIGUHdCy6XoddRFl7QXFJs8+8Yx+Ri1CmNwiMPIWQolVMjFQyLKknODQWS3jFcFsVM1EucudvKGclySFEuSQ14V21MaWa5gCKHW7PxEG2dNzSUkq0sKDgzCgEa63osNWw5M2IlRJM9RJ6j0yx0BRMLU/8o6M/kl7DWzxxOru0VAPD6Q1KwhI1PIJzflETMCsXoed68o7NSJsXSgmGpWzlG9B5/CLHAzEVKQ3M3cecWl4lavZyhtAW9HiXL0BY7KINS/QcetvGGVbBYbykpHM1PyhdePnMz+lolOFmLZ1ebgCI+3bJNPZuzCDmzANYlL86VceAhzEpzpyzMQsh7AZR8Ix1YCaijA09oEm+saWF2awZSmJvlb6RnKT5sNTRZGCkoQRnWymepDjQEiwrpF5WGkk7wMyrjMmzl6U46coujCyw4KXq7n5mHpSUaAAafWM3NhqfBeWp6BLcKAU8okoUTVvAfOLITWnnHLfiT4WjIRHdvevl8XgapCWd0g+sSA1fSIlqfQAQDBFBFflETE5W3aEO/HpxjRTh0hs6gl7a+jR6PB9ojKkCUn8OvKd3Ok6ngKXjWGOT5LUL5PPbMTkJmAklIdCSRvKNBc6Pm8IWTs1Si6lgXLCpPMnTy8Y2cVi8UVhSlYNQAbIcKcoq9GW4vdw8Nzto5UEnAYYLynKULUmpSWOVSW8CYv4pcWVo6FsFsuXIkiYSVLnMlCaEnLMSyg9far/iOMV7QZEhOGBpLJVMYe1OXVT9BuxMmfNM9M9SkZgAyMgyy0tRKWNMr0NXIeFMXs4K99QJO8xBJJLlyRd4pwlVIb4pGJOkITQLIOmvkPpANhT1/iBLWKhy5dLhixa0b0vYyE2cHjcnqTWAjZSRPRMzB0ONXII+UTGDT3IjF2ITsQsLUGLOW8yw8osjaChqX6wecjfNSKng0UmSxV8tntX0EYvkl8h5O11O7v1FYdlbaQfaS3zjAcKqmqT/AC/bvETF2Z3+MFtApNG7jFy1ZSlszj4F4IrZ3e1BFBUUPpeMKUveD/dDE7SUsFKkH3ap0ID2/qjoTuG5opbWzUVsJVxvf4wurBKF5fkKxnyu0QZiopy3SrSGsP2ld96lixb43jOl2hXEzttyHlsElBK0gE83EVwGzgmWArMCHBoWoSIN2n2tnwzOSc6SC4Jo+rO8OdnMfL/DSgp8zKckBQO8o9TpWNKWj/R0mAEgaKPkI6N78dI4j/SOiNKHoieQXPmkZUS8jalT+sKzdlTFKckPxjeEsPd/CCFCbm/pELJXBgeel7Gmk7y0t5/LhGmjZLezkFNU8NYYnTeDfDygip4uxtA8jYAEbFRUrCfCg8ngsrZ8sUSAPu7mBzJxPF4KgOKmvSJcgtBCgWFuo+9IqqWBQaQFZ0bl9tFpazr0tBYwsqUkh2A+zBFEDR/v9YpLkuef384JODCFYjkTEkAEHlpHLWLt4fn5RVKWuzP5XiyJY6A6n5QbDBLxQq1W+6RXOvg/Lh560g68MzgH0pXi8VAKdC13FHPWHsMooLN0Kbi1B90rByliFJA6cfvlBRtTdANQK+NfP84DiMQhSXBIUBqN0NrSr+UbrIbKSGZ2NXmq7ZbcKGrJFeNfzgh26kgJUUqyi4Ua01BNIS79KlBSlJSz0STTpToYPOCSDlmZtTmGY9Xbj1jT5EVsAXt45uA4CpAr4aacY0cNtMOD3gd9XFtCLiMmZhf+4h+DejBvOKjBKSQQUKD1qQSKWzJaHrQHqf2lnHtPW5AyhwTfUUjy+1dpqKymWh1ZiCQDlBHP9Lc4ri56maVKA5KWhgah91BKvE+EZSdiKUj95N8Eilya1Ys5akGpLsVjEnaSiooWHLE39l+dXHWCrmlr+Rp9I7Z2AlSksFFSjUk+FIleKze6w6fOMJO3sZujEn4wyV5kgh/bSRQ8xWhjSRtVCgFPc0zM/NgHUYtMw6yNG1Bq/rGBi8AqUoryJKXqHdn9YtKMuSaPR4TFZ5gTYXqG0PN78oJt+ZkMti5UmocvfgCPN4yOzSgVghwK00cn8vWGO1xeYhq7lmJ946W4XjRRSVFV9TNxU1JuACC4I9qtqj84ROLU9cxcuCrePCjisHViChnShStfeavB2flWL5s4dYUz9B/qkU84aSRNA5E3Ot1jOHommZR0BF2g+InTAslSWNiEkgCgDPbhCaFpQXQXNQ43SH63PPSGZGGKkuVpSnmavdtVHyENpD6I/EK0Q45rf1aOgicJK1CyeNB6ExELYD0XfPxgyJObT0hzBbNCQlRZSrOdOkaAIBjn+L2JQ9mdLwLU+NLxZeE0p60jakEZXy1AqeA+zDKcE6czgpZ68L3JpFfFErQjyM6U33zicPOymrfdIJj8TLSTq4dAet2PyhPDTO8BKQLsS/D6xnkxaVaJcKNGTMT9S33ygK11dLeMQEMPlFFFg5Ec+klhEYkj3WHL5QdeJBZmJbUeMI+1UDpeLIB/PX7pFUIdSRWof61hdZBP3SKoUVJP0iJIOZrfbwhh0IOtPHjWBqSKuK9On34QcStH+6xymb74tDsBZMjkacvvnECTXofvrDqk6DlUdHgKknVvLhBYCzsbeMSFtWx5xM2XXgz9POAKJvoOH6RaYWGVLIrQC7s4+6RQ4gN7XC1P0eBKGtwa3gspaAagtU7rP6+MUVYApHN/lziqZmUsB5VPPqIbxGHSGKSoO75me3LSAy5aEigCTWrn7/WHaAohNlEFuY9Wg8uWCbKbw6QHvnYOD+nPrDGGWBQ15+vlCAlIHqOkFVhEKToeV3PDnEFJctbQa8+v6xTuwdNRV28oBiOA2H3U8lAdCmo/s615RobXwUtamUhyA1dKv4xYLINCadKRZU9RD5geoqBzpFuch9UZP/TsqrZkH8+Zjl9nhQ5ypv56jyFI1kz3FUA84ArFAUyU6c4NbEZysDNAZIlsbhO6w6i8ZeJ2Uq6ZS0satw40b4R6IYhJOgrxZrmCImHRRHD5RSyNdAYgwCGGbC1YH+KdR1jo114dzZHkPpExfylWjXln4RCjbqPiYmOhgW2fNLEOfaIv0jVQl0TnqwDP1MTHQei0fNNuzD+IRU+98TA9iLPfLqdf/MfUx0dF5PwIkerSHZ+PzhacK+I+f0jo6OAlg5RqenyEXX8o6OiOzJhZVvOImip8fjHR0DGGw5oOo+AgSzuk/dhHR0UMLNUyQ3H6wMm/QfGOjoQF5op98IU1iY6ATDoSCKh73hBftr5D5mOjoqIIcZwOvyhdY3vE/KOjoY2ROFP8oqVXGlP/ACI+EdHRXZQ7moOkclRb74x0dC7ApOLKLQc0t90jo6DsBR7/AHrF5aqefxMRHRXZXZWalxWu784R2ad8jQH5mIjopDfJXOeJjo6OgJP/2Q=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8" name="AutoShape 6" descr="data:image/jpeg;base64,/9j/4AAQSkZJRgABAQAAAQABAAD/2wCEAAkGBhQSERUUExMWFRUWFhoYGBgYFx4YGBcYFxcWFxwaGBgaHSYeGBkkGhgYHy8gJScpLCwsGh4xNTAqNSYrLCkBCQoKDgwOGg8PGiwkHyQsLCwsLCwpKSwsLCwsKSwsLCwsLCkpLCksLCwsKSwpLCksLCksLCksLCwsKSksKSwpKf/AABEIAMIBAwMBIgACEQEDEQH/xAAbAAACAwEBAQAAAAAAAAAAAAADBAECBQAGB//EAEEQAAECBAMFBQYDCAEDBQAAAAECEQADITEEEkEFIlFhcQYTgZGhMkKxwdHwFOHxFSMzUmJygpIHFmOyJEODorP/xAAaAQADAQEBAQAAAAAAAAAAAAAAAQIDBAUG/8QAJhEAAgIBBAICAgMBAAAAAAAAAAECEQMSITFBBFETIjJhFHGBI//aAAwDAQACEQMRAD8AwFbNKmzKevC/KHpcgAMAGiowm8C5cH0Pu9KCGGj6GEFG9jyJSb7KNEtF8sVKwCxNTGjdckENHNF8sS0AA2iWi7RzQAUaJaLNEtABRomLNHNABRo5okrAIBIc2HGF520paSxVa7V4fWIlkjHljSb4DtEtHS1hQdJccou0UmnuhFWjni+WIywwJTBlS3EDQIekdIllIQKDBF2qYLiEQhNxiUkBSmLP4CFKSirbCnwgkxngklTOIw9rbe7sgJZmd9KwNPaWrFOgr4Ryy83DF6WzRYpvc3ZhgbQonbEvJmJ4P4/KBYXbSVzClmGijRzF/wArDt9uSfjl6H2iGgjR2WOozB5YhoLliMsAAimKKRDGWKlMAxXJEwfu4mEOyiZibuGoAokVcacbPE4SdnTZmLGrinOPK4TaaQCS5JcJfT6nqNBGjs3tAAk5h0y8rv5jzjzsXmJv7bHRPDtsegaEZ01lAlOZ6Ej3Gs/B6xWbjkTAkpIcEHetzFd3Mz1NoNNUlTNldYB03hVnOqaEUjolOM+HwRGLjyN5Y7LFkWFdPl6xfLHUjATx2KEpBUf1PyhfF7VQJRWFA00qxNozu1W0VIBSyctNankRHn5WJSZRBFS2ZRLCnsgDlrHl5/LcZSUTqx4bSbNHDdoJip8upKVEuBSnLi3yj003aKE3NiB5x8+lLyEqzFRAcHThrq+kRPxa1AV6tWo5Rx4/LyY00u/ZvLDGTPZYntAAMwSSkKYtWlQX4Fx6wpje1WUEpGoylrgjXm+vKPOYeca8CK1av6QdKBQ3Ycaa08OMTLy8j2cgWGK6Nna20QpSVoWxCbEaipYn7MYeKxxKmcs9xeBzyxuPN/vSFUTXLksUjprYczGcpvI7kXGCijd2dtYyzctW/FiA9bVeNHAbc/fbxopnfRhppePNma1Wd6ilWb0pFlTWFVHw6QRzThVPgTxpn0SVOSqxB+2guSPNdlZQUvM5dKfN6Vj1WWPf8fI8kNTPPyR0yooJcWCiIsIy+0U1SZJKFZS4ctZOvT7GsaTlpi2TFW6D7R2yiWnQqag8HrwEeLXjzMUpRNVPf3QOHKBzphVukhgHp7VSPSkDSySXABdql3HDlHzfk+RLM6ey9HoY8aigkySVUPBhx6itudI4J0U12v6vrU6RU4kh1VtvORTkNSIk4mwoeqRQ8W6xyrUahC6U1J11qfSKZ1JJACU0pU1H81mgI2ogJqASKgnrqDxi2Emhb6g3ewd6J4dRwg01uxHptn7WH7tAVmJuSLC19ai/ONvLHgEYgpUl3FWDJZtaGse9wFZaSS5a7v669Y93wM8p3GRx54KO6LZY7LBcsdlj1DmA5Y7LBssRlgADkjoMER0Az5uqQ6aNSpI0AIuKcYCtzQC1mNDqwHi8Nd7vNoneIsAxHHy84XmzCQO7SNasQpy1ySxNHpHyiPYo9D2awgzMPaCQpyAQFOXA4jm8eixEgpCAHUxbQPQ3On5R5XYspSQFJWAqgBNakkG92D+Xl6KdtGWvIgKCluztYkEEgHWPX8bLBQp7M48sJarRqCXA+/GbLqNPL6wh+1CE5UpbeKApVzlAL5Q3MQmvECW7KzEhw/u0zO59I6MvlKHBlDC5cmHtzCpM1RSokub2tXxBMZIGVacpBGbUADd4xpy5hUVEJ0610fjTw84zsdMAB3au5NzbyZ2jw3K3Z3JUqJnzQ6ibk8a6VHD8oyxOILAsLP8AMxVcwF9IoZhP0h0+ykhwTTYvqD9Ykzq0JKQKm4o9YBlbKSfB/pDeAyiYAWysxL6Ghbia/PnDUVdMTBzFBW6kcS4vBU4UIL34Zgx0L0iFLYqAADqelC3CpsIfwuyZk9ClS0rXVuVRdzRunKFT4QCsqddQFTpo8EVMHR9Azc/sRpS+wWIIqUo/uVW/J40Nlf8AH8wLBXNlKANQM1R1YQKG4UNdldhLlupbjhV8ySHc+celyw0nCgMkqSDYCw6CBzEEXB+Me3hyYYR0xZ5+THkk7aA5YV2lOyy1MpKVNTMWv6wTHY0JlqILlqAXe1mjweKxS5qyZjijEEMSHNi3CM/K8tY1Ud7DHhbdsy8fjDmdy4cguKObG8BXis5qqrWaj660teGpmz8z1SlNHA4cW43+sJHDg1S7VqRXxZ2p8DHipKW6O/YvLmFMwGieNHbT7aHPwa1KqUizk30rYXjsNKCtwoym+YqbxLkAi9LxTFBQ3VEK4qFgDSjULaNxieeADzMKg3KiRUlIAUrTWh8KxTDlKDuEpq1CDmaoFaAws60p/duZer6A3rEJx+QAJJpUOAK8eesSotrkDXw2FUoLmJSSlKkhTixJpR3NSC4ePUdm5yilSSGSk7prxqOFLQp2SnGZhcUFUzJLE8cqiD1cQXs1tkzFmWSVNUqOg8OrPHZ4dQypsxzR+pv5Y7LBcsCUqPobPPOyRBTFZqyzcaeZaOUCTW8Rr+2kvT9bOziJiBhzExdknzOWgXcDdAYakWPIvoIph1BAJBcXILa/fwgEiSpQBGbwFODlXCDKOYgMQSmpDb1aMmw+9I+VPYHZGKTlIYFRonkz1Z3c/nyh/Y6O9yhslSSqhdidKE6jk0Y0kELIIsH6ecOScSoCnC5HyPPzEXGdNWJqz00ncUqUVLmJCQQxD6MwsGGrxjY/DZpqkpVQnUMxc+0NfB4ewm0QhBUnKCXejOyq1Jta1IyJ+IzLJYgXJZz418Y2y5YySREYtOzsbJyJy5xe6XYnq338cadmAfJ7YYGthU8jG/LQChnL2A616jhQQlPmLYoWN17Gg1AIB1ZvOMU0tyzz8xJexd+Ff1hubhCUjNQ8eQFA3l+UEmzWy0ITW9r6iCYddxQPQFRa1TewpC1PoQvJwgyueN348o0tn9n5kxbS68VEMlAfU1J6CsF7P7FXi1aplJO8rVR4DR/QR7hePw0gBCVoDaA5lf6pdzDUX2OgeyOyEiUBmSJq7uoOB4eGrmNwuotw0FulIzZO2FzADIkEp1XMPdpJ4gMVKHQCKHCYhTpXiCkPVMlITSvvqdTdGjS0uCkjUxhRLGZSkIA1UQketIzZW15BJKcTJH/yJguB2bKRMCgl1G5WSskFQLbzlonD7NlOoGWhgFNuChDsRS7iFqHpGe/RNTRaV9FA+TUiqJ6mKSASBTgR8o85N7NSFrKigAk+6crGvC0SvYC5QSqViZyNwlirOHzKSKGjWg1hpN3FYLNUJc61bx1BhBGFGYhTprY/CrNA8NJxQp+JzFWVs0pLAqQCczMWcnwiMZjcXLVkUmTMaimKkVfSpBHODUgpgsTsGWoE5EKBuwymt/ZhNXZPDk5gFSz/AEEMG/pMOI25NSSRgpjB6oUFOAWcUBIdqaPF0dscK7TJc2UdcyFa/wBpLQ9hUYmK7AFanGIGWrBSdT43eM+d2ExKCSnKqlCgsTyj1q+0eDPsz0jqFDzcQxJ2zIXTvZZ4HvB9Xh0gPnyMNPlHNNlTKBg6S3OoodaPAJg732nSxZwmx/qDlhaPqsunsqcG7F/UfGB4nZMtdVy0qBu4D+bPGbxp8E6TzHYZYSmdL9qod72WNLCnx4w/2JS8s5QkITus2/mFd49PONPBbJkyZxUgEZyM19Haj0vYQnszs8cOvcmlswJBSxIe12NCzxthl8c0+TPLByjSN7JEGSIIJgiXEe2ssHwzz3jkuUKzZaQz0dSR5mC900XmAOn+4fOLs9eMZp3l/wAKarGv7BZYmC5YiN7Mj41L2kUuFJABsw+DRXDzgQaBLai4pSp+TRXBgWUaPQ1Z+DAP8I6bRRGii5p10j5ij2AspaErFQp9eH2I1sJigo20vlBby8QOLxhyxLdjmLGhHKGkYsZQGskANet38+tYloDSnYzMkpCW0SzH1Grvw0heZOSmhDktyD8X+7wJUxRGUAi/iRV3+kTipacg4jpr8DQ+kJ/sBrD4sUy9WJqNaPyg+IvmuWD+df1jOwqgVBRBPF7XbQ00pGlNwKFABRqb8G6Dq72rBXQGFtTGFKqMDW1WHUh35mFsBh86gKrUbJT51JDDrWNheyEKSoIF2IJIajjqB+caPYfAIRPmKoSlFKuxKjV9KCNUklsCR63BdkAUo/ELzBKX7lO7KAFGOq7pLk3EamDwUuVuykJQH90cQdbwtidqk7qBmZIdjvWSWGj2uRw5xeUqYDUJYDQkqfoWFud4OS0HmFidXJ+/SM2ZMJo5Jt/rU/OHMVMUc4SGb+YtxFhe8Z34WYGUFIcs4ym6gQVBzYbvVjCYw+zMKVqClrqCndSSlNC+hcvR3pS0WmzMpIcO5DcbvFJC8ikpzl2JKaEkON63UecM4zASpcxakykBiqyQ5qdfH1gsBCWWUdRenWjeMM4xGZCMtmI/+xMC2PsKUUd4XDrSMgLIBTMBCstno0N4rZaUJCUu/eTQVOyt3KfdZ6U8oBgFEpykcEHySn78I7aUt5yr1Lv5GsF2sMqwlCsyQhPtJrahej06+EKYxazMJRlKsqWzPlO4OFR6wAHwiFBSkj+puW8DdtctoMAmYJgWgKBoxa+dKtdLxXZ+YT2yhVTTMQaDiaaRypa0zFpI912d/eDB2DwALYbZsgIIEpDhd8gocg5cS/hA/wDprDzAM8kKPQimZd8vQXh2VJKUOQQ6gxoQaGzH4tBMPi8psUlymtQWUDQjkpUAHnp3Y3BpAUjvBayg4LcNQ8XV2fQBL7mfiUKPtfvHTRswAPN/SNOelizcvAQXDIAy8lKbzB+bwBsZuyZE5E1IXOVMBHvAAhruQKj6R37SxSQXRJmJdTAKUksCbE5hYPSG57JWeQUCxqM33aKoWGym+Uger0HWKTZNAzt9Y/iYSZ/ipCz1FQYg9qpIorvJZOkyUoceAI0MNqLmjHdbxZQikxTiW9WJevFSXd+AMVqYaS+H27IUpGVaVnMzJNaggEpNQOMOofj5X/MRj5EiZLUZbqClAlgFcbi4dqPqYT/YckEsFy/3ZI7uYsb1WseNIpTa3E42epBVx9I6POnA2/8AVz00BbOSzgG5ST6x0afyJe2R8EfSPlSZnCC5yogFVrPEqQhLvf1HQikLzDU1p0b00jn5GOITZwx4Wt1hlU4BIys2tXJjMVPt9gdIKcQAKX5Nbn9IVDGzOKkj+nnW3GDYdFWLl73LX+YvGTKxRTZvJ4cwuIUHSE73T4k3ES4iNKbLCKpJymlWpb9YtJxDAsoXGtPJqxnZu8fMa11oOgJp1+MDEhQAID6cdesTXsDWxWJo4UOJan5eoh7sjjFTFTZdCCxrQJTUMzVrpGVKwwLd5mANwCyvDMCxeNvs0nKtZQlAKwkJSCbIzAkkudA54nwilVAnbPX7Mw6U0SGAPyb4ARcTf3iq0SBR6gqGlOQPiIXkhcu8wBLmgDk0J9o2ry0hudhwpwoqLH+Zn9kVAZ7CGaUWmFyeg9KfKKylW5J+MQNmIOYh0KygOkkWFKOzC7ENCs3BAhipZc13yCerM9PusADqkAV1cEHgK09Y7GSUlZJCql2zFql7OBAlYRPdlIdCqOQSDukEfesXlOQMxcj2uuv3zhDAbLUQkf3EeRSY0sdNZAo+ZalWqCchbiai/LSM0ywlG6lgFeFhr93hrEH92guLrbqWaurv8YYFNozApacoukehCfj8DA8VKyzwOCUf/mB8YKrDKCZawWzHUE0TMOYaVaF9tGlakhJY1oM6W5WbzgEOYN0z0qUKZ7jShqp2pXR4Z2iAuapSFBQEmrdCfE0eASDvZejHqlh84jYit8Et7LObtTWBDYCZiCmV7pZZoXZiCSQQ/EwFc3OlKglgCp3Nd3IQzc+lD4Q3jcIlSZ6kK3EqSakmqswypfm56AwrJQ8oC9VP4hAgApPz94UsmiiHzGw1IYX9OcVC1JAIIFVPQ6BNq0oYbxCGJLa+h/KFZ0tgatUtahITWvhABfESwFlgA+d21atfWOOHSVJUU1SokakU+DPSMqdtha5wlpSkKUVMrOGZiSqrUZ9POMlfa5ZXk7xDAH94gkEOAKMDWgtDEemwaU7hSrdBU+Usl3BqBrWJUSU6sFHk7hIHwjyCNtzV5qKUkEFLSlFRI4NQeMETNxSwj+MkOyjlygZlEW9ogAVfoIAPVYnGJTMSxAO8eJ1T8RflGcva6EEiYprixZmDMSK8+cYu2Ji+/MlMkzSg1VQlaQcuYcMxBhLaeNmKFZAlOznKos1DVmDnhAB6ZW2ZOqlWFkki3GJjzqMbjG3ZKSnRpbBtGFKR0FjPKzZ2b3aDm/rDUtEoywLFy511ZhYjj6QXDyUkkbwzEgAVYClen1jsLs45loKXIYhy2rW16RLkjGyBLksEuCAKrLpNSLB3V0jOn5c5y2enTxhufswhRY5hqQKD8hGhszs+CSma6VlGaXXdV0DVIcOm94ca5sa3PPu1oLImqcBJ8oLMwJSWNwsoI4FLelT5RobJwG8CKnKpSf8AbKH8iYpvYYrN7wtmTSmnFtfEUiZaSktUVsQ0ek74oTvXdzToLeHrFESHVvAVctwqa+VYxeQizDXh1Gzq0pVuvWPWdjEnfvu5AxLs+ZRHmYTxCEAOKEhyH+Y5R7TsrKlS5CJn4dE0qBJQTkChmKASrKbGoMEZXsVE6ZNdO6xsVVs4OnlApeJCzuhRDZnYgM/Es5OjPGZ2+2YJksqQBKyiZMyguyQjNkzUzWo8aHZ5b4PDn/tIrzoPlFmtBpe1Gc93M3XcBNSBwq3K+nKDS0qUU7pFzcatzpf0MDnqy10P1MNrFL0bzqL+UAgc3EEschrxIqOPW8AlYNK828tOUZt2YUg1Y5mIf2vQQxMLkdPg0VQj2tHB0FbU6QDQtjpeZsswiofIQXDVCrhq+kOYSQTIBUvNlUurAGhTRgGZoRlpDmwUWJYM941MGg9yo6BUxmu2SWfjABK8SnucOh95105KoG41BgmJypS5IJcoAdyllKKlU5Fh/ceEK4eXnTLGuZhViCVa9HqOUUxiJc0TCiUBlWQxQxUlgkLqHslyeL84LS5Cgc5RK0gs2ZBsbsk3fnw4QbZ6xnyuxyqto2v3yhHH4WShSc2RIISRmIS7APweGsDIkyphzAJfOlxTkz+Xk9gWYhrbCMmFRIclQAmTVAsStYLJLapSz8yYz/woyIAzFiquYuTlRcg1eLYeUAkpLBKQASWoxy+bqihxAypCFJVvqF6OBLLFQBYtWABqbhiSohRYIS6aZSCi1RxbyhBeFCkELOdlgjNo4UzEMzBLeEaSMSEEpWWKkJFASHZNApvWFLoOVjvjVtFiuusIZgbd2eJYzSUpQqzt7ipZcOf6flDvZyf/AOnlqCEgl5aqM4SyXo1Tr4wXbWF7w5Spn7vMkDTuw7Fvt4OuSiXJSiWCA5ZnICsqCXJt7QNeMMXZSSFhKkjKyVUBf2S7tzDWhhZpMeoC6cGOc6CB4ieEmdqMz0qzFd2tr5QpN2qgZgTfIaAkEMS9qe1rwhgLzCEYxa8wS4NXpuqUdeABPhDKtjIJZSM37yylqWGzIHEPQn1jK2lI/FKJSWlmYkKLb1QogctR48o0x2glZ7qcrLDKauQG6uIBDGEwMrIM0tBVVyx4mOhJO1kgMQsdEmOhDPMyJYSlLJYgbzitnbkPlCSJiRPzEUyHnY3L2jQVsvEKAKEqdKghOYe0moDHUgADmCGtAR2XxE2aUJCc7HOXyt7J3uDg35HhGKire5lW5cb6f4gbV0kD05cIa2rj3lICUZe6yqSeJQGI5uH+xGWjAzErVJ/lJ3sqgk5SauzkEcoqjbOUd2oFaQ/AHwJFPKBQkuBpGbjpuaepaLKXmSD/AFF/nGxs2XllJLuohjyYMEvegYfrGWjBqUsmWhWUFwDUtwcCvWNhGCmpDS5JLl3JAItQgxeRqqsTKYjGMxPXpq4bWM39qkLfw9G1hyZsXEK9wDqoP8YKOweLIzd0Qn+YkAdbxMVHsKsVTtkKFb6eeo1j612UKTs+So3KaPf+IS3oT4R8uk9kF6rR0c/SPqPZfG93gkYcFJWhKg1vaKjY11VAnFfiXBIwO22HP4cqHvyifQpPwhrs9gBLwpVNTvIQmUlIUWMwsAoh2NAT4xGKSZsxaVqoqWpIJq2YUPnBcVtADKlKcwCwupUzgN7Itb0HSBvo36sYn7KyTVAKrdQzAgKKQyaWY1bm0UlyFZipUwl2YAAJS1CBckZnNYVnbeWpSphRVRJNDVzYPoKDoOUPpxIYFmceWv1i1VGbBmRlzHMok8WpezAfYg+KVkOUBRLGvEk3Ll+EDdwT+kXxKszE2yv6mGAstLKPMP8AKDDFd3hzlCSe8UAkkgNlSDYGwrAVpzK3akppr4BrmJRI7xDILjvV1a7hIDcYAGDOySEkF5kxZlJal2MxTcBLB6OI0NoqShCVj3kGWaCii5Rx1zD/ACjJM9In0ZSZUsy0kn3lkFawGbM7p6NE7TxpDglRYlk3BYjK78uGrRnNWUmluRimVkGUHdGnNrcz8Ie25hZYnplHNn/iLGmZT06pSsUe8G2DtYhEyasHJKSC2RnWSyEDxDnkIT/axnEFRdeZzxrfS1YtSRFihQGWWHsN4FSOPOBhYTJDAAhatOKU/SBpxBdQKWBDXB1Sa/6jzihU6SKCrivJvlE/JFdi1ILtI7wf+VPwEFkTRlKTqpB5sX/OE5qialiphxagHAcopKnBJBUtNgC9LEkVJ6wvljwGpDGOZ0ElnyV0sIIcoQ+qsr/6AVFra8ozcVtBG6SoFIIdmoBwJ0taB4/aKARvEZUpehy1diXAuI0u1sOxufiE/vLMV5g39yi7D+6LTZwCXoHQgjrQebPGLtBdBvlIIrelSHJSQwr+kDXjXloIWFMMjhJU5BJeorQsz6AwK6Cx3H7QMozFJGZRmJygVdZlsKcNecO96VLTmoSMxNL5d6hDip0tCCceJtUkAS23sjJCy4DkmhJNBrSAYnG5FnvZ+RQowRUE3F/S94YGwnESU7pKQRSt6W9ImMJWCCq95MLge6rh0joYC2H2IwYLmqBamZwPCPW7A2SqSgplyVOsutRoS1qkuwrTm8JzP+TikboQDwSgacyTSEZ3/KGIqQUjhuJPq0c6T/Zkmkerldn8RmUrKmtnU1+ghSZ2GmrUpSjLBJ4H1LVMeUnf8j4lav4ygnVqE+CQBBE/8izQW7yYQNXr4veG0/RTmme6wHYkI9pSLMAxbqQTWHZXY6QKqWpXRkj0D+sfOpvb6cQRmWA1ypifKFpfamYouMyiOBIFNamJr9BrXo+wYXZWHQNxNOLk/OHROQBpbWPi+I2+t6rIJ/rJf0Mej2NicSlGabMyIag96tic3sp9eWsNS/Q1O+j303aqE1JSOceZnzJuJXvKSEpJy5QxD+oPWEpHa6VPXNT7JTVKwl0iwy3qo1Ibm7WjSwO28PhZEyYs1Ct3MpIM1bgqAAJIABuQOsKVs6FpStmbtX9xMkyghlTVElRoyEMVF34E3jIxyVpmLSQWBLMKMa0IJzXvAsf/AMgZ5pmFSM4GVOVAVlTdk3atTWsM4Tt5MX7IfmqUB6tEPgwnlU1QmucbF/WCS8SoWBJ/tenOrkQ8O103+jn+7H0gh7ZTh7sv/QVjPb2YqvYgnHK/lV1r9iIG0FPRxzAcfGHz2zKiO8kylN/SfkY5O3kgUw8qp1TY+cU3+yrXsWwuJqa3A8HSR4W9Y9xIxLykc0pD/wCLk9WfxIjxk+WVlUzLlKmZKQdKAAVMenMwSpSQSkFKQk1uQGPrTwjoU0kbJbHksCwNKuw6Hz6QfEzN85BUqrQkk2sI0Ze15U1wmQEkZUPmDpzHKGBFnIHiIf2LtmS06azdxuEl2XMchKeda9Iz/JVZHK5FduTBKQjDJd0sqYQHeYoW/wARTxMZODm749otyp5xsJ23h1OXAWbnLc3dTVNYUn4oFLBcsuRRCVAm93oYSpyTsVIUVgVP7C/AGIRsiabSpnwjeOJUfYxLMBu0+YNXgBXiiHE0ED+VnrxiXBD0ozf+nZ9+7V5h/KKHYU5mMonkbeUMLxU0ODMmP/cfgIB+05j/AMRb/wBxrEtRQNIx9vdlV91m7pMtlDeoKcOUIdmdj9/KUO7zFJZRKiHcODe7UjZ2rjFKQEqzLGYHK5LtUC/EVhOSJyFKVMIClsWToAGAYUpG1/8AOyXSG5nY+YuuWl6zTTTUwsvsg3/uIGUHdCy6XoddRFl7QXFJs8+8Yx+Ri1CmNwiMPIWQolVMjFQyLKknODQWS3jFcFsVM1EucudvKGclySFEuSQ14V21MaWa5gCKHW7PxEG2dNzSUkq0sKDgzCgEa63osNWw5M2IlRJM9RJ6j0yx0BRMLU/8o6M/kl7DWzxxOru0VAPD6Q1KwhI1PIJzflETMCsXoed68o7NSJsXSgmGpWzlG9B5/CLHAzEVKQ3M3cecWl4lavZyhtAW9HiXL0BY7KINS/QcetvGGVbBYbykpHM1PyhdePnMz+lolOFmLZ1ebgCI+3bJNPZuzCDmzANYlL86VceAhzEpzpyzMQsh7AZR8Ix1YCaijA09oEm+saWF2awZSmJvlb6RnKT5sNTRZGCkoQRnWymepDjQEiwrpF5WGkk7wMyrjMmzl6U46coujCyw4KXq7n5mHpSUaAAafWM3NhqfBeWp6BLcKAU8okoUTVvAfOLITWnnHLfiT4WjIRHdvevl8XgapCWd0g+sSA1fSIlqfQAQDBFBFflETE5W3aEO/HpxjRTh0hs6gl7a+jR6PB9ojKkCUn8OvKd3Ok6ngKXjWGOT5LUL5PPbMTkJmAklIdCSRvKNBc6Pm8IWTs1Si6lgXLCpPMnTy8Y2cVi8UVhSlYNQAbIcKcoq9GW4vdw8Nzto5UEnAYYLynKULUmpSWOVSW8CYv4pcWVo6FsFsuXIkiYSVLnMlCaEnLMSyg9far/iOMV7QZEhOGBpLJVMYe1OXVT9BuxMmfNM9M9SkZgAyMgyy0tRKWNMr0NXIeFMXs4K99QJO8xBJJLlyRd4pwlVIb4pGJOkITQLIOmvkPpANhT1/iBLWKhy5dLhixa0b0vYyE2cHjcnqTWAjZSRPRMzB0ONXII+UTGDT3IjF2ITsQsLUGLOW8yw8osjaChqX6wecjfNSKng0UmSxV8tntX0EYvkl8h5O11O7v1FYdlbaQfaS3zjAcKqmqT/AC/bvETF2Z3+MFtApNG7jFy1ZSlszj4F4IrZ3e1BFBUUPpeMKUveD/dDE7SUsFKkH3ap0ID2/qjoTuG5opbWzUVsJVxvf4wurBKF5fkKxnyu0QZiopy3SrSGsP2ld96lixb43jOl2hXEzttyHlsElBK0gE83EVwGzgmWArMCHBoWoSIN2n2tnwzOSc6SC4Jo+rO8OdnMfL/DSgp8zKckBQO8o9TpWNKWj/R0mAEgaKPkI6N78dI4j/SOiNKHoieQXPmkZUS8jalT+sKzdlTFKckPxjeEsPd/CCFCbm/pELJXBgeel7Gmk7y0t5/LhGmjZLezkFNU8NYYnTeDfDygip4uxtA8jYAEbFRUrCfCg8ngsrZ8sUSAPu7mBzJxPF4KgOKmvSJcgtBCgWFuo+9IqqWBQaQFZ0bl9tFpazr0tBYwsqUkh2A+zBFEDR/v9YpLkuef384JODCFYjkTEkAEHlpHLWLt4fn5RVKWuzP5XiyJY6A6n5QbDBLxQq1W+6RXOvg/Lh560g68MzgH0pXi8VAKdC13FHPWHsMooLN0Kbi1B90rByliFJA6cfvlBRtTdANQK+NfP84DiMQhSXBIUBqN0NrSr+UbrIbKSGZ2NXmq7ZbcKGrJFeNfzgh26kgJUUqyi4Ua01BNIS79KlBSlJSz0STTpToYPOCSDlmZtTmGY9Xbj1jT5EVsAXt45uA4CpAr4aacY0cNtMOD3gd9XFtCLiMmZhf+4h+DejBvOKjBKSQQUKD1qQSKWzJaHrQHqf2lnHtPW5AyhwTfUUjy+1dpqKymWh1ZiCQDlBHP9Lc4ri56maVKA5KWhgah91BKvE+EZSdiKUj95N8Eilya1Ys5akGpLsVjEnaSiooWHLE39l+dXHWCrmlr+Rp9I7Z2AlSksFFSjUk+FIleKze6w6fOMJO3sZujEn4wyV5kgh/bSRQ8xWhjSRtVCgFPc0zM/NgHUYtMw6yNG1Bq/rGBi8AqUoryJKXqHdn9YtKMuSaPR4TFZ5gTYXqG0PN78oJt+ZkMti5UmocvfgCPN4yOzSgVghwK00cn8vWGO1xeYhq7lmJ946W4XjRRSVFV9TNxU1JuACC4I9qtqj84ROLU9cxcuCrePCjisHViChnShStfeavB2flWL5s4dYUz9B/qkU84aSRNA5E3Ot1jOHommZR0BF2g+InTAslSWNiEkgCgDPbhCaFpQXQXNQ43SH63PPSGZGGKkuVpSnmavdtVHyENpD6I/EK0Q45rf1aOgicJK1CyeNB6ExELYD0XfPxgyJObT0hzBbNCQlRZSrOdOkaAIBjn+L2JQ9mdLwLU+NLxZeE0p60jakEZXy1AqeA+zDKcE6czgpZ68L3JpFfFErQjyM6U33zicPOymrfdIJj8TLSTq4dAet2PyhPDTO8BKQLsS/D6xnkxaVaJcKNGTMT9S33ygK11dLeMQEMPlFFFg5Ec+klhEYkj3WHL5QdeJBZmJbUeMI+1UDpeLIB/PX7pFUIdSRWof61hdZBP3SKoUVJP0iJIOZrfbwhh0IOtPHjWBqSKuK9On34QcStH+6xymb74tDsBZMjkacvvnECTXofvrDqk6DlUdHgKknVvLhBYCzsbeMSFtWx5xM2XXgz9POAKJvoOH6RaYWGVLIrQC7s4+6RQ4gN7XC1P0eBKGtwa3gspaAagtU7rP6+MUVYApHN/lziqZmUsB5VPPqIbxGHSGKSoO75me3LSAy5aEigCTWrn7/WHaAohNlEFuY9Wg8uWCbKbw6QHvnYOD+nPrDGGWBQ15+vlCAlIHqOkFVhEKToeV3PDnEFJctbQa8+v6xTuwdNRV28oBiOA2H3U8lAdCmo/s615RobXwUtamUhyA1dKv4xYLINCadKRZU9RD5geoqBzpFuch9UZP/TsqrZkH8+Zjl9nhQ5ypv56jyFI1kz3FUA84ArFAUyU6c4NbEZysDNAZIlsbhO6w6i8ZeJ2Uq6ZS0satw40b4R6IYhJOgrxZrmCImHRRHD5RSyNdAYgwCGGbC1YH+KdR1jo114dzZHkPpExfylWjXln4RCjbqPiYmOhgW2fNLEOfaIv0jVQl0TnqwDP1MTHQei0fNNuzD+IRU+98TA9iLPfLqdf/MfUx0dF5PwIkerSHZ+PzhacK+I+f0jo6OAlg5RqenyEXX8o6OiOzJhZVvOImip8fjHR0DGGw5oOo+AgSzuk/dhHR0UMLNUyQ3H6wMm/QfGOjoQF5op98IU1iY6ATDoSCKh73hBftr5D5mOjoqIIcZwOvyhdY3vE/KOjoY2ROFP8oqVXGlP/ACI+EdHRXZQ7moOkclRb74x0dC7ApOLKLQc0t90jo6DsBR7/AHrF5aqefxMRHRXZXZWalxWu784R2ad8jQH5mIjopDfJXOeJjo6OgJP/2Q=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0" name="AutoShape 8" descr="data:image/jpeg;base64,/9j/4AAQSkZJRgABAQAAAQABAAD/2wCEAAkGBhQSERUUExMWFRUWFhoYGBgYFx4YGBcYFxcWFxwaGBgaHSYeGBkkGhgYHy8gJScpLCwsGh4xNTAqNSYrLCkBCQoKDgwOGg8PGiwkHyQsLCwsLCwpKSwsLCwsKSwsLCwsLCkpLCksLCwsKSwpLCksLCksLCksLCwsKSksKSwpKf/AABEIAMIBAwMBIgACEQEDEQH/xAAbAAACAwEBAQAAAAAAAAAAAAADBAECBQAGB//EAEEQAAECBAMFBQYDCAEDBQAAAAECEQADITEEEkEFIlFhcQYTgZGhMkKxwdHwFOHxFSMzUmJygpIHFmOyJEODorP/xAAaAQADAQEBAQAAAAAAAAAAAAAAAQIDBAUG/8QAJhEAAgIBBAICAgMBAAAAAAAAAAECEQMSITFBBFETIjJhFHGBI//aAAwDAQACEQMRAD8AwFbNKmzKevC/KHpcgAMAGiowm8C5cH0Pu9KCGGj6GEFG9jyJSb7KNEtF8sVKwCxNTGjdckENHNF8sS0AA2iWi7RzQAUaJaLNEtABRomLNHNABRo5okrAIBIc2HGF520paSxVa7V4fWIlkjHljSb4DtEtHS1hQdJccou0UmnuhFWjni+WIywwJTBlS3EDQIekdIllIQKDBF2qYLiEQhNxiUkBSmLP4CFKSirbCnwgkxngklTOIw9rbe7sgJZmd9KwNPaWrFOgr4Ryy83DF6WzRYpvc3ZhgbQonbEvJmJ4P4/KBYXbSVzClmGijRzF/wArDt9uSfjl6H2iGgjR2WOozB5YhoLliMsAAimKKRDGWKlMAxXJEwfu4mEOyiZibuGoAokVcacbPE4SdnTZmLGrinOPK4TaaQCS5JcJfT6nqNBGjs3tAAk5h0y8rv5jzjzsXmJv7bHRPDtsegaEZ01lAlOZ6Ej3Gs/B6xWbjkTAkpIcEHetzFd3Mz1NoNNUlTNldYB03hVnOqaEUjolOM+HwRGLjyN5Y7LFkWFdPl6xfLHUjATx2KEpBUf1PyhfF7VQJRWFA00qxNozu1W0VIBSyctNankRHn5WJSZRBFS2ZRLCnsgDlrHl5/LcZSUTqx4bSbNHDdoJip8upKVEuBSnLi3yj003aKE3NiB5x8+lLyEqzFRAcHThrq+kRPxa1AV6tWo5Rx4/LyY00u/ZvLDGTPZYntAAMwSSkKYtWlQX4Fx6wpje1WUEpGoylrgjXm+vKPOYeca8CK1av6QdKBQ3Ycaa08OMTLy8j2cgWGK6Nna20QpSVoWxCbEaipYn7MYeKxxKmcs9xeBzyxuPN/vSFUTXLksUjprYczGcpvI7kXGCijd2dtYyzctW/FiA9bVeNHAbc/fbxopnfRhppePNma1Wd6ilWb0pFlTWFVHw6QRzThVPgTxpn0SVOSqxB+2guSPNdlZQUvM5dKfN6Vj1WWPf8fI8kNTPPyR0yooJcWCiIsIy+0U1SZJKFZS4ctZOvT7GsaTlpi2TFW6D7R2yiWnQqag8HrwEeLXjzMUpRNVPf3QOHKBzphVukhgHp7VSPSkDSySXABdql3HDlHzfk+RLM6ey9HoY8aigkySVUPBhx6itudI4J0U12v6vrU6RU4kh1VtvORTkNSIk4mwoeqRQ8W6xyrUahC6U1J11qfSKZ1JJACU0pU1H81mgI2ogJqASKgnrqDxi2Emhb6g3ewd6J4dRwg01uxHptn7WH7tAVmJuSLC19ai/ONvLHgEYgpUl3FWDJZtaGse9wFZaSS5a7v669Y93wM8p3GRx54KO6LZY7LBcsdlj1DmA5Y7LBssRlgADkjoMER0Az5uqQ6aNSpI0AIuKcYCtzQC1mNDqwHi8Nd7vNoneIsAxHHy84XmzCQO7SNasQpy1ySxNHpHyiPYo9D2awgzMPaCQpyAQFOXA4jm8eixEgpCAHUxbQPQ3On5R5XYspSQFJWAqgBNakkG92D+Xl6KdtGWvIgKCluztYkEEgHWPX8bLBQp7M48sJarRqCXA+/GbLqNPL6wh+1CE5UpbeKApVzlAL5Q3MQmvECW7KzEhw/u0zO59I6MvlKHBlDC5cmHtzCpM1RSokub2tXxBMZIGVacpBGbUADd4xpy5hUVEJ0610fjTw84zsdMAB3au5NzbyZ2jw3K3Z3JUqJnzQ6ibk8a6VHD8oyxOILAsLP8AMxVcwF9IoZhP0h0+ykhwTTYvqD9Ykzq0JKQKm4o9YBlbKSfB/pDeAyiYAWysxL6Ghbia/PnDUVdMTBzFBW6kcS4vBU4UIL34Zgx0L0iFLYqAADqelC3CpsIfwuyZk9ClS0rXVuVRdzRunKFT4QCsqddQFTpo8EVMHR9Azc/sRpS+wWIIqUo/uVW/J40Nlf8AH8wLBXNlKANQM1R1YQKG4UNdldhLlupbjhV8ySHc+celyw0nCgMkqSDYCw6CBzEEXB+Me3hyYYR0xZ5+THkk7aA5YV2lOyy1MpKVNTMWv6wTHY0JlqILlqAXe1mjweKxS5qyZjijEEMSHNi3CM/K8tY1Ud7DHhbdsy8fjDmdy4cguKObG8BXis5qqrWaj660teGpmz8z1SlNHA4cW43+sJHDg1S7VqRXxZ2p8DHipKW6O/YvLmFMwGieNHbT7aHPwa1KqUizk30rYXjsNKCtwoym+YqbxLkAi9LxTFBQ3VEK4qFgDSjULaNxieeADzMKg3KiRUlIAUrTWh8KxTDlKDuEpq1CDmaoFaAws60p/duZer6A3rEJx+QAJJpUOAK8eesSotrkDXw2FUoLmJSSlKkhTixJpR3NSC4ePUdm5yilSSGSk7prxqOFLQp2SnGZhcUFUzJLE8cqiD1cQXs1tkzFmWSVNUqOg8OrPHZ4dQypsxzR+pv5Y7LBcsCUqPobPPOyRBTFZqyzcaeZaOUCTW8Rr+2kvT9bOziJiBhzExdknzOWgXcDdAYakWPIvoIph1BAJBcXILa/fwgEiSpQBGbwFODlXCDKOYgMQSmpDb1aMmw+9I+VPYHZGKTlIYFRonkz1Z3c/nyh/Y6O9yhslSSqhdidKE6jk0Y0kELIIsH6ecOScSoCnC5HyPPzEXGdNWJqz00ncUqUVLmJCQQxD6MwsGGrxjY/DZpqkpVQnUMxc+0NfB4ewm0QhBUnKCXejOyq1Jta1IyJ+IzLJYgXJZz418Y2y5YySREYtOzsbJyJy5xe6XYnq338cadmAfJ7YYGthU8jG/LQChnL2A616jhQQlPmLYoWN17Gg1AIB1ZvOMU0tyzz8xJexd+Ff1hubhCUjNQ8eQFA3l+UEmzWy0ITW9r6iCYddxQPQFRa1TewpC1PoQvJwgyueN348o0tn9n5kxbS68VEMlAfU1J6CsF7P7FXi1aplJO8rVR4DR/QR7hePw0gBCVoDaA5lf6pdzDUX2OgeyOyEiUBmSJq7uoOB4eGrmNwuotw0FulIzZO2FzADIkEp1XMPdpJ4gMVKHQCKHCYhTpXiCkPVMlITSvvqdTdGjS0uCkjUxhRLGZSkIA1UQketIzZW15BJKcTJH/yJguB2bKRMCgl1G5WSskFQLbzlonD7NlOoGWhgFNuChDsRS7iFqHpGe/RNTRaV9FA+TUiqJ6mKSASBTgR8o85N7NSFrKigAk+6crGvC0SvYC5QSqViZyNwlirOHzKSKGjWg1hpN3FYLNUJc61bx1BhBGFGYhTprY/CrNA8NJxQp+JzFWVs0pLAqQCczMWcnwiMZjcXLVkUmTMaimKkVfSpBHODUgpgsTsGWoE5EKBuwymt/ZhNXZPDk5gFSz/AEEMG/pMOI25NSSRgpjB6oUFOAWcUBIdqaPF0dscK7TJc2UdcyFa/wBpLQ9hUYmK7AFanGIGWrBSdT43eM+d2ExKCSnKqlCgsTyj1q+0eDPsz0jqFDzcQxJ2zIXTvZZ4HvB9Xh0gPnyMNPlHNNlTKBg6S3OoodaPAJg732nSxZwmx/qDlhaPqsunsqcG7F/UfGB4nZMtdVy0qBu4D+bPGbxp8E6TzHYZYSmdL9qod72WNLCnx4w/2JS8s5QkITus2/mFd49PONPBbJkyZxUgEZyM19Haj0vYQnszs8cOvcmlswJBSxIe12NCzxthl8c0+TPLByjSN7JEGSIIJgiXEe2ssHwzz3jkuUKzZaQz0dSR5mC900XmAOn+4fOLs9eMZp3l/wAKarGv7BZYmC5YiN7Mj41L2kUuFJABsw+DRXDzgQaBLai4pSp+TRXBgWUaPQ1Z+DAP8I6bRRGii5p10j5ij2AspaErFQp9eH2I1sJigo20vlBby8QOLxhyxLdjmLGhHKGkYsZQGskANet38+tYloDSnYzMkpCW0SzH1Grvw0heZOSmhDktyD8X+7wJUxRGUAi/iRV3+kTipacg4jpr8DQ+kJ/sBrD4sUy9WJqNaPyg+IvmuWD+df1jOwqgVBRBPF7XbQ00pGlNwKFABRqb8G6Dq72rBXQGFtTGFKqMDW1WHUh35mFsBh86gKrUbJT51JDDrWNheyEKSoIF2IJIajjqB+caPYfAIRPmKoSlFKuxKjV9KCNUklsCR63BdkAUo/ELzBKX7lO7KAFGOq7pLk3EamDwUuVuykJQH90cQdbwtidqk7qBmZIdjvWSWGj2uRw5xeUqYDUJYDQkqfoWFud4OS0HmFidXJ+/SM2ZMJo5Jt/rU/OHMVMUc4SGb+YtxFhe8Z34WYGUFIcs4ym6gQVBzYbvVjCYw+zMKVqClrqCndSSlNC+hcvR3pS0WmzMpIcO5DcbvFJC8ikpzl2JKaEkON63UecM4zASpcxakykBiqyQ5qdfH1gsBCWWUdRenWjeMM4xGZCMtmI/+xMC2PsKUUd4XDrSMgLIBTMBCstno0N4rZaUJCUu/eTQVOyt3KfdZ6U8oBgFEpykcEHySn78I7aUt5yr1Lv5GsF2sMqwlCsyQhPtJrahej06+EKYxazMJRlKsqWzPlO4OFR6wAHwiFBSkj+puW8DdtctoMAmYJgWgKBoxa+dKtdLxXZ+YT2yhVTTMQaDiaaRypa0zFpI912d/eDB2DwALYbZsgIIEpDhd8gocg5cS/hA/wDprDzAM8kKPQimZd8vQXh2VJKUOQQ6gxoQaGzH4tBMPi8psUlymtQWUDQjkpUAHnp3Y3BpAUjvBayg4LcNQ8XV2fQBL7mfiUKPtfvHTRswAPN/SNOelizcvAQXDIAy8lKbzB+bwBsZuyZE5E1IXOVMBHvAAhruQKj6R37SxSQXRJmJdTAKUksCbE5hYPSG57JWeQUCxqM33aKoWGym+Uger0HWKTZNAzt9Y/iYSZ/ipCz1FQYg9qpIorvJZOkyUoceAI0MNqLmjHdbxZQikxTiW9WJevFSXd+AMVqYaS+H27IUpGVaVnMzJNaggEpNQOMOofj5X/MRj5EiZLUZbqClAlgFcbi4dqPqYT/YckEsFy/3ZI7uYsb1WseNIpTa3E42epBVx9I6POnA2/8AVz00BbOSzgG5ST6x0afyJe2R8EfSPlSZnCC5yogFVrPEqQhLvf1HQikLzDU1p0b00jn5GOITZwx4Wt1hlU4BIys2tXJjMVPt9gdIKcQAKX5Nbn9IVDGzOKkj+nnW3GDYdFWLl73LX+YvGTKxRTZvJ4cwuIUHSE73T4k3ES4iNKbLCKpJymlWpb9YtJxDAsoXGtPJqxnZu8fMa11oOgJp1+MDEhQAID6cdesTXsDWxWJo4UOJan5eoh7sjjFTFTZdCCxrQJTUMzVrpGVKwwLd5mANwCyvDMCxeNvs0nKtZQlAKwkJSCbIzAkkudA54nwilVAnbPX7Mw6U0SGAPyb4ARcTf3iq0SBR6gqGlOQPiIXkhcu8wBLmgDk0J9o2ry0hudhwpwoqLH+Zn9kVAZ7CGaUWmFyeg9KfKKylW5J+MQNmIOYh0KygOkkWFKOzC7ENCs3BAhipZc13yCerM9PusADqkAV1cEHgK09Y7GSUlZJCql2zFql7OBAlYRPdlIdCqOQSDukEfesXlOQMxcj2uuv3zhDAbLUQkf3EeRSY0sdNZAo+ZalWqCchbiai/LSM0ywlG6lgFeFhr93hrEH92guLrbqWaurv8YYFNozApacoukehCfj8DA8VKyzwOCUf/mB8YKrDKCZawWzHUE0TMOYaVaF9tGlakhJY1oM6W5WbzgEOYN0z0qUKZ7jShqp2pXR4Z2iAuapSFBQEmrdCfE0eASDvZejHqlh84jYit8Et7LObtTWBDYCZiCmV7pZZoXZiCSQQ/EwFc3OlKglgCp3Nd3IQzc+lD4Q3jcIlSZ6kK3EqSakmqswypfm56AwrJQ8oC9VP4hAgApPz94UsmiiHzGw1IYX9OcVC1JAIIFVPQ6BNq0oYbxCGJLa+h/KFZ0tgatUtahITWvhABfESwFlgA+d21atfWOOHSVJUU1SokakU+DPSMqdtha5wlpSkKUVMrOGZiSqrUZ9POMlfa5ZXk7xDAH94gkEOAKMDWgtDEemwaU7hSrdBU+Usl3BqBrWJUSU6sFHk7hIHwjyCNtzV5qKUkEFLSlFRI4NQeMETNxSwj+MkOyjlygZlEW9ogAVfoIAPVYnGJTMSxAO8eJ1T8RflGcva6EEiYprixZmDMSK8+cYu2Ji+/MlMkzSg1VQlaQcuYcMxBhLaeNmKFZAlOznKos1DVmDnhAB6ZW2ZOqlWFkki3GJjzqMbjG3ZKSnRpbBtGFKR0FjPKzZ2b3aDm/rDUtEoywLFy511ZhYjj6QXDyUkkbwzEgAVYClen1jsLs45loKXIYhy2rW16RLkjGyBLksEuCAKrLpNSLB3V0jOn5c5y2enTxhufswhRY5hqQKD8hGhszs+CSma6VlGaXXdV0DVIcOm94ca5sa3PPu1oLImqcBJ8oLMwJSWNwsoI4FLelT5RobJwG8CKnKpSf8AbKH8iYpvYYrN7wtmTSmnFtfEUiZaSktUVsQ0ek74oTvXdzToLeHrFESHVvAVctwqa+VYxeQizDXh1Gzq0pVuvWPWdjEnfvu5AxLs+ZRHmYTxCEAOKEhyH+Y5R7TsrKlS5CJn4dE0qBJQTkChmKASrKbGoMEZXsVE6ZNdO6xsVVs4OnlApeJCzuhRDZnYgM/Es5OjPGZ2+2YJksqQBKyiZMyguyQjNkzUzWo8aHZ5b4PDn/tIrzoPlFmtBpe1Gc93M3XcBNSBwq3K+nKDS0qUU7pFzcatzpf0MDnqy10P1MNrFL0bzqL+UAgc3EEschrxIqOPW8AlYNK828tOUZt2YUg1Y5mIf2vQQxMLkdPg0VQj2tHB0FbU6QDQtjpeZsswiofIQXDVCrhq+kOYSQTIBUvNlUurAGhTRgGZoRlpDmwUWJYM941MGg9yo6BUxmu2SWfjABK8SnucOh95105KoG41BgmJypS5IJcoAdyllKKlU5Fh/ceEK4eXnTLGuZhViCVa9HqOUUxiJc0TCiUBlWQxQxUlgkLqHslyeL84LS5Cgc5RK0gs2ZBsbsk3fnw4QbZ6xnyuxyqto2v3yhHH4WShSc2RIISRmIS7APweGsDIkyphzAJfOlxTkz+Xk9gWYhrbCMmFRIclQAmTVAsStYLJLapSz8yYz/woyIAzFiquYuTlRcg1eLYeUAkpLBKQASWoxy+bqihxAypCFJVvqF6OBLLFQBYtWABqbhiSohRYIS6aZSCi1RxbyhBeFCkELOdlgjNo4UzEMzBLeEaSMSEEpWWKkJFASHZNApvWFLoOVjvjVtFiuusIZgbd2eJYzSUpQqzt7ipZcOf6flDvZyf/AOnlqCEgl5aqM4SyXo1Tr4wXbWF7w5Spn7vMkDTuw7Fvt4OuSiXJSiWCA5ZnICsqCXJt7QNeMMXZSSFhKkjKyVUBf2S7tzDWhhZpMeoC6cGOc6CB4ieEmdqMz0qzFd2tr5QpN2qgZgTfIaAkEMS9qe1rwhgLzCEYxa8wS4NXpuqUdeABPhDKtjIJZSM37yylqWGzIHEPQn1jK2lI/FKJSWlmYkKLb1QogctR48o0x2glZ7qcrLDKauQG6uIBDGEwMrIM0tBVVyx4mOhJO1kgMQsdEmOhDPMyJYSlLJYgbzitnbkPlCSJiRPzEUyHnY3L2jQVsvEKAKEqdKghOYe0moDHUgADmCGtAR2XxE2aUJCc7HOXyt7J3uDg35HhGKire5lW5cb6f4gbV0kD05cIa2rj3lICUZe6yqSeJQGI5uH+xGWjAzErVJ/lJ3sqgk5SauzkEcoqjbOUd2oFaQ/AHwJFPKBQkuBpGbjpuaepaLKXmSD/AFF/nGxs2XllJLuohjyYMEvegYfrGWjBqUsmWhWUFwDUtwcCvWNhGCmpDS5JLl3JAItQgxeRqqsTKYjGMxPXpq4bWM39qkLfw9G1hyZsXEK9wDqoP8YKOweLIzd0Qn+YkAdbxMVHsKsVTtkKFb6eeo1j612UKTs+So3KaPf+IS3oT4R8uk9kF6rR0c/SPqPZfG93gkYcFJWhKg1vaKjY11VAnFfiXBIwO22HP4cqHvyifQpPwhrs9gBLwpVNTvIQmUlIUWMwsAoh2NAT4xGKSZsxaVqoqWpIJq2YUPnBcVtADKlKcwCwupUzgN7Itb0HSBvo36sYn7KyTVAKrdQzAgKKQyaWY1bm0UlyFZipUwl2YAAJS1CBckZnNYVnbeWpSphRVRJNDVzYPoKDoOUPpxIYFmceWv1i1VGbBmRlzHMok8WpezAfYg+KVkOUBRLGvEk3Ll+EDdwT+kXxKszE2yv6mGAstLKPMP8AKDDFd3hzlCSe8UAkkgNlSDYGwrAVpzK3akppr4BrmJRI7xDILjvV1a7hIDcYAGDOySEkF5kxZlJal2MxTcBLB6OI0NoqShCVj3kGWaCii5Rx1zD/ACjJM9In0ZSZUsy0kn3lkFawGbM7p6NE7TxpDglRYlk3BYjK78uGrRnNWUmluRimVkGUHdGnNrcz8Ie25hZYnplHNn/iLGmZT06pSsUe8G2DtYhEyasHJKSC2RnWSyEDxDnkIT/axnEFRdeZzxrfS1YtSRFihQGWWHsN4FSOPOBhYTJDAAhatOKU/SBpxBdQKWBDXB1Sa/6jzihU6SKCrivJvlE/JFdi1ILtI7wf+VPwEFkTRlKTqpB5sX/OE5qialiphxagHAcopKnBJBUtNgC9LEkVJ6wvljwGpDGOZ0ElnyV0sIIcoQ+qsr/6AVFra8ozcVtBG6SoFIIdmoBwJ0taB4/aKARvEZUpehy1diXAuI0u1sOxufiE/vLMV5g39yi7D+6LTZwCXoHQgjrQebPGLtBdBvlIIrelSHJSQwr+kDXjXloIWFMMjhJU5BJeorQsz6AwK6Cx3H7QMozFJGZRmJygVdZlsKcNecO96VLTmoSMxNL5d6hDip0tCCceJtUkAS23sjJCy4DkmhJNBrSAYnG5FnvZ+RQowRUE3F/S94YGwnESU7pKQRSt6W9ImMJWCCq95MLge6rh0joYC2H2IwYLmqBamZwPCPW7A2SqSgplyVOsutRoS1qkuwrTm8JzP+TikboQDwSgacyTSEZ3/KGIqQUjhuJPq0c6T/Zkmkerldn8RmUrKmtnU1+ghSZ2GmrUpSjLBJ4H1LVMeUnf8j4lav4ygnVqE+CQBBE/8izQW7yYQNXr4veG0/RTmme6wHYkI9pSLMAxbqQTWHZXY6QKqWpXRkj0D+sfOpvb6cQRmWA1ypifKFpfamYouMyiOBIFNamJr9BrXo+wYXZWHQNxNOLk/OHROQBpbWPi+I2+t6rIJ/rJf0Mej2NicSlGabMyIag96tic3sp9eWsNS/Q1O+j303aqE1JSOceZnzJuJXvKSEpJy5QxD+oPWEpHa6VPXNT7JTVKwl0iwy3qo1Ibm7WjSwO28PhZEyYs1Ct3MpIM1bgqAAJIABuQOsKVs6FpStmbtX9xMkyghlTVElRoyEMVF34E3jIxyVpmLSQWBLMKMa0IJzXvAsf/AMgZ5pmFSM4GVOVAVlTdk3atTWsM4Tt5MX7IfmqUB6tEPgwnlU1QmucbF/WCS8SoWBJ/tenOrkQ8O103+jn+7H0gh7ZTh7sv/QVjPb2YqvYgnHK/lV1r9iIG0FPRxzAcfGHz2zKiO8kylN/SfkY5O3kgUw8qp1TY+cU3+yrXsWwuJqa3A8HSR4W9Y9xIxLykc0pD/wCLk9WfxIjxk+WVlUzLlKmZKQdKAAVMenMwSpSQSkFKQk1uQGPrTwjoU0kbJbHksCwNKuw6Hz6QfEzN85BUqrQkk2sI0Ze15U1wmQEkZUPmDpzHKGBFnIHiIf2LtmS06azdxuEl2XMchKeda9Iz/JVZHK5FduTBKQjDJd0sqYQHeYoW/wARTxMZODm749otyp5xsJ23h1OXAWbnLc3dTVNYUn4oFLBcsuRRCVAm93oYSpyTsVIUVgVP7C/AGIRsiabSpnwjeOJUfYxLMBu0+YNXgBXiiHE0ED+VnrxiXBD0ozf+nZ9+7V5h/KKHYU5mMonkbeUMLxU0ODMmP/cfgIB+05j/AMRb/wBxrEtRQNIx9vdlV91m7pMtlDeoKcOUIdmdj9/KUO7zFJZRKiHcODe7UjZ2rjFKQEqzLGYHK5LtUC/EVhOSJyFKVMIClsWToAGAYUpG1/8AOyXSG5nY+YuuWl6zTTTUwsvsg3/uIGUHdCy6XoddRFl7QXFJs8+8Yx+Ri1CmNwiMPIWQolVMjFQyLKknODQWS3jFcFsVM1EucudvKGclySFEuSQ14V21MaWa5gCKHW7PxEG2dNzSUkq0sKDgzCgEa63osNWw5M2IlRJM9RJ6j0yx0BRMLU/8o6M/kl7DWzxxOru0VAPD6Q1KwhI1PIJzflETMCsXoed68o7NSJsXSgmGpWzlG9B5/CLHAzEVKQ3M3cecWl4lavZyhtAW9HiXL0BY7KINS/QcetvGGVbBYbykpHM1PyhdePnMz+lolOFmLZ1ebgCI+3bJNPZuzCDmzANYlL86VceAhzEpzpyzMQsh7AZR8Ix1YCaijA09oEm+saWF2awZSmJvlb6RnKT5sNTRZGCkoQRnWymepDjQEiwrpF5WGkk7wMyrjMmzl6U46coujCyw4KXq7n5mHpSUaAAafWM3NhqfBeWp6BLcKAU8okoUTVvAfOLITWnnHLfiT4WjIRHdvevl8XgapCWd0g+sSA1fSIlqfQAQDBFBFflETE5W3aEO/HpxjRTh0hs6gl7a+jR6PB9ojKkCUn8OvKd3Ok6ngKXjWGOT5LUL5PPbMTkJmAklIdCSRvKNBc6Pm8IWTs1Si6lgXLCpPMnTy8Y2cVi8UVhSlYNQAbIcKcoq9GW4vdw8Nzto5UEnAYYLynKULUmpSWOVSW8CYv4pcWVo6FsFsuXIkiYSVLnMlCaEnLMSyg9far/iOMV7QZEhOGBpLJVMYe1OXVT9BuxMmfNM9M9SkZgAyMgyy0tRKWNMr0NXIeFMXs4K99QJO8xBJJLlyRd4pwlVIb4pGJOkITQLIOmvkPpANhT1/iBLWKhy5dLhixa0b0vYyE2cHjcnqTWAjZSRPRMzB0ONXII+UTGDT3IjF2ITsQsLUGLOW8yw8osjaChqX6wecjfNSKng0UmSxV8tntX0EYvkl8h5O11O7v1FYdlbaQfaS3zjAcKqmqT/AC/bvETF2Z3+MFtApNG7jFy1ZSlszj4F4IrZ3e1BFBUUPpeMKUveD/dDE7SUsFKkH3ap0ID2/qjoTuG5opbWzUVsJVxvf4wurBKF5fkKxnyu0QZiopy3SrSGsP2ld96lixb43jOl2hXEzttyHlsElBK0gE83EVwGzgmWArMCHBoWoSIN2n2tnwzOSc6SC4Jo+rO8OdnMfL/DSgp8zKckBQO8o9TpWNKWj/R0mAEgaKPkI6N78dI4j/SOiNKHoieQXPmkZUS8jalT+sKzdlTFKckPxjeEsPd/CCFCbm/pELJXBgeel7Gmk7y0t5/LhGmjZLezkFNU8NYYnTeDfDygip4uxtA8jYAEbFRUrCfCg8ngsrZ8sUSAPu7mBzJxPF4KgOKmvSJcgtBCgWFuo+9IqqWBQaQFZ0bl9tFpazr0tBYwsqUkh2A+zBFEDR/v9YpLkuef384JODCFYjkTEkAEHlpHLWLt4fn5RVKWuzP5XiyJY6A6n5QbDBLxQq1W+6RXOvg/Lh560g68MzgH0pXi8VAKdC13FHPWHsMooLN0Kbi1B90rByliFJA6cfvlBRtTdANQK+NfP84DiMQhSXBIUBqN0NrSr+UbrIbKSGZ2NXmq7ZbcKGrJFeNfzgh26kgJUUqyi4Ua01BNIS79KlBSlJSz0STTpToYPOCSDlmZtTmGY9Xbj1jT5EVsAXt45uA4CpAr4aacY0cNtMOD3gd9XFtCLiMmZhf+4h+DejBvOKjBKSQQUKD1qQSKWzJaHrQHqf2lnHtPW5AyhwTfUUjy+1dpqKymWh1ZiCQDlBHP9Lc4ri56maVKA5KWhgah91BKvE+EZSdiKUj95N8Eilya1Ys5akGpLsVjEnaSiooWHLE39l+dXHWCrmlr+Rp9I7Z2AlSksFFSjUk+FIleKze6w6fOMJO3sZujEn4wyV5kgh/bSRQ8xWhjSRtVCgFPc0zM/NgHUYtMw6yNG1Bq/rGBi8AqUoryJKXqHdn9YtKMuSaPR4TFZ5gTYXqG0PN78oJt+ZkMti5UmocvfgCPN4yOzSgVghwK00cn8vWGO1xeYhq7lmJ946W4XjRRSVFV9TNxU1JuACC4I9qtqj84ROLU9cxcuCrePCjisHViChnShStfeavB2flWL5s4dYUz9B/qkU84aSRNA5E3Ot1jOHommZR0BF2g+InTAslSWNiEkgCgDPbhCaFpQXQXNQ43SH63PPSGZGGKkuVpSnmavdtVHyENpD6I/EK0Q45rf1aOgicJK1CyeNB6ExELYD0XfPxgyJObT0hzBbNCQlRZSrOdOkaAIBjn+L2JQ9mdLwLU+NLxZeE0p60jakEZXy1AqeA+zDKcE6czgpZ68L3JpFfFErQjyM6U33zicPOymrfdIJj8TLSTq4dAet2PyhPDTO8BKQLsS/D6xnkxaVaJcKNGTMT9S33ygK11dLeMQEMPlFFFg5Ec+klhEYkj3WHL5QdeJBZmJbUeMI+1UDpeLIB/PX7pFUIdSRWof61hdZBP3SKoUVJP0iJIOZrfbwhh0IOtPHjWBqSKuK9On34QcStH+6xymb74tDsBZMjkacvvnECTXofvrDqk6DlUdHgKknVvLhBYCzsbeMSFtWx5xM2XXgz9POAKJvoOH6RaYWGVLIrQC7s4+6RQ4gN7XC1P0eBKGtwa3gspaAagtU7rP6+MUVYApHN/lziqZmUsB5VPPqIbxGHSGKSoO75me3LSAy5aEigCTWrn7/WHaAohNlEFuY9Wg8uWCbKbw6QHvnYOD+nPrDGGWBQ15+vlCAlIHqOkFVhEKToeV3PDnEFJctbQa8+v6xTuwdNRV28oBiOA2H3U8lAdCmo/s615RobXwUtamUhyA1dKv4xYLINCadKRZU9RD5geoqBzpFuch9UZP/TsqrZkH8+Zjl9nhQ5ypv56jyFI1kz3FUA84ArFAUyU6c4NbEZysDNAZIlsbhO6w6i8ZeJ2Uq6ZS0satw40b4R6IYhJOgrxZrmCImHRRHD5RSyNdAYgwCGGbC1YH+KdR1jo114dzZHkPpExfylWjXln4RCjbqPiYmOhgW2fNLEOfaIv0jVQl0TnqwDP1MTHQei0fNNuzD+IRU+98TA9iLPfLqdf/MfUx0dF5PwIkerSHZ+PzhacK+I+f0jo6OAlg5RqenyEXX8o6OiOzJhZVvOImip8fjHR0DGGw5oOo+AgSzuk/dhHR0UMLNUyQ3H6wMm/QfGOjoQF5op98IU1iY6ATDoSCKh73hBftr5D5mOjoqIIcZwOvyhdY3vE/KOjoY2ROFP8oqVXGlP/ACI+EdHRXZQ7moOkclRb74x0dC7ApOLKLQc0t90jo6DsBR7/AHrF5aqefxMRHRXZXZWalxWu784R2ad8jQH5mIjopDfJXOeJjo6OgJP/2Q=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82" name="Picture 10" descr="http://t2.gstatic.com/images?q=tbn:ANd9GcROWiYvma8NqiIH9hn107IKDyAVA_3qQXw529KvkkDc7BDFcMCg1ZJyhWr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495263"/>
            <a:ext cx="5364931" cy="3362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Family Structure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Matrilineal – family lineage passed through mother not father, women have more power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Matron’s – group of eldest mothers who formed a counsel to decide who the chief was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Native American World 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Believed in protecting the environment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Manitou – belief that there are consequences for mistreating the environment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Africa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Much like North America because there were many groups or tribes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2/3’s of people coming to new world came against their will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Mali Empire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Leader Mansa Musa in 1324 traveled 3,500 miles to Mecca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Convinced Muslim scholars to come to his university in Timbuktu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media.giantbomb.com/uploads/0/8229/226906-mansa_musa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3937000" cy="4724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Olaudah</a:t>
            </a:r>
            <a:r>
              <a:rPr lang="en-US" dirty="0" smtClean="0"/>
              <a:t> </a:t>
            </a:r>
            <a:r>
              <a:rPr lang="en-US" dirty="0" err="1" smtClean="0"/>
              <a:t>Equiano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00200"/>
            <a:ext cx="3962400" cy="4525963"/>
          </a:xfrm>
        </p:spPr>
        <p:txBody>
          <a:bodyPr/>
          <a:lstStyle/>
          <a:p>
            <a:r>
              <a:rPr lang="en-US" dirty="0" smtClean="0"/>
              <a:t>From what was the Mali Empire</a:t>
            </a:r>
          </a:p>
          <a:p>
            <a:endParaRPr lang="en-US" dirty="0" smtClean="0"/>
          </a:p>
          <a:p>
            <a:r>
              <a:rPr lang="en-US" dirty="0" smtClean="0"/>
              <a:t>Captured in the Slave Trade</a:t>
            </a:r>
            <a:endParaRPr lang="en-US" dirty="0"/>
          </a:p>
        </p:txBody>
      </p:sp>
      <p:pic>
        <p:nvPicPr>
          <p:cNvPr id="34818" name="Picture 2" descr="http://t1.gstatic.com/images?q=tbn:ANd9GcSHASLujWSgStpu3OT7p3JkBAS0fkLcRwxHNre9PXXuGd7cXdP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3779002" cy="5067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assign Native American group(s) </a:t>
            </a:r>
          </a:p>
          <a:p>
            <a:endParaRPr lang="en-US" dirty="0" smtClean="0"/>
          </a:p>
          <a:p>
            <a:r>
              <a:rPr lang="en-US" dirty="0" smtClean="0"/>
              <a:t>Research their physical environment, culture, etc…</a:t>
            </a:r>
          </a:p>
          <a:p>
            <a:endParaRPr lang="en-US" dirty="0" smtClean="0"/>
          </a:p>
          <a:p>
            <a:r>
              <a:rPr lang="en-US" dirty="0" smtClean="0"/>
              <a:t>Show pictures of landscape, art, artifacts, ceremonial dress, etc…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Opener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two of the three tribes discussed in the previous lesson</a:t>
            </a:r>
          </a:p>
          <a:p>
            <a:endParaRPr lang="en-US" dirty="0" smtClean="0"/>
          </a:p>
          <a:p>
            <a:r>
              <a:rPr lang="en-US" dirty="0" smtClean="0"/>
              <a:t>Which Native American group built on top of mounds</a:t>
            </a:r>
          </a:p>
          <a:p>
            <a:endParaRPr lang="en-US" dirty="0" smtClean="0"/>
          </a:p>
          <a:p>
            <a:r>
              <a:rPr lang="en-US" dirty="0" smtClean="0"/>
              <a:t>Which Native American group built a religious structure called a </a:t>
            </a:r>
            <a:r>
              <a:rPr lang="en-US" dirty="0" err="1" smtClean="0"/>
              <a:t>Kiva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European Discovery of New World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Leif Erikson son of Erik the Red discovered NA around 1000 AD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There is evidence of Viking colonies </a:t>
            </a:r>
          </a:p>
        </p:txBody>
      </p:sp>
      <p:pic>
        <p:nvPicPr>
          <p:cNvPr id="1026" name="Picture 2" descr="http://t0.gstatic.com/images?q=tbn:ANd9GcTRK7gzOXYGMnzjfQs9lDPj6mVzUeQP55OtrDSsA1SJL3OjO98Dn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3763992" cy="453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Why Columbus?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6866" name="Picture 2" descr="http://t1.gstatic.com/images?q=tbn:ANd9GcRUoCptIfBwzMQMWYYz9wd90Go9oK0al6TSsIPRowiIybZktCm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524000"/>
            <a:ext cx="4191000" cy="504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319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Ferdinand and Isabella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600200"/>
            <a:ext cx="2286000" cy="4525963"/>
          </a:xfrm>
        </p:spPr>
        <p:txBody>
          <a:bodyPr/>
          <a:lstStyle/>
          <a:p>
            <a:r>
              <a:rPr lang="en-US" dirty="0" smtClean="0"/>
              <a:t>Married in 1469 which united Spain into 1 country</a:t>
            </a:r>
            <a:endParaRPr lang="en-US" dirty="0"/>
          </a:p>
        </p:txBody>
      </p:sp>
      <p:pic>
        <p:nvPicPr>
          <p:cNvPr id="37890" name="Picture 2" descr="http://nick.frejol.org/siglo-de-oro/new-images/iberia-1469.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6374045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Reconquista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Spain finally drove out the Muslims in 1490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Convinced them God wanted them to Christianize the Muslims, but they would need more soldiers (conquistadores)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t1.gstatic.com/images?q=tbn:ANd9GcSXsNFb_Ucd9twLmektEJBhCLfNaLpXPsEBNWvTv8KUMLtTmZ-_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3429000" cy="4695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Ch. 1 New World Beginnings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878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Billion years ago, the earth came into being. </a:t>
            </a:r>
          </a:p>
          <a:p>
            <a:r>
              <a:rPr lang="en-US" dirty="0" smtClean="0"/>
              <a:t>Recorded </a:t>
            </a:r>
            <a:r>
              <a:rPr lang="en-US" dirty="0"/>
              <a:t>history began 6,000 years ago. </a:t>
            </a:r>
            <a:endParaRPr lang="en-US" dirty="0" smtClean="0"/>
          </a:p>
          <a:p>
            <a:r>
              <a:rPr lang="en-US" dirty="0" smtClean="0"/>
              <a:t>500 years ago, Europeans found America.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5060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popular theory of how the Americas was populated is that people crossed the Bering land bridge</a:t>
            </a:r>
            <a:br>
              <a:rPr lang="en-US" dirty="0" smtClean="0"/>
            </a:b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6586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said -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Following the light of the sun, we left the Old World.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7876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Columbus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Was born in Genoa, Italy</a:t>
            </a:r>
          </a:p>
          <a:p>
            <a:r>
              <a:rPr lang="en-US" dirty="0" smtClean="0"/>
              <a:t> His goal was to reach the East (East Indies) by sailing west, thus bypassing the around-Africa route that Portugal monopolized.</a:t>
            </a:r>
          </a:p>
          <a:p>
            <a:r>
              <a:rPr lang="en-US" dirty="0" smtClean="0"/>
              <a:t>He tried to get funding for his mission for years. </a:t>
            </a:r>
          </a:p>
          <a:p>
            <a:r>
              <a:rPr lang="en-US" dirty="0" smtClean="0"/>
              <a:t>Finally, </a:t>
            </a:r>
            <a:r>
              <a:rPr lang="en-US" b="1" dirty="0" smtClean="0"/>
              <a:t> Columbus</a:t>
            </a:r>
            <a:r>
              <a:rPr lang="en-US" dirty="0" smtClean="0"/>
              <a:t> convinced </a:t>
            </a:r>
            <a:r>
              <a:rPr lang="en-US" b="1" dirty="0" smtClean="0"/>
              <a:t>Isabella</a:t>
            </a:r>
            <a:r>
              <a:rPr lang="en-US" dirty="0" smtClean="0"/>
              <a:t> and </a:t>
            </a:r>
            <a:r>
              <a:rPr lang="en-US" b="1" dirty="0" smtClean="0"/>
              <a:t>Ferdinand</a:t>
            </a:r>
            <a:r>
              <a:rPr lang="en-US" dirty="0" smtClean="0"/>
              <a:t> to fund his expedition.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3870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 misjudged the size of the Earth though, thinking it 1/3 the size of what it was.</a:t>
            </a:r>
          </a:p>
          <a:p>
            <a:r>
              <a:rPr lang="en-US" dirty="0" smtClean="0"/>
              <a:t>So, after 30 days or so at sea, when he struck land, he assumed he'd made it to the East Indies and therefore mistook the people as "</a:t>
            </a:r>
            <a:r>
              <a:rPr lang="en-US" b="1" dirty="0" smtClean="0"/>
              <a:t>Indians</a:t>
            </a:r>
            <a:r>
              <a:rPr lang="en-US" dirty="0" smtClean="0"/>
              <a:t>."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938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spawned the following system:</a:t>
            </a:r>
          </a:p>
          <a:p>
            <a:r>
              <a:rPr lang="en-US" dirty="0" smtClean="0"/>
              <a:t>Europe would provide the market, capital, technology.</a:t>
            </a:r>
          </a:p>
          <a:p>
            <a:r>
              <a:rPr lang="en-US" dirty="0" smtClean="0"/>
              <a:t>Africa would provide the labor.</a:t>
            </a:r>
          </a:p>
          <a:p>
            <a:r>
              <a:rPr lang="en-US" dirty="0" smtClean="0"/>
              <a:t>The New World would provide the raw materials (gold, soil, lumber).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3419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was </a:t>
            </a:r>
            <a:r>
              <a:rPr lang="en-US" dirty="0"/>
              <a:t>Rodrigo de </a:t>
            </a:r>
            <a:r>
              <a:rPr lang="en-US" dirty="0" err="1" smtClean="0"/>
              <a:t>Triana</a:t>
            </a:r>
            <a:r>
              <a:rPr lang="en-US" dirty="0" smtClean="0"/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260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Founding the New Nation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Columbus promised gold to the first sailor to spot land.</a:t>
            </a:r>
          </a:p>
          <a:p>
            <a:r>
              <a:rPr lang="en-US" dirty="0"/>
              <a:t>Rodrigo de </a:t>
            </a:r>
            <a:r>
              <a:rPr lang="en-US" dirty="0" err="1" smtClean="0"/>
              <a:t>Triana</a:t>
            </a:r>
            <a:r>
              <a:rPr lang="en-US" dirty="0" smtClean="0"/>
              <a:t> was the first one.</a:t>
            </a:r>
          </a:p>
          <a:p>
            <a:r>
              <a:rPr lang="en-US" dirty="0" smtClean="0"/>
              <a:t>Columbus denied him the prize, saying that he saw land the night before.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599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Columbus was a wonderful captain but a terrible governor.</a:t>
            </a:r>
          </a:p>
          <a:p>
            <a:r>
              <a:rPr lang="en-US" dirty="0" smtClean="0"/>
              <a:t>He treated the people terrible and stole their gold and valuables. </a:t>
            </a:r>
          </a:p>
          <a:p>
            <a:r>
              <a:rPr lang="en-US" dirty="0" smtClean="0"/>
              <a:t>He was taken back to Spain in shackles after mismanaging Santa Domingo.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6104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Columbus was very religious. Once he returned home, he dressed like a monk instead of a wealthy admiral. </a:t>
            </a:r>
          </a:p>
          <a:p>
            <a:r>
              <a:rPr lang="en-US" dirty="0" smtClean="0"/>
              <a:t>He thought he had discovered the Garden of Eden when he saw the </a:t>
            </a:r>
            <a:r>
              <a:rPr lang="en-US" dirty="0"/>
              <a:t>Orinoco </a:t>
            </a:r>
            <a:r>
              <a:rPr lang="en-US" dirty="0" smtClean="0"/>
              <a:t>River in South America.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8534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Slave-trader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Columbus was disappointed when he realized he would not find an abundance of gold, silver,</a:t>
            </a:r>
            <a:r>
              <a:rPr lang="en-US" dirty="0"/>
              <a:t> </a:t>
            </a:r>
            <a:r>
              <a:rPr lang="en-US" dirty="0" smtClean="0"/>
              <a:t>and other resources in the new world.</a:t>
            </a:r>
          </a:p>
          <a:p>
            <a:r>
              <a:rPr lang="en-US" dirty="0" smtClean="0"/>
              <a:t>He decided that the natives of the strange land could be valuable and began taking them back to Europe.</a:t>
            </a:r>
          </a:p>
          <a:p>
            <a:r>
              <a:rPr lang="en-US" dirty="0" smtClean="0"/>
              <a:t>He was devastated when Queen </a:t>
            </a:r>
            <a:r>
              <a:rPr lang="en-US" dirty="0" err="1" smtClean="0"/>
              <a:t>Isabela</a:t>
            </a:r>
            <a:r>
              <a:rPr lang="en-US" dirty="0" smtClean="0"/>
              <a:t> demanded he stop capturing her ‘new subjects.’ </a:t>
            </a:r>
          </a:p>
        </p:txBody>
      </p:sp>
    </p:spTree>
    <p:extLst>
      <p:ext uri="{BB962C8B-B14F-4D97-AF65-F5344CB8AC3E}">
        <p14:creationId xmlns:p14="http://schemas.microsoft.com/office/powerpoint/2010/main" val="30468259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Columbus clung to the idea that he had NOT discovered a new world but had found an alternate route to Asia. </a:t>
            </a:r>
          </a:p>
          <a:p>
            <a:r>
              <a:rPr lang="en-US" dirty="0" smtClean="0"/>
              <a:t>He </a:t>
            </a:r>
            <a:r>
              <a:rPr lang="en-US" dirty="0"/>
              <a:t>even proposed a ridiculous theory: that the Earth was shaped like a pear, and that he had not found Asia because of the part of the pear that bulges out towards the stem.</a:t>
            </a:r>
          </a:p>
        </p:txBody>
      </p:sp>
    </p:spTree>
    <p:extLst>
      <p:ext uri="{BB962C8B-B14F-4D97-AF65-F5344CB8AC3E}">
        <p14:creationId xmlns:p14="http://schemas.microsoft.com/office/powerpoint/2010/main" val="1593966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Columbus buried?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624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Two </a:t>
            </a:r>
            <a:r>
              <a:rPr lang="en-US" dirty="0"/>
              <a:t>cities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Seville, Spain </a:t>
            </a:r>
          </a:p>
          <a:p>
            <a:r>
              <a:rPr lang="en-US" dirty="0" smtClean="0"/>
              <a:t>Santo </a:t>
            </a:r>
            <a:r>
              <a:rPr lang="en-US" dirty="0"/>
              <a:t>Domingo </a:t>
            </a:r>
            <a:r>
              <a:rPr lang="en-US" dirty="0" smtClean="0"/>
              <a:t>(capital of the Dominican Republic) –claim </a:t>
            </a:r>
            <a:r>
              <a:rPr lang="en-US" dirty="0"/>
              <a:t>to have his remains. In each city, the bones in question are housed in elaborate mausoleums.</a:t>
            </a:r>
          </a:p>
        </p:txBody>
      </p:sp>
    </p:spTree>
    <p:extLst>
      <p:ext uri="{BB962C8B-B14F-4D97-AF65-F5344CB8AC3E}">
        <p14:creationId xmlns:p14="http://schemas.microsoft.com/office/powerpoint/2010/main" val="1850473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http://www.biography.com/people/christopher-columbus-9254209#video-</a:t>
            </a:r>
            <a:r>
              <a:rPr lang="en-US" dirty="0" smtClean="0">
                <a:hlinkClick r:id="rId2"/>
              </a:rPr>
              <a:t>gallery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6291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http://latinamericanhistory.about.com/od/thevoyagesofcolumbus/tp/Ten-Facts-About-Christopher-Columbus.htm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4239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Christopher Columbus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Originally from Italy, but moved to Spain to be a merchant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Married into the Kings court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9938" name="Picture 2" descr="http://t3.gstatic.com/images?q=tbn:ANd9GcSabmwiL9KvGvGeJw8YX_4GMSslEh5mnP__cz7nKEt5aSWsBTdkX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4114800" cy="4114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Ye Old Thought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600200"/>
            <a:ext cx="37338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People began crossing the Bering Strait about 6,000 years ago.</a:t>
            </a:r>
          </a:p>
          <a:p>
            <a:endParaRPr lang="en-US" dirty="0"/>
          </a:p>
        </p:txBody>
      </p:sp>
      <p:pic>
        <p:nvPicPr>
          <p:cNvPr id="1026" name="Picture 2" descr="http://firstpeoplesofcanada.com/images/fp_pics_2008/journeyofdiscovery(map)_40qu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4275246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Voyage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Reason was for spice trade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Voyage was called “Enterprise of the Indies”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King issued a charter that allowed Columbus to claim land for Spain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Nina, </a:t>
            </a:r>
            <a:r>
              <a:rPr lang="en-US" dirty="0" err="1" smtClean="0"/>
              <a:t>Pinta</a:t>
            </a:r>
            <a:r>
              <a:rPr lang="en-US" dirty="0" smtClean="0"/>
              <a:t>, Santa Maria</a:t>
            </a:r>
            <a:endParaRPr lang="en-US" dirty="0"/>
          </a:p>
        </p:txBody>
      </p:sp>
      <p:pic>
        <p:nvPicPr>
          <p:cNvPr id="40962" name="Picture 2" descr="http://www.wlcsd.org/imageGallery/JStearns9295/Explorers/Columbus/columbus_s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4229478" cy="425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Discovery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October 12, 1492 Columbus landed and named the island San Salvador (Holy Savior)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Kidnapped 6 Indians and took them to Spain as slaves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3010" name="AutoShape 2" descr="data:image/jpeg;base64,/9j/4AAQSkZJRgABAQAAAQABAAD/2wBDAAkGBwgHBgkIBwgKCgkLDRYPDQwMDRsUFRAWIB0iIiAdHx8kKDQsJCYxJx8fLT0tMTU3Ojo6Iys/RD84QzQ5Ojf/2wBDAQoKCg0MDRoPDxo3JR8lNzc3Nzc3Nzc3Nzc3Nzc3Nzc3Nzc3Nzc3Nzc3Nzc3Nzc3Nzc3Nzc3Nzc3Nzc3Nzc3Nzf/wAARCACPALUDASIAAhEBAxEB/8QAGwAAAgMBAQEAAAAAAAAAAAAABQYDBAcAAgH/xABAEAACAQMDAQcDAQUGBAYDAAABAgMEBREAEiExBhMiQVFhcRSBkTIHI0KhsRVSYsHR8BaCkuEkJUNyorIzNNL/xAAZAQADAQEBAAAAAAAAAAAAAAABAgMEAAX/xAAoEQACAgICAQMEAgMAAAAAAAABAgARAyESMQQTIkEUUVJhMkJxkaH/2gAMAwEAAhEDEQA/ACVLRpTSFnhi3ABO8yP0+Yz99WYaO2Kwd46Uug6uE4wOBzrM7nYLPbEjM0Lu0hwioOvr1ONSU3Zy2VSBqalkZseJdmSvzrEfFWr5zX9UeuM05oLNLGskv0m4NuOGQffjUkv00FQhd45lI3KEClgB5Zz8azJuyUCgbaJs9RmPUkPZOGdmUUSK6jJXYOfceo/pqR8bH+cP1LfjNXgmgSN2gaGNWUdXVST585zxx+NfTerdAN0tbTb9+1QJF8WTx5/11mkfYlf1LRU+D6xg6IUvZmWLH/hYB/yaT6bx/nJFPkZPxj1L2ltMLKkl2oF5HWdTx69dcnaiwqVZ71bv1EZ+oUYGldezzyJtNHBj3TVin7NvGc/S04+IhoHB4w/vF9bIf6xjPbHs2FJe921QOB+/B1C/bPsyR4b3RMTziOQnJ9saoLZ5QuBTUxGMY7sagHZuVmyadD86Hp+L8vOD5fxlio7cdmgSGuTNjgbKaVuPsp1BB2+s4k8VTVOoBA7u3T+Z4zkc8ddSrYnjwBRQg+uM/wBRqaK0VAPMQUf4VH+mhw8b7ynLLXU4du7BlSBcv+W3Tf8A86sxdr7XURnuILmfb6CUZ/I1JFbmjwWXOOudXIYQP4QPtpWGD4hHPswaL9CcbaC6HHGBSjxDyOSeNfB2ijRT/wCU3uTzytOu7/76Ld1nJPOPXVW73Gls1tqK+uKpBAuWPqegH3ONKoQkACEsw7giq7f09HWQU1TZbyJpmxEkiQqXycDGZPXUcn7R6BUd3tN1CxttJ2xHBwTj9foDpKSaRrlU1l3V0ulYPAWyBEmcqgHTcMZ8iGXHQ8UKz6g2uRppF31FdJO+xcbmKMDj256e+t6+LjIkPVNx5k/ataY2ZZLfcMjjgxY/G/Ucv7VbLNAIWs1wcehaHB/+esvqYVeV2VSfn2+NNfZKyy1Cx1FOVVc/vEOfGPnqDnHIPtkHAL/S4lFwHITGWb9pNPb2SSex3CFKhC0Rknj8YBwceLoD/XUTftZt0Z3Pbag46t3sZHxnI1a7Z9npbj2GEyQgVdufv41A5ZMAOMDqccjjnaMAZwBH7LzZ3o66eWAyXiFdsaEgrKjkBSoI48RCk/B8xqQx4SpNRvUaGaT9qcEyEpRSqvUBpE6fbXaWLnRRQyRSkAd8m5diY3qCQHx/CrYO0egyeTrtMMGMiHn+oPvVSb7cqCBRFTp4sNkKd5wByePsdE7NNJQQnuJt8juQG3AYCn18+c+ul6hijqC0s81JGScqs6kkemDnH20TStSmDSzVVunkZstvOCT9jgdPIaqVAXiBqJuEKLtFco6yviukp8KAwbEUgEt7D0P8tWUu8tSVMMoEqHcjbcY0M7KVEFz7Uzwz08EqvTbRFEeOGzk556nWlx9nbSGBWji4PAxrH5GXFhNFe44R2+Yuwdrt0ixiCAS4JZC2NuMevXzPxq7H2kr3YLFb4snpkgaRu16QP20WlsK/UCVFh7mmGAJgTuHoeAMj0B1q/Z2mpmpBT10URuNOoWownXzDD2P+upuuFVVuPcJLdXByXW9OP/1KVfiRdSCsvZ/9KAfBz/QaZUhpI/0QoB6Y177yIcLHge2p88H4xaf7xfp5bxI2JJIkHp3ROrAguBPiqiV/wpjRkvEeMZ88jpqN5IvTSMyfCiMqmCTT1WB+/f8Alr6tPUeczfJbRA7Oox+deegwuDqXOWErCml85idTLHtGC2dSc+oHtr5j1OuJhkUijjGPfWfftClqbrcKezUIISmj+sqG27gGB/dqR59CSOfg9NaBO6wxvJJ4URSzH0A51k0lXNHcvqZ1WR7oXnKlsMgA8Ma489mPCw5IODknGvw1tuX2k8ppalq0TLd6h57jCy0k1OBK+7iNgcBvgH+LnHAztOBDdaMwRpBJKJBTNJk4UIdw4K+ZJ4POcZGNMPZGziroonoUEcK5Voz0iP8AEuPNTnP3+CSt57J08NuaMSy7RGVjG4sd3J6nr7Z5x+NbxlAaplK2JkUUH1dUkUZ294+0Et0z7/fWo9k7ZJTW6KnJ/wDERtyVBG4c446jocj2I5wyaR7PQrUXRKWRihJwpVN2xhyMjz58v662CzIjEB1AkiUBuMA+hH4Hr5deDo53pYF3CoUYCkDbjBB6Y1hfaKgl7E9r2ek8VMwLw4bAMbZzGSORjHz+k63TJBHloB24s9Pe7HJDKp7yIGSKTAxGwHU+eD0wNZMD8G38yrDUzi5VdHXVZqKCmRKZkQRqqrlQBja2MjcPPnz12qFC9xsbS0c3eU8wILx5HHp667W8Kok9yPYiGOopKXvERR/+UYQevXTD+zWh7251V1kaMRyq0QiC+HcCDn7aUYLhBVh45MA42kOwAHwPI60fspUUlFYFRpolFPlpmI2hM88nWbySRiMum3AjasdOrGRYYxIR+sKN3566zvth2weorKm32yqSGhpQPq6qBwZN3mo5GAPMjOqvaP8AaHDPSVVBaIKjvZVMaVR8KgHgsB1+NKTA2mlphHGsjxuJRHKoKg+RPrn51l8bwyPdkH+JRmA0JrP7O+zkNDQpeKumH9oVS7kDjmniPRRnoT1Y+p037WznA/Ogdnu7XK10tY6mN5olZkHQHHl7avLOSP1H+msWXIXcloy4iBcvhDjnXzZ66SP2kXu526yxw2SQrWzN49hzIkWDllHXrtGfLOlLsBfL7HXwfUXeerhnbDw1Em/AzjI8weutGPx2fHzuTY8TU2UgkevzqMx56gfnUZkB6EY8tcJOcayFtygBlG6XOltclLHPkPUyhEwpPUgc+nXV1lYAZUjJwD66Ru0cwud3mVdz0tKTSlo/1Ry4D7x7glf+ltOVPXQ16RxRMkVaYlmVHGC6Ecj7HI9uPXWv6f2A/MUvRk6o3rr0EPmNV6SsjncorbXDFSrcHcOo+fbVDtRemsUNCQpklq6oQqgXcSMFmwPgfz1IYmJ4wl5U7fzmm7MVa71j78pAGYnA3sASfsTpMsljkvNVVPUUx7wEFY2bwcdNrdV6ZU+Xx0KdtK2W6WSx0U+Vq60PI6BcHIGOB/zfHA029mLbJbrbHHUAGYDBPoPTWsN6GP8AZk2tjCNloI7VQJTRcnqxIxuPmceR+ONXK2Ez0bpgEgcZ89fB4FZ34VQSeNQz3BKaATyM5ViuAi7sAkDOTjPUa7Cr5Dyk2IWInZmyTpfLgzgqwlXau3jb1JOOB16afqJJklnilhCJu/dyKc71AXJb0O4t+M6UTdO0sq1LW+koFiaWSNZ2KIWKnaerDpxz7aq2qbtxT3qGatFPNSMyx1JNTGxEeeqgMORn01tbEzDZkuYHUf3aJGCHO7BPCk8D412IZJBExBJG7aR5A9fzqtUmjqmppfrIYxDJufIU94uD4eegyQftr7TwyUr0kIfvgsO2SYpgufU489S+nFX8w+oYKrexltuLK9XEHcZJJ45Jz/TA+2u0yCSMDl0+x12gHYCd3E+80FnvEDQ3OjhZ5BhZUhxKPcMBkffWYdr6mCCGKz2+Z5qaBiO9Y5aU+ecAcA8Yx1GhVT2gvFbPIHrpYxLkFIjtBHocc6hm/eV9PEn6URQQB/vy1dcRXbS3L4EYqHs7T3KS0yd8KXv5FicbcgY8wPfQ9zBU3WWnmk208VTIJJVUbsBtucn4Ax86e7QIKG60zPFvpY4GJPXAGGU+2CCPxrOWrIq2tnlgYOkszui8ZALEgfPQa7GS53C/t6j1F2rpqaKKCNI2jVQoZqteMeuBoRc7rUdp66mhts09HLSlpRURzZReOSQVGcD+ugtNExnUTKURQWKkcn/Zx+NE6CJqadJFikLcMI0PicA559BnGT7DSHx8SGwNwjK7Cj1HSqtNv2wV19lnqaohIFmDCNvEeFwoA6n30ArJqfsr2iq6SnphLIqAF52JLhgGyAMD2OB768Je6l7tFcrgkdTNHJ+6h37YafPVh5s2PPVerklq7jWT1MayCSV2BwTkZ4x9saCIQfcdRWIHQhYdtLgUMjW6lZT0aMuw+/8Asav2ntHdLg0qxQ0WYSN4AbK55GQTpep7c7OJaGTunXBAPAzqO4JUw1DzMklNUyEKzo3hl8uD5HGu+nwj+sT1WOuUM3KG/UuXtM8UEErbnjKsfHnqDnz66rUNt7QVFdDXvXKtXCCI5AuWUHquTng56e2r1q7SpXTfTXKHEagjvlXDA4B5Hn586eKKmpvpEloijxsOJF6HRrj8QMzVB9AKxRslKyznxSTSJyzepwAPbpqpdLfea+405p65oUXcZNqIQmVxlcjOcEjRqnofphIPqKhg/wDff9PxxqKss0NbTrFU1ld3QHHd1TR5PuVwT+dIFW7k/UaBZuy8dLeLZXd9GlHbaRoERyBycY68Acau193paKQxS3ekik2l9juudvr8ahl7DWmoqJat3lmlcg4lk4yOh6E599Aqb9lxFS5lrglM7+JYwwfb6Bs9emeMHGqekrdiD1D94+WKpjrLdFWJIsyzZZJAMZGcZGpZY4akPA1XM+M7kBRsA54IK8YLDH/tHvldt/YeG3bSL7eTAqFPpxUbYwCMcAdPPp76DS9hbfbJZJrDNX0srL++k+u7vcPcqpJ++qgAaEUtH1KKNY+6jqKlAM4ChBtzu6eH3H/SPfPwUVQtUamGoLKVIMcyZHLE5GMeuPgDSfaLVb71TJBUXq6VMdGcGCrRk59QxVS/ThtUrxa2s1XIEpKeajl4o2NXWO6tjrJtDBRkj040CWHxOBE0FUnBJKwAk9Ah1WqLdSvWs9VIxknVY0XdgDGf0++ATnrpfs3Y+QwtLd+/hmZ9wWjus8sZHXo4BHwONHmoYhEip3gEfMY7wgg/PXzOpNmCncdUJg6y1cctspmkpqx37sZMTsVHp/F6a7ROO30ojVRHsA6BHIGu1P1lj8ZiDR2+moxaqWCmeoklwtW2CR/i3emCOOmp/wDh6qsVPFdKdoro6SBjJS5YxNyQDH1I4/UNWuyXYrMiVN6WZKZTuFMgILN7noB7A6bJ7LbLfMKq3xwRNMVjEVRU4jYA+QPVh5Hy1RsoU0DcsFJ3KPZ+qN0hrbp4EDU7DCjhHA5BHo3+WuvV5WG3iNYKUVEmFj7uJdy59PfHnpYmqqm29qbvQLG4jqpywTBwUOTuHtgnJGpJ45bhWU6rLG/eDEUCnxxpg5Y+2ATkgdePdWxjkD8Qg63IYY5qibu4HUkHMs7nw59z6DOrSMsVVLQhpIO73GYyry5H8RyeeMY8sc+evnZhVra1w21I0VzGG8h6j3xqxcrXJeoG7qWOCvt79xVZGDLCT4G+3I99MzAGjCFvqV6K23C5HvaWmLxg4QSShctjqdHqXs/eZKrdJBGcKpdRKBtYgZ+xI/qNWbbHCkUcNOV2RjA3ckn1+dFoFqI5FnD5AXYwB8vI9PLWY+QQaELYRU8iyVkEZnmCKucEKdx1Yioo5FKVCK6kYKvznVsVDMu2TlSMEkddRPc7fRsqVsvd7v0s7hR+dUTzDVETI/iEGwYDrOxkah2tLouW3CKRzkHj9Lf6/nQy3T3S23hY44qlZY8KYjGTvJ/vKOvyNMnaHtCLUKf6WJnDt+8Zv0qvyAedFbLXQXaipK9h3buCUVwMqR1w3pxpvVBFkQhXXudbb1RXKM09bGaeVvCQW8D+uD/kedQ3Or7P9j4BNXTSQrMdscYd5CxH91PbPppS7V3uCuuaJY6IzTM4EkxPgnxx0H/24PyNV62jrLrBCLvaquYUqERyRuHkjBxuAwcsDgcY04IHc7hc0GzXq23yj+ptVSJ4wdrDBVkPXDKeR99EVI5AY6R+wEVoppaxaWrhMlRsVIS+HO3O7IPOQf8APRu9UlfWVFPHRVT06RncyquQ2OhLH7cafmBIlDcPxv3gORkAZHvr3C2Mnp8DSdS1c31kP1faNT0zEyBA2cgZPvg6ZoaymMDyJPFIkf6+5cPj8aIeDiYQO6XrgD0Izr0qheFAHroZS3UTLIfppkRXjVSQCWDkAHAPHUZzqeCrDTyxmeN23NsjAwyhTg5++m5DsxwLk9Q+0dcAaotJl9famUOcdfjUQA415ubJyaa8aUNywpBGu1SrLvQWzYtfVLDvBKbvPHX/AC12phWI6nTBFvlVAssmGqpZmEiySyt4HCsoJHRsbs49QNDzHNURRd5I8wiXbGjnPdjr4B/Dzzx/pqeakFOFWRwBtDDHx6a6ncSKqkbHHKsfP2OvXAHYgsx6ir6a/dnDc5oah66hp/pqqKFRulU+mc9cdPfUFHQUdtrY3oxVg1FOS8z7SsQOPAeOCc/y0LsVxkstWa1EQ0lWvczxOeFbkAn2B/rr7UvVlA9ZKFm24JC7S3l9xrOVIJrqVVhW5Hb2ls14WmqpNqoSN395cHnR+31MLdpqyaUr3c9Iikf3gDz+M6AUk9MtPUVlXTx1TpthjSbkAkjn2Az5e+pp7VWRMkMaByBtDRTg4z5E+X30GHLU4Gtx7lp4qelSWGhjZESR6gl3DDCErsA6kkY1U7NwiWgpZ66GRpHp42cSBgdx68a8xXO426KM1jMqtgBgdytxzz5alPaYySoneBZC2F3+Z5/01iJaioErVm4Rq5aSghLTUpeP+B2Xg/4f9+WkrtAat6x6me3FKQ4aMqQ65I4yfL41arL7NWVa1OwzwU8ndRMeA7+YQep9fIZ1aM1YtGlukg7+srXaSEIxP6QSV+w41XGpQ2e5NiDqeOze25zvDUKZKTu1h7hycsfXPrj8Y66kvd8Wa1MlvIhpwxjUqPCUUlSFP2x+dCZqqbs7Z6mQR7KuZu7iTzTyP45P20PtUAaDs9SvIqUMpK5kOFUiRiwOfX/PVuIJ5fEQaEMQQIk9UHCd/Jv56HYq5wPTqPxjV2wBqG6NXSy1ElLSRDc7A5llPACgfgDQ6+Uk8faA0kMqVUrrwkROI93PiPxjRaKkeop6ajWpV0pmDyNHx3jj/IdBj00HYAWZyry0I8WiLvadK652+Klq4t+GO3cEPOcj2PPxqtbO1louMKSRVcW2QFlRjg49fxj86oPdJLbbpqmSpESQoSz933mBnoFyM+nXS1ZW7GXBkqJ7dAC7tuE1OyHd167yB5HSLkDC+orYaP3jR2oNMKCC40MNJOrt42eAyZX1BBHpjz+NW7Yl22q9HLaDTN/6kAbDD4Hn7a8W2Wz263w0caCSKDlSxByT54++p7derQFkFM0cMhbcYo02ndkjJ/GrJkU6Ei+JxuoZhpqelkkqe7iWebHeui4346Z1Q/cm41EkRiJ2gEBssCeTke+F/GhH9p3hrmoeOnno2lxkbkKR5/VjGCfvqSjiR73cKhoVBR0BlxyzBOP5OfXU8uS9CPjx0IVfg8ajJO70OpMA7SSdp9NVrlWU9DD31UdqZ2/pJJzxjjWQi5cTNO3VV2buVyRoq6eSaPcsr09K86ewDIQODnPXrrtOl1e9RzpT9nqK3wUcUY8U6Y3k+SqOgAx+T6c9rWrgKBX/AGSJNzL7NQ0t/u9RJP3kdvpwFyhwWfjA58scn5GmaLsZZKsHu66rUk8A7Tj+Wr1stFJaLdDRQCTagyzMuSxPUn3OitNBCCDhi3PPTUcmdi3tOpsXEgXfcza70k1muD2urJKuMxzEeGZfJh7+RHsPbUQkMzQTd4W7sBSrHO0qeQPboR86b/2niE2CjjCZqWrFER25I4JOD7gY0kxRhAsiq3duzR5J5BwOv2P8ta8T805HuZnXiaEIXWmWmqAPE1POd5x9tVBC8c7mGcsqkMD6jyOibkVljwT+8h8Pvlf+2dCacu0sbI6Rhn24lOAR0OSPLTL1B3Gey32shpZJKqjknov0yurDw5/pjyxq/dEqo9+J1q6YR959NOAcpjkqfJgAen20r1MctuvMMNXSSQNuzJTscq688qehHXB1PTXM228JNWfvKF2zG4OcrxwR5dedSKbtZ16ktkp7bXGkgaSsoq2AkRMsgkjfJ81bG0+4640ba50tDcnuCxl66lieOJpDxluM8cAgBj5ddAoaYU18hajPf0L1HdwTIMqfQE+RA4+2mERxVKrTTxK2/ccsOc8DP/yGkyaO+oyCxBnZ2WC71Dm5xCpD5AhfnpzuPv8A66p181LPW/8AD1LRxw2+FmaFJFZiXI8RHI6kgD5zqv2erHt1wgDBQe9+knBGRuBAyPsdOVdS0lXTVqU1NGrSR5EkXB3KpK4PUc+Q0HIRxfUKixF2wVJ7MTS5oI53K4IkbxYzzjHHA8sc41Yk7RW633Oqo2ElN3E21So3grgY/H+mqFBtqaqA1UkkhkVGXcc5BU/550Mvwji7UXCYqCDJG20DgExqSPydV4q7e6CyosRmqu0K1ZlpkpoqinkTbJ+qPcMcnqdv8+dRV9uWKmoe7rooGfMtNBXsQko2hcCRRjj3APP31WstFBKIZlnWCJwd5U84xlv5ao9oqv8AtZUiAbu6SZk7th+gEDaP5HPv8a5VANL1F5HuR1Rv8EcgnghhYBSFEisCpPDBwSvl5kaE/wBp3W3zRNK00MkUqyr4yA5HO1sfqB9BnRaz2W/U08klE0kBKbn2yA5B8iBnrqw1YBTSU9xpAsyRhI4xGAjEY/WD7eY9tVHEaEBZj2Y8094npvpIKaFK/vmknnlM+O5UknaoI5PBAHGMa8f24a2iqorlQ/SRu8ToVqjud94JxxwFUD7qR76S1MFLSSJRVc9tqp23tlGk24yMKw5A8RPXPPXy05dnbpa6qKhoaqo+ruccWJJpKcqHI8/nH9NZsi8dgQqb7lKiqLjR3C1Pbp6iSgWGKGpjlXvNvhbktxyCVyeOg+Nd9NUXa9U1dUVAmeipeIZPAtTLklCEzgYUgk+pHxoxX3CUXOC10VRAkjxtL3KrligxnGOh8Q/npYMFdAsdXV1FHNNRSM61BXIjIXDBmORz5jg6CEn9QsKhmK/w10s9R/alQsLyZiMcLbGXyIxz0xyfPOu0n0Anq4/qDcWiaUCTug3IDcgkc4zrtU9KLy/UZ2uUssuBtRegCn416unaajtFPC1Qj7ZJNqKOS3qfjStTOTGrSTqEXk5zgDS2sk/am7K7zR0lHBhQ7kAqvsPNj+NSTCpO+hNLtQodmM/bbtFSXWKjpqKSKVBmcup5jYcBT6ZyfxoRLIYbO1IsPe76rcHGcqVUHI/6sffVe7SUsEclPSx1BwR+8adWDD4A/wA9fdstSqtDLGpy3hfzP+xrSqqqgDqQNlt9wlZqg4kVwVilXx5HRh0/IyNeaKA3uCCngZFq3HdIrcZ49ffUVLFXojJKlP3b43MpyfIgfy18oLPNQ18dbDVMphO6LaOc4PXPzoF13uFUb7R97UURquytnuz07R1Nr2u8ci+IxdHU4+A3/LpFuNMZaKoMD7pIp2mMIXko4GGX18tHhe70YHM1XJLC4Mbb4124PGDxpWjmrLPUU1QmZRSnKSq3iC5z4vjUsXL5nOtdSfs5HdIqeorktM9Za48d6pUhSPVRwSR6jppitluuF8XvOz16pUpseFZ894pOMjKjnovp00Xu/aG+js1S9oqC4p9JOATFVUisUJ4HKk8E+fxpJ+qrblLV1VNSwLVSxASPSJ3S7c/qcZ8zgep59dG2ez1FWq7jT/wH2moaELR1dA8sbs6YdlYFgAzAlcbsAYzpapYLvRTGlkqpqWaNvFETyuCP+2iXZ6o7U1MstJZquf6mBQ4iqZtwK9Adx660q+WRbxTK88Ypa1EwlTDhjGfg9RnUmyshpiDcdaB3MnkElsrI+/k3FiJOmNuTnHt1P515hZa243C4yr+6YmXrzGBjnHxxrx2o7PXfs5AGnhkqqVmzLXxkupP+LzX3J/OqVnlqJZ0+lLfvBh2zxt8/trSACnIGJdmhD1HV95URVEsqRSvhYv3Y2RqCCFIGPE3UnQ6glWWoqVq2VVnkPesD1cvkH43H+epayjSmuAiLkd63eRsV27fH/PHtoeJ0q7vU5ZljkkYloYu8x4ieFGM841yjRIgewaMMx0tOlHdpXBVo5lSDDMp3e+D6nQ6nqJWMLSSNJMi7IyB0AGAftnV6lguUqf2bSy/VyBzJh4iqbRxnx8+oAxz8a84jkpWMrOm6PbtjiJ7pgefCOvl/PQBqcZSQO4BDhpjuMjEZBUHGmXswHs1JXSSSxPWTRyClTp3hRSxJ9s4H50t0qwwUbmOqmmmLhO6lpTGx5ztXLefnojf4YLbUW2reZUqYaKfdG/iG9w2OB6E65vd7Ywk9iu7XZUuUKma7U9B9PKFVQysW8RUHnP8A39tQUlpWgV462KrljYh3imkTBPP8P2Pv1Olaiu1dab1TXN0fvDkyRxSeGT92VHHtwcH002XesFzsdruzPItXGi1DyJ/Cig7yR0xzj76DqVYV0YUIIN/EGSs9HO4oEYxvgkS8kYGP4fbXaM1MZqVirKYN9PUIJIiRjIOu065ARuJVaiNSXSvkIR5YChblXXH9NG7daYJgWZmjB6rCoCk+wPTSqiU8Kh5ncn+6vHOrcF+qYFKURKg/xPyf56o6E/w1ORgP5RmutopKO1S1BknaTYAiEgZYnA6aG0VTHSAwS07yOQNqJ4n3fC846aqUqz3J+9udW7ICDtPI+w6aZ6aeKkgVKGKOKM4DMB4jnp5agxKCjsygHI2NS5arZDPR95coqinm3eECTaSPceWiMFmstS3dxV0hYdB32TobDP377aiReBjxAkgfbVKpFaH/APIqA5QgLUGREBP/ALc8jnz1m4szVdTQWpdbjVFbaK2JI9MXkWYbZgSWBXyOPn+WdCqa22iWsMFVuRX/AE7T0Pp16Hy0Mp79PJKIpVe21ygbkRg6NnoRjI+xGqVdW1dtqO/qAsiZwIwAAB7eYxjPOdMmFuidzE2b3cgKPzHScU1PYnt0Q300T7Qrc5VWyP5ajuHZCmqab+z7dVLBLWFZWl2nDBQxUcHpk51BPcIammpq6iGY6wYkRhgo4UZ69QR+Ma8mvCVNrWN33Rrk/GCuP56mFdejAMgBOpHZewd+ob7BcJbnSwCnfcJosu0gPVMEAYI/3nT5UVk0e4tMVUZ5Y8AfOl6ovElHADNUYlkUvkqSsaDzwOvlx/TQKa52+vTFdLXXBXkA7p2EUTH02ryR7MSOdIy5Mxtz1HGVR1HqDtDS7N8rVLUrDBnMDGEjHPjxjHv00IvHY+wV4eqs9S1oq5lLCelc922fMrnHnztI16gqLxdFTLx22iQjckY3Suv90HkKDjk9cdMdRbW2RqmI0xGvIVTjbqXM4tKZbHjD7bUym/2K+2gGW4vNXQKCq1sLNKnXjJ6r9+PfQi1XCljHjRZCZFbnBBUHJH51vFBIKYFV4jPVSM51QuXZHsrfJmnq7Wi1BwTNTs0LH524B+41sx+aCKyD/UnkwkGxuZRcL3PX11VU0BmiK4PdLj9AGNy+48x6ffVi8XCGWqprgOY6kLLtTA8a8OPyM/ca0GbsBYmojHbaitoWJz3gYSEj33DOPg6zvtf2PvnZ+COaaaCrtscm5J4gEKliOqE5646Z1ox5cTmgZIgjuC5rzJX36GvlATMyBcgeFRhf9T99e72HnvNcGJmLVBCv1JUDIHwP8tAWk2zLjpv3D869BzKcOWwXy2D+oHrn/fnrTwogxeUI3WmqKJaSOojdmkjMgC9QScDP2HHtqS336pgpJqKHIiY9XJO1SApHxx01BX3GRpDK9Q796O9IAwVc9c+v9PTpr7WFTR3B+7QS5pkYgY9dx+5A/GgBrcJbeoTou0FYIBBMzvHESIwM4XyI/lrtUrWne0zCeTaySFchc5xgf5a7SlEvqdzn/9k="/>
          <p:cNvSpPr>
            <a:spLocks noChangeAspect="1" noChangeArrowheads="1"/>
          </p:cNvSpPr>
          <p:nvPr/>
        </p:nvSpPr>
        <p:spPr bwMode="auto">
          <a:xfrm>
            <a:off x="63500" y="-576263"/>
            <a:ext cx="1495425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2" name="AutoShape 4" descr="data:image/jpeg;base64,/9j/4AAQSkZJRgABAQAAAQABAAD/2wBDAAkGBwgHBgkIBwgKCgkLDRYPDQwMDRsUFRAWIB0iIiAdHx8kKDQsJCYxJx8fLT0tMTU3Ojo6Iys/RD84QzQ5Ojf/2wBDAQoKCg0MDRoPDxo3JR8lNzc3Nzc3Nzc3Nzc3Nzc3Nzc3Nzc3Nzc3Nzc3Nzc3Nzc3Nzc3Nzc3Nzc3Nzc3Nzc3Nzf/wAARCACPALUDASIAAhEBAxEB/8QAGwAAAgMBAQEAAAAAAAAAAAAABQYDBAcAAgH/xABAEAACAQMDAQcDAQUGBAYDAAABAgMEBREAEiExBhMiQVFhcRSBkTIHI0KhsRVSYsHR8BaCkuEkJUNyorIzNNL/xAAZAQADAQEBAAAAAAAAAAAAAAABAgMEAAX/xAAoEQACAgICAQMEAgMAAAAAAAABAgARAyESMQQTIkEUUVJhMkJxkaH/2gAMAwEAAhEDEQA/ACVLRpTSFnhi3ABO8yP0+Yz99WYaO2Kwd46Uug6uE4wOBzrM7nYLPbEjM0Lu0hwioOvr1ONSU3Zy2VSBqalkZseJdmSvzrEfFWr5zX9UeuM05oLNLGskv0m4NuOGQffjUkv00FQhd45lI3KEClgB5Zz8azJuyUCgbaJs9RmPUkPZOGdmUUSK6jJXYOfceo/pqR8bH+cP1LfjNXgmgSN2gaGNWUdXVST585zxx+NfTerdAN0tbTb9+1QJF8WTx5/11mkfYlf1LRU+D6xg6IUvZmWLH/hYB/yaT6bx/nJFPkZPxj1L2ltMLKkl2oF5HWdTx69dcnaiwqVZ71bv1EZ+oUYGldezzyJtNHBj3TVin7NvGc/S04+IhoHB4w/vF9bIf6xjPbHs2FJe921QOB+/B1C/bPsyR4b3RMTziOQnJ9saoLZ5QuBTUxGMY7sagHZuVmyadD86Hp+L8vOD5fxlio7cdmgSGuTNjgbKaVuPsp1BB2+s4k8VTVOoBA7u3T+Z4zkc8ddSrYnjwBRQg+uM/wBRqaK0VAPMQUf4VH+mhw8b7ynLLXU4du7BlSBcv+W3Tf8A86sxdr7XURnuILmfb6CUZ/I1JFbmjwWXOOudXIYQP4QPtpWGD4hHPswaL9CcbaC6HHGBSjxDyOSeNfB2ijRT/wCU3uTzytOu7/76Ld1nJPOPXVW73Gls1tqK+uKpBAuWPqegH3ONKoQkACEsw7giq7f09HWQU1TZbyJpmxEkiQqXycDGZPXUcn7R6BUd3tN1CxttJ2xHBwTj9foDpKSaRrlU1l3V0ulYPAWyBEmcqgHTcMZ8iGXHQ8UKz6g2uRppF31FdJO+xcbmKMDj256e+t6+LjIkPVNx5k/ataY2ZZLfcMjjgxY/G/Ucv7VbLNAIWs1wcehaHB/+esvqYVeV2VSfn2+NNfZKyy1Cx1FOVVc/vEOfGPnqDnHIPtkHAL/S4lFwHITGWb9pNPb2SSex3CFKhC0Rknj8YBwceLoD/XUTftZt0Z3Pbag46t3sZHxnI1a7Z9npbj2GEyQgVdufv41A5ZMAOMDqccjjnaMAZwBH7LzZ3o66eWAyXiFdsaEgrKjkBSoI48RCk/B8xqQx4SpNRvUaGaT9qcEyEpRSqvUBpE6fbXaWLnRRQyRSkAd8m5diY3qCQHx/CrYO0egyeTrtMMGMiHn+oPvVSb7cqCBRFTp4sNkKd5wByePsdE7NNJQQnuJt8juQG3AYCn18+c+ul6hijqC0s81JGScqs6kkemDnH20TStSmDSzVVunkZstvOCT9jgdPIaqVAXiBqJuEKLtFco6yviukp8KAwbEUgEt7D0P8tWUu8tSVMMoEqHcjbcY0M7KVEFz7Uzwz08EqvTbRFEeOGzk556nWlx9nbSGBWji4PAxrH5GXFhNFe44R2+Yuwdrt0ixiCAS4JZC2NuMevXzPxq7H2kr3YLFb4snpkgaRu16QP20WlsK/UCVFh7mmGAJgTuHoeAMj0B1q/Z2mpmpBT10URuNOoWownXzDD2P+upuuFVVuPcJLdXByXW9OP/1KVfiRdSCsvZ/9KAfBz/QaZUhpI/0QoB6Y177yIcLHge2p88H4xaf7xfp5bxI2JJIkHp3ROrAguBPiqiV/wpjRkvEeMZ88jpqN5IvTSMyfCiMqmCTT1WB+/f8Alr6tPUeczfJbRA7Oox+deegwuDqXOWErCml85idTLHtGC2dSc+oHtr5j1OuJhkUijjGPfWfftClqbrcKezUIISmj+sqG27gGB/dqR59CSOfg9NaBO6wxvJJ4URSzH0A51k0lXNHcvqZ1WR7oXnKlsMgA8Ma489mPCw5IODknGvw1tuX2k8ppalq0TLd6h57jCy0k1OBK+7iNgcBvgH+LnHAztOBDdaMwRpBJKJBTNJk4UIdw4K+ZJ4POcZGNMPZGziroonoUEcK5Voz0iP8AEuPNTnP3+CSt57J08NuaMSy7RGVjG4sd3J6nr7Z5x+NbxlAaplK2JkUUH1dUkUZ294+0Et0z7/fWo9k7ZJTW6KnJ/wDERtyVBG4c446jocj2I5wyaR7PQrUXRKWRihJwpVN2xhyMjz58v662CzIjEB1AkiUBuMA+hH4Hr5deDo53pYF3CoUYCkDbjBB6Y1hfaKgl7E9r2ek8VMwLw4bAMbZzGSORjHz+k63TJBHloB24s9Pe7HJDKp7yIGSKTAxGwHU+eD0wNZMD8G38yrDUzi5VdHXVZqKCmRKZkQRqqrlQBja2MjcPPnz12qFC9xsbS0c3eU8wILx5HHp667W8Kok9yPYiGOopKXvERR/+UYQevXTD+zWh7251V1kaMRyq0QiC+HcCDn7aUYLhBVh45MA42kOwAHwPI60fspUUlFYFRpolFPlpmI2hM88nWbySRiMum3AjasdOrGRYYxIR+sKN3566zvth2weorKm32yqSGhpQPq6qBwZN3mo5GAPMjOqvaP8AaHDPSVVBaIKjvZVMaVR8KgHgsB1+NKTA2mlphHGsjxuJRHKoKg+RPrn51l8bwyPdkH+JRmA0JrP7O+zkNDQpeKumH9oVS7kDjmniPRRnoT1Y+p037WznA/Ogdnu7XK10tY6mN5olZkHQHHl7avLOSP1H+msWXIXcloy4iBcvhDjnXzZ66SP2kXu526yxw2SQrWzN49hzIkWDllHXrtGfLOlLsBfL7HXwfUXeerhnbDw1Em/AzjI8weutGPx2fHzuTY8TU2UgkevzqMx56gfnUZkB6EY8tcJOcayFtygBlG6XOltclLHPkPUyhEwpPUgc+nXV1lYAZUjJwD66Ru0cwud3mVdz0tKTSlo/1Ry4D7x7glf+ltOVPXQ16RxRMkVaYlmVHGC6Ecj7HI9uPXWv6f2A/MUvRk6o3rr0EPmNV6SsjncorbXDFSrcHcOo+fbVDtRemsUNCQpklq6oQqgXcSMFmwPgfz1IYmJ4wl5U7fzmm7MVa71j78pAGYnA3sASfsTpMsljkvNVVPUUx7wEFY2bwcdNrdV6ZU+Xx0KdtK2W6WSx0U+Vq60PI6BcHIGOB/zfHA029mLbJbrbHHUAGYDBPoPTWsN6GP8AZk2tjCNloI7VQJTRcnqxIxuPmceR+ONXK2Ez0bpgEgcZ89fB4FZ34VQSeNQz3BKaATyM5ViuAi7sAkDOTjPUa7Cr5Dyk2IWInZmyTpfLgzgqwlXau3jb1JOOB16afqJJklnilhCJu/dyKc71AXJb0O4t+M6UTdO0sq1LW+koFiaWSNZ2KIWKnaerDpxz7aq2qbtxT3qGatFPNSMyx1JNTGxEeeqgMORn01tbEzDZkuYHUf3aJGCHO7BPCk8D412IZJBExBJG7aR5A9fzqtUmjqmppfrIYxDJufIU94uD4eegyQftr7TwyUr0kIfvgsO2SYpgufU489S+nFX8w+oYKrexltuLK9XEHcZJJ45Jz/TA+2u0yCSMDl0+x12gHYCd3E+80FnvEDQ3OjhZ5BhZUhxKPcMBkffWYdr6mCCGKz2+Z5qaBiO9Y5aU+ecAcA8Yx1GhVT2gvFbPIHrpYxLkFIjtBHocc6hm/eV9PEn6URQQB/vy1dcRXbS3L4EYqHs7T3KS0yd8KXv5FicbcgY8wPfQ9zBU3WWnmk208VTIJJVUbsBtucn4Ax86e7QIKG60zPFvpY4GJPXAGGU+2CCPxrOWrIq2tnlgYOkszui8ZALEgfPQa7GS53C/t6j1F2rpqaKKCNI2jVQoZqteMeuBoRc7rUdp66mhts09HLSlpRURzZReOSQVGcD+ugtNExnUTKURQWKkcn/Zx+NE6CJqadJFikLcMI0PicA559BnGT7DSHx8SGwNwjK7Cj1HSqtNv2wV19lnqaohIFmDCNvEeFwoA6n30ArJqfsr2iq6SnphLIqAF52JLhgGyAMD2OB768Je6l7tFcrgkdTNHJ+6h37YafPVh5s2PPVerklq7jWT1MayCSV2BwTkZ4x9saCIQfcdRWIHQhYdtLgUMjW6lZT0aMuw+/8Asav2ntHdLg0qxQ0WYSN4AbK55GQTpep7c7OJaGTunXBAPAzqO4JUw1DzMklNUyEKzo3hl8uD5HGu+nwj+sT1WOuUM3KG/UuXtM8UEErbnjKsfHnqDnz66rUNt7QVFdDXvXKtXCCI5AuWUHquTng56e2r1q7SpXTfTXKHEagjvlXDA4B5Hn586eKKmpvpEloijxsOJF6HRrj8QMzVB9AKxRslKyznxSTSJyzepwAPbpqpdLfea+405p65oUXcZNqIQmVxlcjOcEjRqnofphIPqKhg/wDff9PxxqKss0NbTrFU1ld3QHHd1TR5PuVwT+dIFW7k/UaBZuy8dLeLZXd9GlHbaRoERyBycY68Acau193paKQxS3ekik2l9juudvr8ahl7DWmoqJat3lmlcg4lk4yOh6E599Aqb9lxFS5lrglM7+JYwwfb6Bs9emeMHGqekrdiD1D94+WKpjrLdFWJIsyzZZJAMZGcZGpZY4akPA1XM+M7kBRsA54IK8YLDH/tHvldt/YeG3bSL7eTAqFPpxUbYwCMcAdPPp76DS9hbfbJZJrDNX0srL++k+u7vcPcqpJ++qgAaEUtH1KKNY+6jqKlAM4ChBtzu6eH3H/SPfPwUVQtUamGoLKVIMcyZHLE5GMeuPgDSfaLVb71TJBUXq6VMdGcGCrRk59QxVS/ThtUrxa2s1XIEpKeajl4o2NXWO6tjrJtDBRkj040CWHxOBE0FUnBJKwAk9Ah1WqLdSvWs9VIxknVY0XdgDGf0++ATnrpfs3Y+QwtLd+/hmZ9wWjus8sZHXo4BHwONHmoYhEip3gEfMY7wgg/PXzOpNmCncdUJg6y1cctspmkpqx37sZMTsVHp/F6a7ROO30ojVRHsA6BHIGu1P1lj8ZiDR2+moxaqWCmeoklwtW2CR/i3emCOOmp/wDh6qsVPFdKdoro6SBjJS5YxNyQDH1I4/UNWuyXYrMiVN6WZKZTuFMgILN7noB7A6bJ7LbLfMKq3xwRNMVjEVRU4jYA+QPVh5Hy1RsoU0DcsFJ3KPZ+qN0hrbp4EDU7DCjhHA5BHo3+WuvV5WG3iNYKUVEmFj7uJdy59PfHnpYmqqm29qbvQLG4jqpywTBwUOTuHtgnJGpJ45bhWU6rLG/eDEUCnxxpg5Y+2ATkgdePdWxjkD8Qg63IYY5qibu4HUkHMs7nw59z6DOrSMsVVLQhpIO73GYyry5H8RyeeMY8sc+evnZhVra1w21I0VzGG8h6j3xqxcrXJeoG7qWOCvt79xVZGDLCT4G+3I99MzAGjCFvqV6K23C5HvaWmLxg4QSShctjqdHqXs/eZKrdJBGcKpdRKBtYgZ+xI/qNWbbHCkUcNOV2RjA3ckn1+dFoFqI5FnD5AXYwB8vI9PLWY+QQaELYRU8iyVkEZnmCKucEKdx1Yioo5FKVCK6kYKvznVsVDMu2TlSMEkddRPc7fRsqVsvd7v0s7hR+dUTzDVETI/iEGwYDrOxkah2tLouW3CKRzkHj9Lf6/nQy3T3S23hY44qlZY8KYjGTvJ/vKOvyNMnaHtCLUKf6WJnDt+8Zv0qvyAedFbLXQXaipK9h3buCUVwMqR1w3pxpvVBFkQhXXudbb1RXKM09bGaeVvCQW8D+uD/kedQ3Or7P9j4BNXTSQrMdscYd5CxH91PbPppS7V3uCuuaJY6IzTM4EkxPgnxx0H/24PyNV62jrLrBCLvaquYUqERyRuHkjBxuAwcsDgcY04IHc7hc0GzXq23yj+ptVSJ4wdrDBVkPXDKeR99EVI5AY6R+wEVoppaxaWrhMlRsVIS+HO3O7IPOQf8APRu9UlfWVFPHRVT06RncyquQ2OhLH7cafmBIlDcPxv3gORkAZHvr3C2Mnp8DSdS1c31kP1faNT0zEyBA2cgZPvg6ZoaymMDyJPFIkf6+5cPj8aIeDiYQO6XrgD0Izr0qheFAHroZS3UTLIfppkRXjVSQCWDkAHAPHUZzqeCrDTyxmeN23NsjAwyhTg5++m5DsxwLk9Q+0dcAaotJl9famUOcdfjUQA415ubJyaa8aUNywpBGu1SrLvQWzYtfVLDvBKbvPHX/AC12phWI6nTBFvlVAssmGqpZmEiySyt4HCsoJHRsbs49QNDzHNURRd5I8wiXbGjnPdjr4B/Dzzx/pqeakFOFWRwBtDDHx6a6ncSKqkbHHKsfP2OvXAHYgsx6ir6a/dnDc5oah66hp/pqqKFRulU+mc9cdPfUFHQUdtrY3oxVg1FOS8z7SsQOPAeOCc/y0LsVxkstWa1EQ0lWvczxOeFbkAn2B/rr7UvVlA9ZKFm24JC7S3l9xrOVIJrqVVhW5Hb2ls14WmqpNqoSN395cHnR+31MLdpqyaUr3c9Iikf3gDz+M6AUk9MtPUVlXTx1TpthjSbkAkjn2Az5e+pp7VWRMkMaByBtDRTg4z5E+X30GHLU4Gtx7lp4qelSWGhjZESR6gl3DDCErsA6kkY1U7NwiWgpZ66GRpHp42cSBgdx68a8xXO426KM1jMqtgBgdytxzz5alPaYySoneBZC2F3+Z5/01iJaioErVm4Rq5aSghLTUpeP+B2Xg/4f9+WkrtAat6x6me3FKQ4aMqQ65I4yfL41arL7NWVa1OwzwU8ndRMeA7+YQep9fIZ1aM1YtGlukg7+srXaSEIxP6QSV+w41XGpQ2e5NiDqeOze25zvDUKZKTu1h7hycsfXPrj8Y66kvd8Wa1MlvIhpwxjUqPCUUlSFP2x+dCZqqbs7Z6mQR7KuZu7iTzTyP45P20PtUAaDs9SvIqUMpK5kOFUiRiwOfX/PVuIJ5fEQaEMQQIk9UHCd/Jv56HYq5wPTqPxjV2wBqG6NXSy1ElLSRDc7A5llPACgfgDQ6+Uk8faA0kMqVUrrwkROI93PiPxjRaKkeop6ajWpV0pmDyNHx3jj/IdBj00HYAWZyry0I8WiLvadK652+Klq4t+GO3cEPOcj2PPxqtbO1louMKSRVcW2QFlRjg49fxj86oPdJLbbpqmSpESQoSz933mBnoFyM+nXS1ZW7GXBkqJ7dAC7tuE1OyHd167yB5HSLkDC+orYaP3jR2oNMKCC40MNJOrt42eAyZX1BBHpjz+NW7Yl22q9HLaDTN/6kAbDD4Hn7a8W2Wz263w0caCSKDlSxByT54++p7derQFkFM0cMhbcYo02ndkjJ/GrJkU6Ei+JxuoZhpqelkkqe7iWebHeui4346Z1Q/cm41EkRiJ2gEBssCeTke+F/GhH9p3hrmoeOnno2lxkbkKR5/VjGCfvqSjiR73cKhoVBR0BlxyzBOP5OfXU8uS9CPjx0IVfg8ajJO70OpMA7SSdp9NVrlWU9DD31UdqZ2/pJJzxjjWQi5cTNO3VV2buVyRoq6eSaPcsr09K86ewDIQODnPXrrtOl1e9RzpT9nqK3wUcUY8U6Y3k+SqOgAx+T6c9rWrgKBX/AGSJNzL7NQ0t/u9RJP3kdvpwFyhwWfjA58scn5GmaLsZZKsHu66rUk8A7Tj+Wr1stFJaLdDRQCTagyzMuSxPUn3OitNBCCDhi3PPTUcmdi3tOpsXEgXfcza70k1muD2urJKuMxzEeGZfJh7+RHsPbUQkMzQTd4W7sBSrHO0qeQPboR86b/2niE2CjjCZqWrFER25I4JOD7gY0kxRhAsiq3duzR5J5BwOv2P8ta8T805HuZnXiaEIXWmWmqAPE1POd5x9tVBC8c7mGcsqkMD6jyOibkVljwT+8h8Pvlf+2dCacu0sbI6Rhn24lOAR0OSPLTL1B3Gey32shpZJKqjknov0yurDw5/pjyxq/dEqo9+J1q6YR959NOAcpjkqfJgAen20r1MctuvMMNXSSQNuzJTscq688qehHXB1PTXM228JNWfvKF2zG4OcrxwR5dedSKbtZ16ktkp7bXGkgaSsoq2AkRMsgkjfJ81bG0+4640ba50tDcnuCxl66lieOJpDxluM8cAgBj5ddAoaYU18hajPf0L1HdwTIMqfQE+RA4+2mERxVKrTTxK2/ccsOc8DP/yGkyaO+oyCxBnZ2WC71Dm5xCpD5AhfnpzuPv8A66p181LPW/8AD1LRxw2+FmaFJFZiXI8RHI6kgD5zqv2erHt1wgDBQe9+knBGRuBAyPsdOVdS0lXTVqU1NGrSR5EkXB3KpK4PUc+Q0HIRxfUKixF2wVJ7MTS5oI53K4IkbxYzzjHHA8sc41Yk7RW633Oqo2ElN3E21So3grgY/H+mqFBtqaqA1UkkhkVGXcc5BU/550Mvwji7UXCYqCDJG20DgExqSPydV4q7e6CyosRmqu0K1ZlpkpoqinkTbJ+qPcMcnqdv8+dRV9uWKmoe7rooGfMtNBXsQko2hcCRRjj3APP31WstFBKIZlnWCJwd5U84xlv5ao9oqv8AtZUiAbu6SZk7th+gEDaP5HPv8a5VANL1F5HuR1Rv8EcgnghhYBSFEisCpPDBwSvl5kaE/wBp3W3zRNK00MkUqyr4yA5HO1sfqB9BnRaz2W/U08klE0kBKbn2yA5B8iBnrqw1YBTSU9xpAsyRhI4xGAjEY/WD7eY9tVHEaEBZj2Y8094npvpIKaFK/vmknnlM+O5UknaoI5PBAHGMa8f24a2iqorlQ/SRu8ToVqjud94JxxwFUD7qR76S1MFLSSJRVc9tqp23tlGk24yMKw5A8RPXPPXy05dnbpa6qKhoaqo+ruccWJJpKcqHI8/nH9NZsi8dgQqb7lKiqLjR3C1Pbp6iSgWGKGpjlXvNvhbktxyCVyeOg+Nd9NUXa9U1dUVAmeipeIZPAtTLklCEzgYUgk+pHxoxX3CUXOC10VRAkjxtL3KrligxnGOh8Q/npYMFdAsdXV1FHNNRSM61BXIjIXDBmORz5jg6CEn9QsKhmK/w10s9R/alQsLyZiMcLbGXyIxz0xyfPOu0n0Anq4/qDcWiaUCTug3IDcgkc4zrtU9KLy/UZ2uUssuBtRegCn416unaajtFPC1Qj7ZJNqKOS3qfjStTOTGrSTqEXk5zgDS2sk/am7K7zR0lHBhQ7kAqvsPNj+NSTCpO+hNLtQodmM/bbtFSXWKjpqKSKVBmcup5jYcBT6ZyfxoRLIYbO1IsPe76rcHGcqVUHI/6sffVe7SUsEclPSx1BwR+8adWDD4A/wA9fdstSqtDLGpy3hfzP+xrSqqqgDqQNlt9wlZqg4kVwVilXx5HRh0/IyNeaKA3uCCngZFq3HdIrcZ49ffUVLFXojJKlP3b43MpyfIgfy18oLPNQ18dbDVMphO6LaOc4PXPzoF13uFUb7R97UURquytnuz07R1Nr2u8ci+IxdHU4+A3/LpFuNMZaKoMD7pIp2mMIXko4GGX18tHhe70YHM1XJLC4Mbb4124PGDxpWjmrLPUU1QmZRSnKSq3iC5z4vjUsXL5nOtdSfs5HdIqeorktM9Za48d6pUhSPVRwSR6jppitluuF8XvOz16pUpseFZ894pOMjKjnovp00Xu/aG+js1S9oqC4p9JOATFVUisUJ4HKk8E+fxpJ+qrblLV1VNSwLVSxASPSJ3S7c/qcZ8zgep59dG2ez1FWq7jT/wH2moaELR1dA8sbs6YdlYFgAzAlcbsAYzpapYLvRTGlkqpqWaNvFETyuCP+2iXZ6o7U1MstJZquf6mBQ4iqZtwK9Adx660q+WRbxTK88Ypa1EwlTDhjGfg9RnUmyshpiDcdaB3MnkElsrI+/k3FiJOmNuTnHt1P515hZa243C4yr+6YmXrzGBjnHxxrx2o7PXfs5AGnhkqqVmzLXxkupP+LzX3J/OqVnlqJZ0+lLfvBh2zxt8/trSACnIGJdmhD1HV95URVEsqRSvhYv3Y2RqCCFIGPE3UnQ6glWWoqVq2VVnkPesD1cvkH43H+epayjSmuAiLkd63eRsV27fH/PHtoeJ0q7vU5ZljkkYloYu8x4ieFGM841yjRIgewaMMx0tOlHdpXBVo5lSDDMp3e+D6nQ6nqJWMLSSNJMi7IyB0AGAftnV6lguUqf2bSy/VyBzJh4iqbRxnx8+oAxz8a84jkpWMrOm6PbtjiJ7pgefCOvl/PQBqcZSQO4BDhpjuMjEZBUHGmXswHs1JXSSSxPWTRyClTp3hRSxJ9s4H50t0qwwUbmOqmmmLhO6lpTGx5ztXLefnojf4YLbUW2reZUqYaKfdG/iG9w2OB6E65vd7Ywk9iu7XZUuUKma7U9B9PKFVQysW8RUHnP8A39tQUlpWgV462KrljYh3imkTBPP8P2Pv1Olaiu1dab1TXN0fvDkyRxSeGT92VHHtwcH002XesFzsdruzPItXGi1DyJ/Cig7yR0xzj76DqVYV0YUIIN/EGSs9HO4oEYxvgkS8kYGP4fbXaM1MZqVirKYN9PUIJIiRjIOu065ARuJVaiNSXSvkIR5YChblXXH9NG7daYJgWZmjB6rCoCk+wPTSqiU8Kh5ncn+6vHOrcF+qYFKURKg/xPyf56o6E/w1ORgP5RmutopKO1S1BknaTYAiEgZYnA6aG0VTHSAwS07yOQNqJ4n3fC846aqUqz3J+9udW7ICDtPI+w6aZ6aeKkgVKGKOKM4DMB4jnp5agxKCjsygHI2NS5arZDPR95coqinm3eECTaSPceWiMFmstS3dxV0hYdB32TobDP377aiReBjxAkgfbVKpFaH/APIqA5QgLUGREBP/ALc8jnz1m4szVdTQWpdbjVFbaK2JI9MXkWYbZgSWBXyOPn+WdCqa22iWsMFVuRX/AE7T0Pp16Hy0Mp79PJKIpVe21ygbkRg6NnoRjI+xGqVdW1dtqO/qAsiZwIwAAB7eYxjPOdMmFuidzE2b3cgKPzHScU1PYnt0Q300T7Qrc5VWyP5ajuHZCmqab+z7dVLBLWFZWl2nDBQxUcHpk51BPcIammpq6iGY6wYkRhgo4UZ69QR+Ma8mvCVNrWN33Rrk/GCuP56mFdejAMgBOpHZewd+ob7BcJbnSwCnfcJosu0gPVMEAYI/3nT5UVk0e4tMVUZ5Y8AfOl6ovElHADNUYlkUvkqSsaDzwOvlx/TQKa52+vTFdLXXBXkA7p2EUTH02ryR7MSOdIy5Mxtz1HGVR1HqDtDS7N8rVLUrDBnMDGEjHPjxjHv00IvHY+wV4eqs9S1oq5lLCelc922fMrnHnztI16gqLxdFTLx22iQjckY3Suv90HkKDjk9cdMdRbW2RqmI0xGvIVTjbqXM4tKZbHjD7bUym/2K+2gGW4vNXQKCq1sLNKnXjJ6r9+PfQi1XCljHjRZCZFbnBBUHJH51vFBIKYFV4jPVSM51QuXZHsrfJmnq7Wi1BwTNTs0LH524B+41sx+aCKyD/UnkwkGxuZRcL3PX11VU0BmiK4PdLj9AGNy+48x6ffVi8XCGWqprgOY6kLLtTA8a8OPyM/ca0GbsBYmojHbaitoWJz3gYSEj33DOPg6zvtf2PvnZ+COaaaCrtscm5J4gEKliOqE5646Z1ox5cTmgZIgjuC5rzJX36GvlATMyBcgeFRhf9T99e72HnvNcGJmLVBCv1JUDIHwP8tAWk2zLjpv3D869BzKcOWwXy2D+oHrn/fnrTwogxeUI3WmqKJaSOojdmkjMgC9QScDP2HHtqS336pgpJqKHIiY9XJO1SApHxx01BX3GRpDK9Q796O9IAwVc9c+v9PTpr7WFTR3B+7QS5pkYgY9dx+5A/GgBrcJbeoTou0FYIBBMzvHESIwM4XyI/lrtUrWne0zCeTaySFchc5xgf5a7SlEvqdzn/9k="/>
          <p:cNvSpPr>
            <a:spLocks noChangeAspect="1" noChangeArrowheads="1"/>
          </p:cNvSpPr>
          <p:nvPr/>
        </p:nvSpPr>
        <p:spPr bwMode="auto">
          <a:xfrm>
            <a:off x="63500" y="-576263"/>
            <a:ext cx="1495425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014" name="Picture 6" descr="http://t1.gstatic.com/images?q=tbn:ANd9GcQae-n6bzopSZzHKJj8FQWwerCd-_0InypvXkBsgdhiSiUAgqu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4346316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Columbus’s Return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Ferdinand and Isabella sponsor 3 more trips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He dies in 1506 still believing he discovered Asia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4034" name="Picture 2" descr="http://t1.gstatic.com/images?q=tbn:ANd9GcR4Ai3rqP1E3-U6A7TcDPe1Q9gnJeNrbuuZlmjKrkcX60DokUxbZ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4346316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Spanish “Invasion”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Germs and Viruses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Spanish conquistadors invade with less than 1,000 men and bring the Aztec Empire to its knees in less than a year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t2.gstatic.com/images?q=tbn:ANd9GcRKgUVDKECkCRvTnMfOuFOvO3tQDzE8zt7zpp1zsBX8Dh73CGn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470545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err="1" smtClean="0">
                <a:solidFill>
                  <a:schemeClr val="bg1"/>
                </a:solidFill>
              </a:rPr>
              <a:t>Encomienda</a:t>
            </a:r>
            <a:r>
              <a:rPr lang="en-US" dirty="0" smtClean="0">
                <a:solidFill>
                  <a:schemeClr val="bg1"/>
                </a:solidFill>
              </a:rPr>
              <a:t> System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Spanish system where they demanded tribute from local tribes or face death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Allowed Spanish to enslave populations across Caribbean, South, and Central America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Columbian Exchange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Historical term for trade between old/new world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1. Disease – to the new world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2. Precious Metals – to old world (gold, silver)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3. Crops – to old world (corn, tobacco)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4. Livestock – to new world (cows, horses, pigs)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New Mexican Missions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Anasazi</a:t>
            </a:r>
            <a:r>
              <a:rPr lang="en-US" dirty="0" smtClean="0">
                <a:solidFill>
                  <a:schemeClr val="bg1"/>
                </a:solidFill>
              </a:rPr>
              <a:t> were first to encounter Spanish in NA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Spanish sent missionaries to establish contact with them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6082" name="Picture 2" descr="http://t2.gstatic.com/images?q=tbn:ANd9GcT8kB3OVRRb-XoT_ghEcYfsqpoXU7eTXqVmEEVMPnqUjjjuFcHbM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133600"/>
            <a:ext cx="4571999" cy="3190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Encounter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Missionaries destroyed the </a:t>
            </a:r>
            <a:r>
              <a:rPr lang="en-US" dirty="0" err="1" smtClean="0"/>
              <a:t>Kivas</a:t>
            </a:r>
            <a:r>
              <a:rPr lang="en-US" dirty="0" smtClean="0"/>
              <a:t> and replaced them with churches</a:t>
            </a:r>
          </a:p>
          <a:p>
            <a:endParaRPr lang="en-US" dirty="0" smtClean="0"/>
          </a:p>
          <a:p>
            <a:r>
              <a:rPr lang="en-US" dirty="0" smtClean="0"/>
              <a:t>They also tried to force them to become Christians</a:t>
            </a:r>
          </a:p>
        </p:txBody>
      </p:sp>
      <p:pic>
        <p:nvPicPr>
          <p:cNvPr id="49154" name="Picture 2" descr="http://www.ocf.berkeley.edu/~celina/scannedpictures/kiv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4382685" cy="298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Pueblo Revolt 1680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Largest rebellion in America until revolution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17,000 </a:t>
            </a:r>
            <a:r>
              <a:rPr lang="en-US" dirty="0" err="1" smtClean="0">
                <a:solidFill>
                  <a:schemeClr val="bg1"/>
                </a:solidFill>
              </a:rPr>
              <a:t>Anasazi’s</a:t>
            </a:r>
            <a:r>
              <a:rPr lang="en-US" dirty="0" smtClean="0">
                <a:solidFill>
                  <a:schemeClr val="bg1"/>
                </a:solidFill>
              </a:rPr>
              <a:t> rise up and kill the missionaries and destroy the churches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It takes Spain ½ a century to retake NM area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New Thought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People crossed as early as 35,000 years ago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Some archeologists suggest people came from both Asia and </a:t>
            </a:r>
            <a:r>
              <a:rPr lang="en-US" dirty="0" smtClean="0">
                <a:solidFill>
                  <a:schemeClr val="bg1"/>
                </a:solidFill>
              </a:rPr>
              <a:t>Europe.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362" name="Picture 2" descr="http://historyplanet.files.wordpress.com/2010/01/solutrean_clov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4038479" cy="4000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Vasco Balboa    </a:t>
            </a:r>
          </a:p>
          <a:p>
            <a:r>
              <a:rPr lang="en-US" dirty="0" smtClean="0"/>
              <a:t>Ferdinand Magellan</a:t>
            </a:r>
          </a:p>
          <a:p>
            <a:r>
              <a:rPr lang="en-US" dirty="0" smtClean="0"/>
              <a:t>Ponce de Leon</a:t>
            </a:r>
          </a:p>
          <a:p>
            <a:r>
              <a:rPr lang="en-US" dirty="0" smtClean="0"/>
              <a:t>Hernando Cortez</a:t>
            </a:r>
          </a:p>
          <a:p>
            <a:r>
              <a:rPr lang="en-US" dirty="0" smtClean="0"/>
              <a:t>Francisco Pizarro </a:t>
            </a:r>
          </a:p>
          <a:p>
            <a:r>
              <a:rPr lang="en-US" dirty="0" smtClean="0"/>
              <a:t>Francisco Coronado</a:t>
            </a:r>
          </a:p>
          <a:p>
            <a:r>
              <a:rPr lang="en-US" dirty="0" err="1" smtClean="0"/>
              <a:t>Amerigo</a:t>
            </a:r>
            <a:r>
              <a:rPr lang="en-US" dirty="0" smtClean="0"/>
              <a:t> Vespucci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</a:t>
            </a:r>
            <a:endParaRPr lang="en-US" dirty="0"/>
          </a:p>
        </p:txBody>
      </p:sp>
      <p:pic>
        <p:nvPicPr>
          <p:cNvPr id="16386" name="Picture 2" descr="http://2.bp.blogspot.com/-A11NDmboY4k/UAxBnmyHNTI/AAAAAAAADlU/Ujwd29rZF-Y/s1600/ancestry5_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8610600" cy="4399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Typical American Opinion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410" name="Picture 2" descr="http://somd.com/news/headlines/2007/images/5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629400" cy="4925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err="1" smtClean="0">
                <a:solidFill>
                  <a:schemeClr val="bg1"/>
                </a:solidFill>
              </a:rPr>
              <a:t>Anasazi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436" name="Picture 4" descr="http://t0.gstatic.com/images?q=tbn:ANd9GcTdpi8KEq1IEFT2OWGdGnt2XfpCIR7ZeLsVrrCpeiVhCnRBJNfoz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4470400" cy="3352800"/>
          </a:xfrm>
          <a:prstGeom prst="rect">
            <a:avLst/>
          </a:prstGeom>
          <a:noFill/>
        </p:spPr>
      </p:pic>
      <p:pic>
        <p:nvPicPr>
          <p:cNvPr id="18438" name="Picture 6" descr="http://t1.gstatic.com/images?q=tbn:ANd9GcROeGxT5wf_CgeGmo3G-VpLP-3b-6_jtoezKFNfT9_x3-Y1om4tG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1160" y="2819400"/>
            <a:ext cx="4822840" cy="32802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1376</Words>
  <Application>Microsoft Macintosh PowerPoint</Application>
  <PresentationFormat>On-screen Show (4:3)</PresentationFormat>
  <Paragraphs>198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Daily Openers</vt:lpstr>
      <vt:lpstr>Lies My Teacher Told Me</vt:lpstr>
      <vt:lpstr>PowerPoint Presentation</vt:lpstr>
      <vt:lpstr>Founding the New Nation</vt:lpstr>
      <vt:lpstr>Ye Old Thought</vt:lpstr>
      <vt:lpstr>New Thought</vt:lpstr>
      <vt:lpstr>Migration</vt:lpstr>
      <vt:lpstr>Typical American Opinion</vt:lpstr>
      <vt:lpstr>The Anasazi</vt:lpstr>
      <vt:lpstr>Lifestyle</vt:lpstr>
      <vt:lpstr>Lifestyle</vt:lpstr>
      <vt:lpstr>Societal Structure</vt:lpstr>
      <vt:lpstr>The Mississippian's</vt:lpstr>
      <vt:lpstr>Cahokia</vt:lpstr>
      <vt:lpstr>PowerPoint Presentation</vt:lpstr>
      <vt:lpstr>Society</vt:lpstr>
      <vt:lpstr>Society</vt:lpstr>
      <vt:lpstr>The Iroquois</vt:lpstr>
      <vt:lpstr>Society</vt:lpstr>
      <vt:lpstr>PowerPoint Presentation</vt:lpstr>
      <vt:lpstr>Family Structure</vt:lpstr>
      <vt:lpstr>Native American World View</vt:lpstr>
      <vt:lpstr>Africa</vt:lpstr>
      <vt:lpstr>The Mali Empire</vt:lpstr>
      <vt:lpstr>Olaudah Equiano</vt:lpstr>
      <vt:lpstr>Activity</vt:lpstr>
      <vt:lpstr>Daily Opener</vt:lpstr>
      <vt:lpstr>European Discovery of New World</vt:lpstr>
      <vt:lpstr>Why Columbus?</vt:lpstr>
      <vt:lpstr>Ferdinand and Isabella</vt:lpstr>
      <vt:lpstr>Reconquista</vt:lpstr>
      <vt:lpstr>Ch. 1 New World Beginnings </vt:lpstr>
      <vt:lpstr>PowerPoint Presentation</vt:lpstr>
      <vt:lpstr>PowerPoint Presentation</vt:lpstr>
      <vt:lpstr>Who said - </vt:lpstr>
      <vt:lpstr>Columbus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Slave-trader </vt:lpstr>
      <vt:lpstr>PowerPoint Presentation</vt:lpstr>
      <vt:lpstr>Where is Columbus buried?</vt:lpstr>
      <vt:lpstr>PowerPoint Presentation</vt:lpstr>
      <vt:lpstr>PowerPoint Presentation</vt:lpstr>
      <vt:lpstr>PowerPoint Presentation</vt:lpstr>
      <vt:lpstr>Christopher Columbus</vt:lpstr>
      <vt:lpstr>The Voyage</vt:lpstr>
      <vt:lpstr>The Ships</vt:lpstr>
      <vt:lpstr>The Discovery</vt:lpstr>
      <vt:lpstr>Columbus’s Return</vt:lpstr>
      <vt:lpstr>The Spanish “Invasion”</vt:lpstr>
      <vt:lpstr>The Encomienda System</vt:lpstr>
      <vt:lpstr>The Columbian Exchange</vt:lpstr>
      <vt:lpstr>New Mexican Missions</vt:lpstr>
      <vt:lpstr>The Encounter</vt:lpstr>
      <vt:lpstr>The Pueblo Revolt 1680</vt:lpstr>
      <vt:lpstr>Research Project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Founding the New Nation</dc:title>
  <dc:creator>Greg</dc:creator>
  <cp:lastModifiedBy>Jaclyn Shea Cleveland</cp:lastModifiedBy>
  <cp:revision>45</cp:revision>
  <cp:lastPrinted>2015-09-10T13:48:17Z</cp:lastPrinted>
  <dcterms:created xsi:type="dcterms:W3CDTF">2012-08-02T15:27:13Z</dcterms:created>
  <dcterms:modified xsi:type="dcterms:W3CDTF">2015-09-10T14:38:48Z</dcterms:modified>
</cp:coreProperties>
</file>